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omments/modernComment_7FFE5F23_9A8235A6.xml" ContentType="application/vnd.ms-powerpoint.comments+xml"/>
  <Override PartName="/ppt/comments/modernComment_7FFE5F1C_8DB17D11.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FFE5EB8_472F44CD.xml" ContentType="application/vnd.ms-powerpoint.comments+xml"/>
  <Override PartName="/ppt/comments/modernComment_7FFE5F17_7D1700A5.xml" ContentType="application/vnd.ms-powerpoint.comments+xml"/>
  <Override PartName="/ppt/comments/modernComment_7FFE5EE2_C480DC96.xml" ContentType="application/vnd.ms-powerpoint.comments+xml"/>
  <Override PartName="/ppt/comments/modernComment_6DF_83D14B39.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119_851FF41.xml" ContentType="application/vnd.ms-powerpoint.comments+xml"/>
  <Override PartName="/ppt/comments/modernComment_117_1D48643.xml" ContentType="application/vnd.ms-powerpoint.comments+xml"/>
  <Override PartName="/ppt/comments/modernComment_6CF_6C196CE.xml" ContentType="application/vnd.ms-powerpoint.comment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46_1C4E00A6.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35_BBA06D83.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6C9_0.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7FFE5F21_C29D240F.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0" r:id="rId3"/>
  </p:sldMasterIdLst>
  <p:notesMasterIdLst>
    <p:notesMasterId r:id="rId42"/>
  </p:notesMasterIdLst>
  <p:sldIdLst>
    <p:sldId id="257" r:id="rId4"/>
    <p:sldId id="2147376931" r:id="rId5"/>
    <p:sldId id="2147376924" r:id="rId6"/>
    <p:sldId id="2147376928" r:id="rId7"/>
    <p:sldId id="2147376925" r:id="rId8"/>
    <p:sldId id="2147376926" r:id="rId9"/>
    <p:sldId id="2147376917" r:id="rId10"/>
    <p:sldId id="2147376824" r:id="rId11"/>
    <p:sldId id="2147376919" r:id="rId12"/>
    <p:sldId id="274" r:id="rId13"/>
    <p:sldId id="2147376907" r:id="rId14"/>
    <p:sldId id="2147376866" r:id="rId15"/>
    <p:sldId id="2147376933" r:id="rId16"/>
    <p:sldId id="1759" r:id="rId17"/>
    <p:sldId id="1758" r:id="rId18"/>
    <p:sldId id="1751" r:id="rId19"/>
    <p:sldId id="281" r:id="rId20"/>
    <p:sldId id="279" r:id="rId21"/>
    <p:sldId id="1743" r:id="rId22"/>
    <p:sldId id="1735" r:id="rId23"/>
    <p:sldId id="1750" r:id="rId24"/>
    <p:sldId id="1367" r:id="rId25"/>
    <p:sldId id="326" r:id="rId26"/>
    <p:sldId id="262" r:id="rId27"/>
    <p:sldId id="1365" r:id="rId28"/>
    <p:sldId id="1366" r:id="rId29"/>
    <p:sldId id="1754" r:id="rId30"/>
    <p:sldId id="308" r:id="rId31"/>
    <p:sldId id="301" r:id="rId32"/>
    <p:sldId id="302" r:id="rId33"/>
    <p:sldId id="309" r:id="rId34"/>
    <p:sldId id="1756" r:id="rId35"/>
    <p:sldId id="1737" r:id="rId36"/>
    <p:sldId id="1755" r:id="rId37"/>
    <p:sldId id="299" r:id="rId38"/>
    <p:sldId id="1757" r:id="rId39"/>
    <p:sldId id="2147376929" r:id="rId40"/>
    <p:sldId id="26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3FD642-6313-5090-3459-BF916F924717}" name="Elizabeth Finley [KDHE]" initials="EF" userId="S::Elizabeth.Finley@kdhe.ks.gov::24b19450-96a7-496c-a3ea-3accba0a37fa" providerId="AD"/>
  <p188:author id="{7987EE7D-6FCF-0F1E-2392-E6280EFE03E0}" name="Tiffany Burrows" initials="TB" userId="S::tburrows@kfmc.org::0ad3300e-e29f-4361-9010-5587feb8b8d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78" autoAdjust="0"/>
    <p:restoredTop sz="94660"/>
  </p:normalViewPr>
  <p:slideViewPr>
    <p:cSldViewPr snapToGrid="0">
      <p:cViewPr varScale="1">
        <p:scale>
          <a:sx n="111" d="100"/>
          <a:sy n="111" d="100"/>
        </p:scale>
        <p:origin x="54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comments/modernComment_6C9_0.xml><?xml version="1.0" encoding="utf-8"?>
<p188:cmLst xmlns:a="http://schemas.openxmlformats.org/drawingml/2006/main" xmlns:r="http://schemas.openxmlformats.org/officeDocument/2006/relationships" xmlns:p188="http://schemas.microsoft.com/office/powerpoint/2018/8/main">
  <p188:cm id="{D7F132C6-0F73-408D-AA03-3A30AC475B93}" authorId="{013FD642-6313-5090-3459-BF916F924717}" status="resolved" created="2026-08-25T22:27:27.870" complete="100000">
    <pc:sldMkLst xmlns:pc="http://schemas.microsoft.com/office/powerpoint/2013/main/command">
      <pc:docMk/>
      <pc:sldMk cId="0" sldId="1737"/>
    </pc:sldMkLst>
    <p188:txBody>
      <a:bodyPr/>
      <a:lstStyle/>
      <a:p>
        <a:r>
          <a:rPr lang="en-US"/>
          <a:t>If the word improve could line up under utilize that would be great</a:t>
        </a:r>
      </a:p>
    </p188:txBody>
  </p188:cm>
</p188:cmLst>
</file>

<file path=ppt/comments/modernComment_6CF_6C196CE.xml><?xml version="1.0" encoding="utf-8"?>
<p188:cmLst xmlns:a="http://schemas.openxmlformats.org/drawingml/2006/main" xmlns:r="http://schemas.openxmlformats.org/officeDocument/2006/relationships" xmlns:p188="http://schemas.microsoft.com/office/powerpoint/2018/8/main">
  <p188:cm id="{39A92AF2-D456-450B-A366-6E4DC3B4615A}" authorId="{013FD642-6313-5090-3459-BF916F924717}" status="resolved" created="2026-08-25T22:21:33.664" complete="100000">
    <ac:txMkLst xmlns:ac="http://schemas.microsoft.com/office/drawing/2013/main/command">
      <pc:docMk xmlns:pc="http://schemas.microsoft.com/office/powerpoint/2013/main/command"/>
      <pc:sldMk xmlns:pc="http://schemas.microsoft.com/office/powerpoint/2013/main/command" cId="113350350" sldId="1743"/>
      <ac:spMk id="2" creationId="{1A32C8F6-31F4-3B57-6608-0BF70B035A03}"/>
      <ac:txMk cp="91">
        <ac:context len="284" hash="2709695426"/>
      </ac:txMk>
    </ac:txMkLst>
    <p188:pos x="10229850" y="511175"/>
    <p188:txBody>
      <a:bodyPr/>
      <a:lstStyle/>
      <a:p>
        <a:r>
          <a:rPr lang="en-US"/>
          <a:t>Remove oxford comma</a:t>
        </a:r>
      </a:p>
    </p188:txBody>
  </p188:cm>
  <p188:cm id="{4141D858-D4C5-4A24-850E-9C39D01FBD58}" authorId="{013FD642-6313-5090-3459-BF916F924717}" status="resolved" created="2026-08-25T22:21:46.103" complete="100000">
    <ac:txMkLst xmlns:ac="http://schemas.microsoft.com/office/drawing/2013/main/command">
      <pc:docMk xmlns:pc="http://schemas.microsoft.com/office/powerpoint/2013/main/command"/>
      <pc:sldMk xmlns:pc="http://schemas.microsoft.com/office/powerpoint/2013/main/command" cId="113350350" sldId="1743"/>
      <ac:spMk id="2" creationId="{1A32C8F6-31F4-3B57-6608-0BF70B035A03}"/>
      <ac:txMk cp="209">
        <ac:context len="284" hash="2709695426"/>
      </ac:txMk>
    </ac:txMkLst>
    <p188:pos x="2962275" y="1006475"/>
    <p188:txBody>
      <a:bodyPr/>
      <a:lstStyle/>
      <a:p>
        <a:r>
          <a:rPr lang="en-US"/>
          <a:t>Remove oxford comma</a:t>
        </a:r>
      </a:p>
    </p188:txBody>
  </p188:cm>
</p188:cmLst>
</file>

<file path=ppt/comments/modernComment_6DF_83D14B39.xml><?xml version="1.0" encoding="utf-8"?>
<p188:cmLst xmlns:a="http://schemas.openxmlformats.org/drawingml/2006/main" xmlns:r="http://schemas.openxmlformats.org/officeDocument/2006/relationships" xmlns:p188="http://schemas.microsoft.com/office/powerpoint/2018/8/main">
  <p188:cm id="{F9412321-5F3B-4E76-975E-4D44FF5F661A}" authorId="{013FD642-6313-5090-3459-BF916F924717}" status="resolved" created="2026-08-25T22:14:45.857" complete="100000">
    <ac:txMkLst xmlns:ac="http://schemas.microsoft.com/office/drawing/2013/main/command">
      <pc:docMk xmlns:pc="http://schemas.microsoft.com/office/powerpoint/2013/main/command"/>
      <pc:sldMk xmlns:pc="http://schemas.microsoft.com/office/powerpoint/2013/main/command" cId="2211531577" sldId="1759"/>
      <ac:spMk id="4" creationId="{00ACA099-F172-4E88-9F15-92068DAAF51D}"/>
      <ac:txMk cp="471">
        <ac:context len="958" hash="302061420"/>
      </ac:txMk>
    </ac:txMkLst>
    <p188:pos x="2784534" y="1249936"/>
    <p188:txBody>
      <a:bodyPr/>
      <a:lstStyle/>
      <a:p>
        <a:r>
          <a:rPr lang="en-US"/>
          <a:t>Remove oxford comma</a:t>
        </a:r>
      </a:p>
    </p188:txBody>
  </p188:cm>
  <p188:cm id="{5EC7A4E6-91B4-41E2-9962-780AC1B7BB82}" authorId="{013FD642-6313-5090-3459-BF916F924717}" created="2026-08-25T22:15:12.127">
    <ac:txMkLst xmlns:ac="http://schemas.microsoft.com/office/drawing/2013/main/command">
      <pc:docMk xmlns:pc="http://schemas.microsoft.com/office/powerpoint/2013/main/command"/>
      <pc:sldMk xmlns:pc="http://schemas.microsoft.com/office/powerpoint/2013/main/command" cId="2211531577" sldId="1759"/>
      <ac:spMk id="4" creationId="{00ACA099-F172-4E88-9F15-92068DAAF51D}"/>
      <ac:txMk cp="471">
        <ac:context len="958" hash="302061420"/>
      </ac:txMk>
    </ac:txMkLst>
    <p188:pos x="2784534" y="1249936"/>
    <p188:txBody>
      <a:bodyPr/>
      <a:lstStyle/>
      <a:p>
        <a:r>
          <a:rPr lang="en-US"/>
          <a:t>Remove oxford comma</a:t>
        </a:r>
      </a:p>
    </p188:txBody>
  </p188:cm>
  <p188:cm id="{FDD67F54-7D2F-48B2-87EF-C861A515C343}" authorId="{013FD642-6313-5090-3459-BF916F924717}" status="resolved" created="2026-08-25T22:15:31.691" complete="100000">
    <ac:txMkLst xmlns:ac="http://schemas.microsoft.com/office/drawing/2013/main/command">
      <pc:docMk xmlns:pc="http://schemas.microsoft.com/office/powerpoint/2013/main/command"/>
      <pc:sldMk xmlns:pc="http://schemas.microsoft.com/office/powerpoint/2013/main/command" cId="2211531577" sldId="1759"/>
      <ac:spMk id="4" creationId="{00ACA099-F172-4E88-9F15-92068DAAF51D}"/>
      <ac:txMk cp="687">
        <ac:context len="958" hash="302061420"/>
      </ac:txMk>
    </ac:txMkLst>
    <p188:pos x="5318184" y="1640461"/>
    <p188:txBody>
      <a:bodyPr/>
      <a:lstStyle/>
      <a:p>
        <a:r>
          <a:rPr lang="en-US"/>
          <a:t>Remove oxford comma</a:t>
        </a:r>
      </a:p>
    </p188:txBody>
  </p188:cm>
</p188:cmLst>
</file>

<file path=ppt/comments/modernComment_7FFE5EB8_472F44CD.xml><?xml version="1.0" encoding="utf-8"?>
<p188:cmLst xmlns:a="http://schemas.openxmlformats.org/drawingml/2006/main" xmlns:r="http://schemas.openxmlformats.org/officeDocument/2006/relationships" xmlns:p188="http://schemas.microsoft.com/office/powerpoint/2018/8/main">
  <p188:cm id="{02F8E867-71CE-4B5C-B3BF-2E967C3B1C40}" authorId="{013FD642-6313-5090-3459-BF916F924717}" status="resolved" created="2026-08-25T22:08:25.505" complete="100000">
    <ac:txMkLst xmlns:ac="http://schemas.microsoft.com/office/drawing/2013/main/command">
      <pc:docMk xmlns:pc="http://schemas.microsoft.com/office/powerpoint/2013/main/command"/>
      <pc:sldMk xmlns:pc="http://schemas.microsoft.com/office/powerpoint/2013/main/command" cId="1194280141" sldId="2147376824"/>
      <ac:spMk id="130" creationId="{00000000-0000-0000-0000-000000000000}"/>
      <ac:txMk cp="199" len="57">
        <ac:context len="257" hash="206427643"/>
      </ac:txMk>
    </ac:txMkLst>
    <p188:pos x="1544059" y="2783011"/>
    <p188:txBody>
      <a:bodyPr/>
      <a:lstStyle/>
      <a:p>
        <a:r>
          <a:rPr lang="en-US"/>
          <a:t>I moved these to the left so they looked more aligned together. </a:t>
        </a:r>
      </a:p>
    </p188:txBody>
  </p188:cm>
</p188:cmLst>
</file>

<file path=ppt/comments/modernComment_7FFE5EE2_C480DC96.xml><?xml version="1.0" encoding="utf-8"?>
<p188:cmLst xmlns:a="http://schemas.openxmlformats.org/drawingml/2006/main" xmlns:r="http://schemas.openxmlformats.org/officeDocument/2006/relationships" xmlns:p188="http://schemas.microsoft.com/office/powerpoint/2018/8/main">
  <p188:cm id="{CA19BF0E-692D-43FA-984D-F3C83CDBFE36}" authorId="{013FD642-6313-5090-3459-BF916F924717}" created="2026-08-25T22:13:24.616">
    <pc:sldMkLst xmlns:pc="http://schemas.microsoft.com/office/powerpoint/2013/main/command">
      <pc:docMk/>
      <pc:sldMk cId="3296779414" sldId="2147376866"/>
    </pc:sldMkLst>
    <p188:txBody>
      <a:bodyPr/>
      <a:lstStyle/>
      <a:p>
        <a:r>
          <a:rPr lang="en-US"/>
          <a:t>I don’t know if this is possible, there is an oxford comma that would need to be removed if so, it’s between the words practices and in the first sentence</a:t>
        </a:r>
      </a:p>
    </p188:txBody>
  </p188:cm>
</p188:cmLst>
</file>

<file path=ppt/comments/modernComment_7FFE5F1C_8DB17D11.xml><?xml version="1.0" encoding="utf-8"?>
<p188:cmLst xmlns:a="http://schemas.openxmlformats.org/drawingml/2006/main" xmlns:r="http://schemas.openxmlformats.org/officeDocument/2006/relationships" xmlns:p188="http://schemas.microsoft.com/office/powerpoint/2018/8/main">
  <p188:cm id="{DA1FC74E-FD83-433A-B402-6F1785E3C8BA}" authorId="{013FD642-6313-5090-3459-BF916F924717}" status="resolved" created="2026-08-25T22:05:46.429" complete="100000">
    <ac:txMkLst xmlns:ac="http://schemas.microsoft.com/office/drawing/2013/main/command">
      <pc:docMk xmlns:pc="http://schemas.microsoft.com/office/powerpoint/2013/main/command"/>
      <pc:sldMk xmlns:pc="http://schemas.microsoft.com/office/powerpoint/2013/main/command" cId="2377219345" sldId="2147376924"/>
      <ac:spMk id="6" creationId="{655FE3CA-57CA-C7B9-A1B5-D93FEB108582}"/>
      <ac:txMk cp="181">
        <ac:context len="813" hash="2804035622"/>
      </ac:txMk>
    </ac:txMkLst>
    <p188:pos x="2631298" y="1095375"/>
    <p188:txBody>
      <a:bodyPr/>
      <a:lstStyle/>
      <a:p>
        <a:r>
          <a:rPr lang="en-US"/>
          <a:t>Remove oxford comma</a:t>
        </a:r>
      </a:p>
    </p188:txBody>
  </p188:cm>
  <p188:cm id="{241FD687-D13A-4B8E-ABFF-52ED90ADC823}" authorId="{013FD642-6313-5090-3459-BF916F924717}" status="resolved" created="2026-08-25T22:06:09.829" complete="100000">
    <ac:txMkLst xmlns:ac="http://schemas.microsoft.com/office/drawing/2013/main/command">
      <pc:docMk xmlns:pc="http://schemas.microsoft.com/office/powerpoint/2013/main/command"/>
      <pc:sldMk xmlns:pc="http://schemas.microsoft.com/office/powerpoint/2013/main/command" cId="2377219345" sldId="2147376924"/>
      <ac:spMk id="6" creationId="{655FE3CA-57CA-C7B9-A1B5-D93FEB108582}"/>
      <ac:txMk cp="609" len="1">
        <ac:context len="813" hash="2804035622"/>
      </ac:txMk>
    </ac:txMkLst>
    <p188:pos x="1393048" y="3562350"/>
    <p188:txBody>
      <a:bodyPr/>
      <a:lstStyle/>
      <a:p>
        <a:r>
          <a:rPr lang="en-US"/>
          <a:t>Remove oxford comma</a:t>
        </a:r>
      </a:p>
    </p188:txBody>
  </p188:cm>
</p188:cmLst>
</file>

<file path=ppt/comments/modernComment_7FFE5F17_7D1700A5.xml><?xml version="1.0" encoding="utf-8"?>
<p188:cmLst xmlns:a="http://schemas.openxmlformats.org/drawingml/2006/main" xmlns:r="http://schemas.openxmlformats.org/officeDocument/2006/relationships" xmlns:p188="http://schemas.microsoft.com/office/powerpoint/2018/8/main">
  <p188:cm id="{96E691B2-5CF6-4061-8143-F34E4CD2D326}" authorId="{013FD642-6313-5090-3459-BF916F924717}" status="resolved" created="2026-08-25T22:10:56.785" complete="100000">
    <pc:sldMkLst xmlns:pc="http://schemas.microsoft.com/office/powerpoint/2013/main/command">
      <pc:docMk/>
      <pc:sldMk cId="2098659493" sldId="2147376919"/>
    </pc:sldMkLst>
    <p188:txBody>
      <a:bodyPr/>
      <a:lstStyle/>
      <a:p>
        <a:r>
          <a:rPr lang="en-US"/>
          <a:t>If there is a way to use the word and instead of the &amp; symbol that would be good</a:t>
        </a:r>
      </a:p>
    </p188:txBody>
  </p188:cm>
</p188:cmLst>
</file>

<file path=ppt/comments/modernComment_7FFE5F21_C29D240F.xml><?xml version="1.0" encoding="utf-8"?>
<p188:cmLst xmlns:a="http://schemas.openxmlformats.org/drawingml/2006/main" xmlns:r="http://schemas.openxmlformats.org/officeDocument/2006/relationships" xmlns:p188="http://schemas.microsoft.com/office/powerpoint/2018/8/main">
  <p188:cm id="{39CD1F3F-773B-49B3-82BF-026853A95BDA}" authorId="{013FD642-6313-5090-3459-BF916F924717}" created="2026-08-25T22:27:50.139">
    <ac:deMkLst xmlns:ac="http://schemas.microsoft.com/office/drawing/2013/main/command">
      <pc:docMk xmlns:pc="http://schemas.microsoft.com/office/powerpoint/2013/main/command"/>
      <pc:sldMk xmlns:pc="http://schemas.microsoft.com/office/powerpoint/2013/main/command" cId="3265078287" sldId="2147376929"/>
      <ac:spMk id="6" creationId="{53EC18BC-ECF5-25C3-CDC0-D06D3B169E71}"/>
    </ac:deMkLst>
    <p188:txBody>
      <a:bodyPr/>
      <a:lstStyle/>
      <a:p>
        <a:r>
          <a:rPr lang="en-US"/>
          <a:t>The date should read Oct. 27, 2026</a:t>
        </a:r>
      </a:p>
    </p188:txBody>
  </p188:cm>
</p188:cmLst>
</file>

<file path=ppt/comments/modernComment_7FFE5F23_9A8235A6.xml><?xml version="1.0" encoding="utf-8"?>
<p188:cmLst xmlns:a="http://schemas.openxmlformats.org/drawingml/2006/main" xmlns:r="http://schemas.openxmlformats.org/officeDocument/2006/relationships" xmlns:p188="http://schemas.microsoft.com/office/powerpoint/2018/8/main">
  <p188:cm id="{F7A773AE-D67A-4A22-B8AF-F035ABE66B98}" authorId="{013FD642-6313-5090-3459-BF916F924717}" status="resolved" created="2026-08-25T22:04:43.811" complete="100000">
    <ac:txMkLst xmlns:ac="http://schemas.microsoft.com/office/drawing/2013/main/command">
      <pc:docMk xmlns:pc="http://schemas.microsoft.com/office/powerpoint/2013/main/command"/>
      <pc:sldMk xmlns:pc="http://schemas.microsoft.com/office/powerpoint/2013/main/command" cId="2592224678" sldId="2147376931"/>
      <ac:spMk id="5" creationId="{F9B6FA89-B5F3-2D27-7E7B-CB0B829D0D79}"/>
      <ac:txMk cp="521">
        <ac:context len="970" hash="890479951"/>
      </ac:txMk>
    </ac:txMkLst>
    <p188:pos x="4467614" y="1555145"/>
    <p188:txBody>
      <a:bodyPr/>
      <a:lstStyle/>
      <a:p>
        <a:r>
          <a:rPr lang="en-US"/>
          <a:t>Remove oxford comma</a:t>
        </a:r>
      </a:p>
    </p188:txBody>
  </p188:cm>
  <p188:cm id="{0694D393-3613-4400-A903-042A92F5DBE6}" authorId="{013FD642-6313-5090-3459-BF916F924717}" status="resolved" created="2026-08-25T22:05:01.794" complete="100000">
    <ac:txMkLst xmlns:ac="http://schemas.microsoft.com/office/drawing/2013/main/command">
      <pc:docMk xmlns:pc="http://schemas.microsoft.com/office/powerpoint/2013/main/command"/>
      <pc:sldMk xmlns:pc="http://schemas.microsoft.com/office/powerpoint/2013/main/command" cId="2592224678" sldId="2147376931"/>
      <ac:spMk id="5" creationId="{F9B6FA89-B5F3-2D27-7E7B-CB0B829D0D79}"/>
      <ac:txMk cp="703">
        <ac:context len="970" hash="890479951"/>
      </ac:txMk>
    </ac:txMkLst>
    <p188:pos x="2381639" y="1983770"/>
    <p188:txBody>
      <a:bodyPr/>
      <a:lstStyle/>
      <a:p>
        <a:r>
          <a:rPr lang="en-US"/>
          <a:t>Remove oxford comma</a:t>
        </a:r>
      </a:p>
    </p188:txBody>
  </p188:cm>
  <p188:cm id="{D3079C64-6A3E-4D24-9A5B-A0BE4950F102}" authorId="{013FD642-6313-5090-3459-BF916F924717}" status="resolved" created="2026-08-25T22:05:19.983" complete="100000">
    <ac:txMkLst xmlns:ac="http://schemas.microsoft.com/office/drawing/2013/main/command">
      <pc:docMk xmlns:pc="http://schemas.microsoft.com/office/powerpoint/2013/main/command"/>
      <pc:sldMk xmlns:pc="http://schemas.microsoft.com/office/powerpoint/2013/main/command" cId="2592224678" sldId="2147376931"/>
      <ac:spMk id="7" creationId="{DA39121A-5E6D-4332-910A-9390700D0726}"/>
      <ac:txMk cp="123">
        <ac:context len="253" hash="3501083828"/>
      </ac:txMk>
    </ac:txMkLst>
    <p188:pos x="2113766" y="482059"/>
    <p188:txBody>
      <a:bodyPr/>
      <a:lstStyle/>
      <a:p>
        <a:r>
          <a:rPr lang="en-US"/>
          <a:t>Remove oxford comma</a:t>
        </a:r>
      </a:p>
    </p188:txBody>
  </p188:cm>
</p188:cmLst>
</file>

<file path=ppt/comments/modernComment_117_1D48643.xml><?xml version="1.0" encoding="utf-8"?>
<p188:cmLst xmlns:a="http://schemas.openxmlformats.org/drawingml/2006/main" xmlns:r="http://schemas.openxmlformats.org/officeDocument/2006/relationships" xmlns:p188="http://schemas.microsoft.com/office/powerpoint/2018/8/main">
  <p188:cm id="{4A0B0F72-FD98-4227-B9E1-D8650E9FAF46}" authorId="{013FD642-6313-5090-3459-BF916F924717}" status="resolved" created="2026-08-25T22:18:38.547" complete="100000">
    <ac:txMkLst xmlns:ac="http://schemas.microsoft.com/office/drawing/2013/main/command">
      <pc:docMk xmlns:pc="http://schemas.microsoft.com/office/powerpoint/2013/main/command"/>
      <pc:sldMk xmlns:pc="http://schemas.microsoft.com/office/powerpoint/2013/main/command" cId="30705219" sldId="279"/>
      <ac:spMk id="9" creationId="{00000000-0000-0000-0000-000000000000}"/>
      <ac:txMk cp="97">
        <ac:context len="130" hash="2857276589"/>
      </ac:txMk>
    </ac:txMkLst>
    <p188:pos x="2724850" y="2542011"/>
    <p188:txBody>
      <a:bodyPr/>
      <a:lstStyle/>
      <a:p>
        <a:r>
          <a:rPr lang="en-US"/>
          <a:t>Use the word and not the &amp; symbol</a:t>
        </a:r>
      </a:p>
    </p188:txBody>
  </p188:cm>
</p188:cmLst>
</file>

<file path=ppt/comments/modernComment_119_851FF41.xml><?xml version="1.0" encoding="utf-8"?>
<p188:cmLst xmlns:a="http://schemas.openxmlformats.org/drawingml/2006/main" xmlns:r="http://schemas.openxmlformats.org/officeDocument/2006/relationships" xmlns:p188="http://schemas.microsoft.com/office/powerpoint/2018/8/main">
  <p188:cm id="{10FD027E-5412-42C3-B251-36C28AF3CE93}" authorId="{013FD642-6313-5090-3459-BF916F924717}" status="resolved" created="2026-08-25T22:16:36.774" complete="100000">
    <ac:txMkLst xmlns:ac="http://schemas.microsoft.com/office/drawing/2013/main/command">
      <pc:docMk xmlns:pc="http://schemas.microsoft.com/office/powerpoint/2013/main/command"/>
      <pc:sldMk xmlns:pc="http://schemas.microsoft.com/office/powerpoint/2013/main/command" cId="139591489" sldId="281"/>
      <ac:spMk id="10" creationId="{00000000-0000-0000-0000-000000000000}"/>
      <ac:txMk cp="63" len="1">
        <ac:context len="184" hash="1039944439"/>
      </ac:txMk>
    </ac:txMkLst>
    <p188:pos x="9846967" y="799529"/>
    <p188:txBody>
      <a:bodyPr/>
      <a:lstStyle/>
      <a:p>
        <a:r>
          <a:rPr lang="en-US"/>
          <a:t>Add a period</a:t>
        </a:r>
      </a:p>
    </p188:txBody>
  </p188:cm>
  <p188:cm id="{4FAFC9C3-99F9-4DDE-9079-6C539B8B9BCA}" authorId="{013FD642-6313-5090-3459-BF916F924717}" status="resolved" created="2026-08-25T22:17:28.627" complete="100000">
    <ac:txMkLst xmlns:ac="http://schemas.microsoft.com/office/drawing/2013/main/command">
      <pc:docMk xmlns:pc="http://schemas.microsoft.com/office/powerpoint/2013/main/command"/>
      <pc:sldMk xmlns:pc="http://schemas.microsoft.com/office/powerpoint/2013/main/command" cId="139591489" sldId="281"/>
      <ac:spMk id="10" creationId="{00000000-0000-0000-0000-000000000000}"/>
      <ac:txMk cp="169">
        <ac:context len="184" hash="1039944439"/>
      </ac:txMk>
    </ac:txMkLst>
    <p188:pos x="341017" y="3133154"/>
    <p188:txBody>
      <a:bodyPr/>
      <a:lstStyle/>
      <a:p>
        <a:r>
          <a:rPr lang="en-US"/>
          <a:t>Remove oxford xomma</a:t>
        </a:r>
      </a:p>
    </p188:txBody>
  </p188:cm>
  <p188:cm id="{AEFF2408-3D7A-4B88-B45E-8770267B0A59}" authorId="{013FD642-6313-5090-3459-BF916F924717}" status="resolved" created="2026-08-25T22:17:47.892" complete="100000">
    <ac:txMkLst xmlns:ac="http://schemas.microsoft.com/office/drawing/2013/main/command">
      <pc:docMk xmlns:pc="http://schemas.microsoft.com/office/powerpoint/2013/main/command"/>
      <pc:sldMk xmlns:pc="http://schemas.microsoft.com/office/powerpoint/2013/main/command" cId="139591489" sldId="281"/>
      <ac:spMk id="10" creationId="{00000000-0000-0000-0000-000000000000}"/>
      <ac:txMk cp="169">
        <ac:context len="184" hash="1039944439"/>
      </ac:txMk>
    </ac:txMkLst>
    <p188:pos x="341017" y="3133154"/>
    <p188:txBody>
      <a:bodyPr/>
      <a:lstStyle/>
      <a:p>
        <a:r>
          <a:rPr lang="en-US"/>
          <a:t>Should this be capitalized?</a:t>
        </a:r>
      </a:p>
    </p188:txBody>
  </p188:cm>
  <p188:cm id="{8BC13588-5FD1-4564-AA2B-5792BFE95E22}" authorId="{013FD642-6313-5090-3459-BF916F924717}" status="resolved" created="2026-08-25T22:18:08.505" complete="100000">
    <ac:txMkLst xmlns:ac="http://schemas.microsoft.com/office/drawing/2013/main/command">
      <pc:docMk xmlns:pc="http://schemas.microsoft.com/office/powerpoint/2013/main/command"/>
      <pc:sldMk xmlns:pc="http://schemas.microsoft.com/office/powerpoint/2013/main/command" cId="139591489" sldId="281"/>
      <ac:spMk id="10" creationId="{00000000-0000-0000-0000-000000000000}"/>
      <ac:txMk cp="180" len="1">
        <ac:context len="184" hash="1039944439"/>
      </ac:txMk>
    </ac:txMkLst>
    <p188:pos x="2341267" y="3133154"/>
    <p188:txBody>
      <a:bodyPr/>
      <a:lstStyle/>
      <a:p>
        <a:r>
          <a:rPr lang="en-US"/>
          <a:t>Add a period</a:t>
        </a:r>
      </a:p>
    </p188:txBody>
  </p188:cm>
</p188:cmLst>
</file>

<file path=ppt/comments/modernComment_135_BBA06D83.xml><?xml version="1.0" encoding="utf-8"?>
<p188:cmLst xmlns:a="http://schemas.openxmlformats.org/drawingml/2006/main" xmlns:r="http://schemas.openxmlformats.org/officeDocument/2006/relationships" xmlns:p188="http://schemas.microsoft.com/office/powerpoint/2018/8/main">
  <p188:cm id="{9DF5905F-F4A7-44E0-84F5-9FBB52DF1363}" authorId="{013FD642-6313-5090-3459-BF916F924717}" created="2026-08-25T22:24:14.806">
    <ac:txMkLst xmlns:ac="http://schemas.microsoft.com/office/drawing/2013/main/command">
      <pc:docMk xmlns:pc="http://schemas.microsoft.com/office/powerpoint/2013/main/command"/>
      <pc:sldMk xmlns:pc="http://schemas.microsoft.com/office/powerpoint/2013/main/command" cId="3147853187" sldId="309"/>
      <ac:graphicFrameMk id="9" creationId="{6BBF4812-F29A-42D6-AE4B-1DDC561D6F04}"/>
      <ac:tblMk/>
      <ac:tcMk rowId="2346619082" colId="1466834935"/>
      <ac:txMk cp="96" len="1">
        <ac:context len="146" hash="957284737"/>
      </ac:txMk>
    </ac:txMkLst>
    <p188:pos x="4667251" y="1394802"/>
    <p188:txBody>
      <a:bodyPr/>
      <a:lstStyle/>
      <a:p>
        <a:r>
          <a:rPr lang="en-US"/>
          <a:t>Remove oxford comma</a:t>
        </a:r>
      </a:p>
    </p188:txBody>
  </p188:cm>
  <p188:cm id="{CC463C86-84E0-48D2-A4A1-3D2784AA5D4D}" authorId="{013FD642-6313-5090-3459-BF916F924717}" created="2026-08-25T22:24:47.136">
    <ac:txMkLst xmlns:ac="http://schemas.microsoft.com/office/drawing/2013/main/command">
      <pc:docMk xmlns:pc="http://schemas.microsoft.com/office/powerpoint/2013/main/command"/>
      <pc:sldMk xmlns:pc="http://schemas.microsoft.com/office/powerpoint/2013/main/command" cId="3147853187" sldId="309"/>
      <ac:graphicFrameMk id="9" creationId="{6BBF4812-F29A-42D6-AE4B-1DDC561D6F04}"/>
      <ac:tblMk/>
      <ac:tcMk rowId="2118721000" colId="1466834935"/>
      <ac:txMk cp="47" len="1">
        <ac:context len="287" hash="1983928469"/>
      </ac:txMk>
    </ac:txMkLst>
    <p188:pos x="3571876" y="3233127"/>
    <p188:txBody>
      <a:bodyPr/>
      <a:lstStyle/>
      <a:p>
        <a:r>
          <a:rPr lang="en-US"/>
          <a:t>Remove oxford comma</a:t>
        </a:r>
      </a:p>
    </p188:txBody>
  </p188:cm>
  <p188:cm id="{EE2608DC-6ED2-4252-872A-D91099F16FC0}" authorId="{013FD642-6313-5090-3459-BF916F924717}" created="2026-08-25T22:25:06.016">
    <ac:txMkLst xmlns:ac="http://schemas.microsoft.com/office/drawing/2013/main/command">
      <pc:docMk xmlns:pc="http://schemas.microsoft.com/office/powerpoint/2013/main/command"/>
      <pc:sldMk xmlns:pc="http://schemas.microsoft.com/office/powerpoint/2013/main/command" cId="3147853187" sldId="309"/>
      <ac:graphicFrameMk id="9" creationId="{6BBF4812-F29A-42D6-AE4B-1DDC561D6F04}"/>
      <ac:tblMk/>
      <ac:tcMk rowId="836599686" colId="1466834935"/>
      <ac:txMk cp="103" len="1">
        <ac:context len="155" hash="1475095282"/>
      </ac:txMk>
    </ac:txMkLst>
    <p188:pos x="3724276" y="2604477"/>
    <p188:txBody>
      <a:bodyPr/>
      <a:lstStyle/>
      <a:p>
        <a:r>
          <a:rPr lang="en-US"/>
          <a:t>Remove oxford comma</a:t>
        </a:r>
      </a:p>
    </p188:txBody>
  </p188:cm>
</p188:cmLst>
</file>

<file path=ppt/comments/modernComment_146_1C4E00A6.xml><?xml version="1.0" encoding="utf-8"?>
<p188:cmLst xmlns:a="http://schemas.openxmlformats.org/drawingml/2006/main" xmlns:r="http://schemas.openxmlformats.org/officeDocument/2006/relationships" xmlns:p188="http://schemas.microsoft.com/office/powerpoint/2018/8/main">
  <p188:cm id="{CEEF3453-8BB4-417A-B1BC-5ECBB03FB918}" authorId="{013FD642-6313-5090-3459-BF916F924717}" created="2026-08-25T22:23:09.845">
    <ac:deMkLst xmlns:ac="http://schemas.microsoft.com/office/drawing/2013/main/command">
      <pc:docMk xmlns:pc="http://schemas.microsoft.com/office/powerpoint/2013/main/command"/>
      <pc:sldMk xmlns:pc="http://schemas.microsoft.com/office/powerpoint/2013/main/command" cId="474874022" sldId="326"/>
      <ac:picMk id="6" creationId="{00000000-0000-0000-0000-000000000000}"/>
    </ac:deMkLst>
    <p188:txBody>
      <a:bodyPr/>
      <a:lstStyle/>
      <a:p>
        <a:r>
          <a:rPr lang="en-US"/>
          <a:t>This graphic is cut off, is there a cleaner copy of it to use?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36EFC7-702D-4271-B1D7-74F455631CF0}" type="doc">
      <dgm:prSet loTypeId="urn:microsoft.com/office/officeart/2018/2/layout/IconVerticalSolidList" loCatId="icon" qsTypeId="urn:microsoft.com/office/officeart/2005/8/quickstyle/simple1#1" qsCatId="simple" csTypeId="urn:microsoft.com/office/officeart/2018/5/colors/Iconchunking_neutralbg_accent1_2" csCatId="accent1" phldr="1"/>
      <dgm:spPr/>
      <dgm:t>
        <a:bodyPr/>
        <a:lstStyle/>
        <a:p>
          <a:endParaRPr lang="en-US"/>
        </a:p>
      </dgm:t>
    </dgm:pt>
    <dgm:pt modelId="{262793EB-DD8D-4306-A304-968BD72E926C}">
      <dgm:prSet/>
      <dgm:spPr/>
      <dgm:t>
        <a:bodyPr/>
        <a:lstStyle/>
        <a:p>
          <a:pPr>
            <a:lnSpc>
              <a:spcPct val="100000"/>
            </a:lnSpc>
          </a:pPr>
          <a:r>
            <a:rPr lang="en-US" dirty="0">
              <a:latin typeface="Aptos Display" panose="020F0302020204030204"/>
            </a:rPr>
            <a:t>Define social</a:t>
          </a:r>
          <a:r>
            <a:rPr lang="en-US" dirty="0"/>
            <a:t> determinants of </a:t>
          </a:r>
          <a:r>
            <a:rPr lang="en-US" dirty="0">
              <a:latin typeface="Aptos Display" panose="020F0302020204030204"/>
            </a:rPr>
            <a:t>health and explain </a:t>
          </a:r>
          <a:r>
            <a:rPr lang="en-US">
              <a:latin typeface="Aptos Display" panose="020F0302020204030204"/>
            </a:rPr>
            <a:t>how they </a:t>
          </a:r>
          <a:r>
            <a:rPr lang="en-US"/>
            <a:t> influence health </a:t>
          </a:r>
          <a:r>
            <a:rPr lang="en-US">
              <a:latin typeface="Aptos Display" panose="02110004020202020204"/>
            </a:rPr>
            <a:t>outcomes.</a:t>
          </a:r>
          <a:endParaRPr lang="en-US"/>
        </a:p>
      </dgm:t>
    </dgm:pt>
    <dgm:pt modelId="{2A51C8A4-5543-45BC-A39D-58F1A246B0D6}" type="parTrans" cxnId="{8B922186-5593-4368-8D3E-CA0DF30B3EDD}">
      <dgm:prSet/>
      <dgm:spPr/>
      <dgm:t>
        <a:bodyPr/>
        <a:lstStyle/>
        <a:p>
          <a:endParaRPr lang="en-US"/>
        </a:p>
      </dgm:t>
    </dgm:pt>
    <dgm:pt modelId="{C94A36B2-5E16-4548-8CB7-EE76514D690D}" type="sibTrans" cxnId="{8B922186-5593-4368-8D3E-CA0DF30B3EDD}">
      <dgm:prSet/>
      <dgm:spPr/>
      <dgm:t>
        <a:bodyPr/>
        <a:lstStyle/>
        <a:p>
          <a:endParaRPr lang="en-US"/>
        </a:p>
      </dgm:t>
    </dgm:pt>
    <dgm:pt modelId="{7EE2B4E7-950A-4118-8CD3-191A0AFB82B0}">
      <dgm:prSet/>
      <dgm:spPr/>
      <dgm:t>
        <a:bodyPr/>
        <a:lstStyle/>
        <a:p>
          <a:pPr rtl="0">
            <a:lnSpc>
              <a:spcPct val="100000"/>
            </a:lnSpc>
          </a:pPr>
          <a:r>
            <a:rPr lang="en-US" sz="800">
              <a:latin typeface="Calibri"/>
              <a:ea typeface="Calibri"/>
              <a:cs typeface="Calibri"/>
            </a:rPr>
            <a:t>Demonstrate the importance of understanding community health needs.</a:t>
          </a:r>
        </a:p>
      </dgm:t>
    </dgm:pt>
    <dgm:pt modelId="{E92E41BE-E09E-434B-8198-2B7E005882BC}" type="parTrans" cxnId="{937AF301-14BD-4A09-946A-3F64C1738E4F}">
      <dgm:prSet/>
      <dgm:spPr/>
      <dgm:t>
        <a:bodyPr/>
        <a:lstStyle/>
        <a:p>
          <a:endParaRPr lang="en-US"/>
        </a:p>
      </dgm:t>
    </dgm:pt>
    <dgm:pt modelId="{43031887-7CF3-4CE9-B8CF-D9732A8CE7AF}" type="sibTrans" cxnId="{937AF301-14BD-4A09-946A-3F64C1738E4F}">
      <dgm:prSet/>
      <dgm:spPr/>
      <dgm:t>
        <a:bodyPr/>
        <a:lstStyle/>
        <a:p>
          <a:endParaRPr lang="en-US"/>
        </a:p>
      </dgm:t>
    </dgm:pt>
    <dgm:pt modelId="{A9A65A84-6950-4747-A875-07C1788AC222}">
      <dgm:prSet/>
      <dgm:spPr/>
      <dgm:t>
        <a:bodyPr/>
        <a:lstStyle/>
        <a:p>
          <a:pPr rtl="0">
            <a:lnSpc>
              <a:spcPct val="100000"/>
            </a:lnSpc>
          </a:pPr>
          <a:r>
            <a:rPr lang="en-US"/>
            <a:t>Share examples of </a:t>
          </a:r>
          <a:r>
            <a:rPr lang="en-US">
              <a:latin typeface="Aptos Display" panose="02110004020202020204"/>
            </a:rPr>
            <a:t>cross departmental projects that</a:t>
          </a:r>
          <a:r>
            <a:rPr lang="en-US"/>
            <a:t> have led to measurable improvements in </a:t>
          </a:r>
          <a:r>
            <a:rPr lang="en-US">
              <a:latin typeface="Aptos Display" panose="02110004020202020204"/>
            </a:rPr>
            <a:t>maternal</a:t>
          </a:r>
          <a:r>
            <a:rPr lang="en-US"/>
            <a:t> </a:t>
          </a:r>
          <a:r>
            <a:rPr lang="en-US">
              <a:latin typeface="Aptos Display" panose="02110004020202020204"/>
            </a:rPr>
            <a:t>health safety</a:t>
          </a:r>
          <a:r>
            <a:rPr lang="en-US"/>
            <a:t> and satisfaction.</a:t>
          </a:r>
        </a:p>
      </dgm:t>
    </dgm:pt>
    <dgm:pt modelId="{243D818B-514E-4D74-A071-4DF2B04C5D1C}" type="parTrans" cxnId="{8C4BD2CC-DC8B-4F74-96B5-3DBDA59F9D1C}">
      <dgm:prSet/>
      <dgm:spPr/>
      <dgm:t>
        <a:bodyPr/>
        <a:lstStyle/>
        <a:p>
          <a:endParaRPr lang="en-US"/>
        </a:p>
      </dgm:t>
    </dgm:pt>
    <dgm:pt modelId="{5843B200-4959-4E2D-88DE-2BF6EEC50132}" type="sibTrans" cxnId="{8C4BD2CC-DC8B-4F74-96B5-3DBDA59F9D1C}">
      <dgm:prSet/>
      <dgm:spPr/>
      <dgm:t>
        <a:bodyPr/>
        <a:lstStyle/>
        <a:p>
          <a:endParaRPr lang="en-US"/>
        </a:p>
      </dgm:t>
    </dgm:pt>
    <dgm:pt modelId="{F7D372FF-0392-4749-8EFD-FEB52684508E}" type="pres">
      <dgm:prSet presAssocID="{2836EFC7-702D-4271-B1D7-74F455631CF0}" presName="root" presStyleCnt="0">
        <dgm:presLayoutVars>
          <dgm:dir/>
          <dgm:resizeHandles val="exact"/>
        </dgm:presLayoutVars>
      </dgm:prSet>
      <dgm:spPr/>
    </dgm:pt>
    <dgm:pt modelId="{C6A7B980-4594-421D-88F9-3419124A391F}" type="pres">
      <dgm:prSet presAssocID="{262793EB-DD8D-4306-A304-968BD72E926C}" presName="compNode" presStyleCnt="0"/>
      <dgm:spPr/>
    </dgm:pt>
    <dgm:pt modelId="{C318FCF4-162A-454C-B8BF-DF27153BA8D8}" type="pres">
      <dgm:prSet presAssocID="{262793EB-DD8D-4306-A304-968BD72E926C}" presName="bgRect" presStyleLbl="bgShp" presStyleIdx="0" presStyleCnt="3"/>
      <dgm:spPr/>
    </dgm:pt>
    <dgm:pt modelId="{1FA4DF6C-A2D9-40C7-AF65-33808A4DE044}" type="pres">
      <dgm:prSet presAssocID="{262793EB-DD8D-4306-A304-968BD72E926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5120E962-51EE-4063-A1D3-3FD40400EBAD}" type="pres">
      <dgm:prSet presAssocID="{262793EB-DD8D-4306-A304-968BD72E926C}" presName="spaceRect" presStyleCnt="0"/>
      <dgm:spPr/>
    </dgm:pt>
    <dgm:pt modelId="{685C0F3B-69B7-4624-92BF-6EB0F72275FE}" type="pres">
      <dgm:prSet presAssocID="{262793EB-DD8D-4306-A304-968BD72E926C}" presName="parTx" presStyleLbl="revTx" presStyleIdx="0" presStyleCnt="3">
        <dgm:presLayoutVars>
          <dgm:chMax val="0"/>
          <dgm:chPref val="0"/>
        </dgm:presLayoutVars>
      </dgm:prSet>
      <dgm:spPr/>
    </dgm:pt>
    <dgm:pt modelId="{9DBCB6CF-1699-4F5D-860C-883922FDDFA8}" type="pres">
      <dgm:prSet presAssocID="{C94A36B2-5E16-4548-8CB7-EE76514D690D}" presName="sibTrans" presStyleCnt="0"/>
      <dgm:spPr/>
    </dgm:pt>
    <dgm:pt modelId="{E7B75C99-408F-4B77-A644-D66282B52A7A}" type="pres">
      <dgm:prSet presAssocID="{7EE2B4E7-950A-4118-8CD3-191A0AFB82B0}" presName="compNode" presStyleCnt="0"/>
      <dgm:spPr/>
    </dgm:pt>
    <dgm:pt modelId="{C5EBD0CD-F81F-4371-B17A-F28F179D3ACA}" type="pres">
      <dgm:prSet presAssocID="{7EE2B4E7-950A-4118-8CD3-191A0AFB82B0}" presName="bgRect" presStyleLbl="bgShp" presStyleIdx="1" presStyleCnt="3"/>
      <dgm:spPr/>
    </dgm:pt>
    <dgm:pt modelId="{73391096-97D4-4F8B-A1B8-ECAD8014D3DB}" type="pres">
      <dgm:prSet presAssocID="{7EE2B4E7-950A-4118-8CD3-191A0AFB82B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45174FFB-6656-4ACC-BC34-79E407B280A3}" type="pres">
      <dgm:prSet presAssocID="{7EE2B4E7-950A-4118-8CD3-191A0AFB82B0}" presName="spaceRect" presStyleCnt="0"/>
      <dgm:spPr/>
    </dgm:pt>
    <dgm:pt modelId="{9AA9D465-4A7E-4B98-A113-1F36F901D172}" type="pres">
      <dgm:prSet presAssocID="{7EE2B4E7-950A-4118-8CD3-191A0AFB82B0}" presName="parTx" presStyleLbl="revTx" presStyleIdx="1" presStyleCnt="3">
        <dgm:presLayoutVars>
          <dgm:chMax val="0"/>
          <dgm:chPref val="0"/>
        </dgm:presLayoutVars>
      </dgm:prSet>
      <dgm:spPr/>
    </dgm:pt>
    <dgm:pt modelId="{51BBD9BA-C831-4B4A-9035-4ACA1E3BEB27}" type="pres">
      <dgm:prSet presAssocID="{43031887-7CF3-4CE9-B8CF-D9732A8CE7AF}" presName="sibTrans" presStyleCnt="0"/>
      <dgm:spPr/>
    </dgm:pt>
    <dgm:pt modelId="{F6333A30-A155-44E6-9F9F-BB6B7DD9B122}" type="pres">
      <dgm:prSet presAssocID="{A9A65A84-6950-4747-A875-07C1788AC222}" presName="compNode" presStyleCnt="0"/>
      <dgm:spPr/>
    </dgm:pt>
    <dgm:pt modelId="{99E3FF35-142F-4174-81A6-9EF47A0481B7}" type="pres">
      <dgm:prSet presAssocID="{A9A65A84-6950-4747-A875-07C1788AC222}" presName="bgRect" presStyleLbl="bgShp" presStyleIdx="2" presStyleCnt="3"/>
      <dgm:spPr/>
    </dgm:pt>
    <dgm:pt modelId="{A108AA0A-612D-482B-B6E0-04DA24428457}" type="pres">
      <dgm:prSet presAssocID="{A9A65A84-6950-4747-A875-07C1788AC22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tor"/>
        </a:ext>
      </dgm:extLst>
    </dgm:pt>
    <dgm:pt modelId="{3FA3EB82-2544-45FD-81AF-70BE41746702}" type="pres">
      <dgm:prSet presAssocID="{A9A65A84-6950-4747-A875-07C1788AC222}" presName="spaceRect" presStyleCnt="0"/>
      <dgm:spPr/>
    </dgm:pt>
    <dgm:pt modelId="{86572613-650C-4E95-8669-07131666E942}" type="pres">
      <dgm:prSet presAssocID="{A9A65A84-6950-4747-A875-07C1788AC222}" presName="parTx" presStyleLbl="revTx" presStyleIdx="2" presStyleCnt="3">
        <dgm:presLayoutVars>
          <dgm:chMax val="0"/>
          <dgm:chPref val="0"/>
        </dgm:presLayoutVars>
      </dgm:prSet>
      <dgm:spPr/>
    </dgm:pt>
  </dgm:ptLst>
  <dgm:cxnLst>
    <dgm:cxn modelId="{937AF301-14BD-4A09-946A-3F64C1738E4F}" srcId="{2836EFC7-702D-4271-B1D7-74F455631CF0}" destId="{7EE2B4E7-950A-4118-8CD3-191A0AFB82B0}" srcOrd="1" destOrd="0" parTransId="{E92E41BE-E09E-434B-8198-2B7E005882BC}" sibTransId="{43031887-7CF3-4CE9-B8CF-D9732A8CE7AF}"/>
    <dgm:cxn modelId="{51D4CD06-25EC-400A-B3AF-ADD5A71A1096}" type="presOf" srcId="{7EE2B4E7-950A-4118-8CD3-191A0AFB82B0}" destId="{9AA9D465-4A7E-4B98-A113-1F36F901D172}" srcOrd="0" destOrd="0" presId="urn:microsoft.com/office/officeart/2018/2/layout/IconVerticalSolidList"/>
    <dgm:cxn modelId="{000C577B-46D4-4C35-96CE-46532034D003}" type="presOf" srcId="{262793EB-DD8D-4306-A304-968BD72E926C}" destId="{685C0F3B-69B7-4624-92BF-6EB0F72275FE}" srcOrd="0" destOrd="0" presId="urn:microsoft.com/office/officeart/2018/2/layout/IconVerticalSolidList"/>
    <dgm:cxn modelId="{8B922186-5593-4368-8D3E-CA0DF30B3EDD}" srcId="{2836EFC7-702D-4271-B1D7-74F455631CF0}" destId="{262793EB-DD8D-4306-A304-968BD72E926C}" srcOrd="0" destOrd="0" parTransId="{2A51C8A4-5543-45BC-A39D-58F1A246B0D6}" sibTransId="{C94A36B2-5E16-4548-8CB7-EE76514D690D}"/>
    <dgm:cxn modelId="{8C4BD2CC-DC8B-4F74-96B5-3DBDA59F9D1C}" srcId="{2836EFC7-702D-4271-B1D7-74F455631CF0}" destId="{A9A65A84-6950-4747-A875-07C1788AC222}" srcOrd="2" destOrd="0" parTransId="{243D818B-514E-4D74-A071-4DF2B04C5D1C}" sibTransId="{5843B200-4959-4E2D-88DE-2BF6EEC50132}"/>
    <dgm:cxn modelId="{BFA06BCE-A5B6-405B-A0A2-284E4485EFE8}" type="presOf" srcId="{A9A65A84-6950-4747-A875-07C1788AC222}" destId="{86572613-650C-4E95-8669-07131666E942}" srcOrd="0" destOrd="0" presId="urn:microsoft.com/office/officeart/2018/2/layout/IconVerticalSolidList"/>
    <dgm:cxn modelId="{4DE645E7-3AE9-440E-8399-15871CDC785E}" type="presOf" srcId="{2836EFC7-702D-4271-B1D7-74F455631CF0}" destId="{F7D372FF-0392-4749-8EFD-FEB52684508E}" srcOrd="0" destOrd="0" presId="urn:microsoft.com/office/officeart/2018/2/layout/IconVerticalSolidList"/>
    <dgm:cxn modelId="{CD13930C-BE28-41B6-BA34-ED297F8BEA42}" type="presParOf" srcId="{F7D372FF-0392-4749-8EFD-FEB52684508E}" destId="{C6A7B980-4594-421D-88F9-3419124A391F}" srcOrd="0" destOrd="0" presId="urn:microsoft.com/office/officeart/2018/2/layout/IconVerticalSolidList"/>
    <dgm:cxn modelId="{E666BF97-249E-403D-840D-B64E0E1B58B9}" type="presParOf" srcId="{C6A7B980-4594-421D-88F9-3419124A391F}" destId="{C318FCF4-162A-454C-B8BF-DF27153BA8D8}" srcOrd="0" destOrd="0" presId="urn:microsoft.com/office/officeart/2018/2/layout/IconVerticalSolidList"/>
    <dgm:cxn modelId="{61FD7FE1-82AF-4653-9E7F-393BF1156B51}" type="presParOf" srcId="{C6A7B980-4594-421D-88F9-3419124A391F}" destId="{1FA4DF6C-A2D9-40C7-AF65-33808A4DE044}" srcOrd="1" destOrd="0" presId="urn:microsoft.com/office/officeart/2018/2/layout/IconVerticalSolidList"/>
    <dgm:cxn modelId="{8F328094-D6A4-4E78-81C1-4276ECE87DC7}" type="presParOf" srcId="{C6A7B980-4594-421D-88F9-3419124A391F}" destId="{5120E962-51EE-4063-A1D3-3FD40400EBAD}" srcOrd="2" destOrd="0" presId="urn:microsoft.com/office/officeart/2018/2/layout/IconVerticalSolidList"/>
    <dgm:cxn modelId="{B949CA75-D968-4DF7-9856-99ACEBA1346C}" type="presParOf" srcId="{C6A7B980-4594-421D-88F9-3419124A391F}" destId="{685C0F3B-69B7-4624-92BF-6EB0F72275FE}" srcOrd="3" destOrd="0" presId="urn:microsoft.com/office/officeart/2018/2/layout/IconVerticalSolidList"/>
    <dgm:cxn modelId="{B9924240-A439-4329-89F6-7B70F41E1723}" type="presParOf" srcId="{F7D372FF-0392-4749-8EFD-FEB52684508E}" destId="{9DBCB6CF-1699-4F5D-860C-883922FDDFA8}" srcOrd="1" destOrd="0" presId="urn:microsoft.com/office/officeart/2018/2/layout/IconVerticalSolidList"/>
    <dgm:cxn modelId="{4B6CF5CB-FCC1-4C04-BB7F-2D67FF1C633C}" type="presParOf" srcId="{F7D372FF-0392-4749-8EFD-FEB52684508E}" destId="{E7B75C99-408F-4B77-A644-D66282B52A7A}" srcOrd="2" destOrd="0" presId="urn:microsoft.com/office/officeart/2018/2/layout/IconVerticalSolidList"/>
    <dgm:cxn modelId="{3C74490C-A903-48F0-9BAB-3A3A808C8463}" type="presParOf" srcId="{E7B75C99-408F-4B77-A644-D66282B52A7A}" destId="{C5EBD0CD-F81F-4371-B17A-F28F179D3ACA}" srcOrd="0" destOrd="0" presId="urn:microsoft.com/office/officeart/2018/2/layout/IconVerticalSolidList"/>
    <dgm:cxn modelId="{D0978584-81E9-40F3-9951-035CF58462E4}" type="presParOf" srcId="{E7B75C99-408F-4B77-A644-D66282B52A7A}" destId="{73391096-97D4-4F8B-A1B8-ECAD8014D3DB}" srcOrd="1" destOrd="0" presId="urn:microsoft.com/office/officeart/2018/2/layout/IconVerticalSolidList"/>
    <dgm:cxn modelId="{8FE6BBFC-1208-4B96-8B73-E7CC8FC5CA9D}" type="presParOf" srcId="{E7B75C99-408F-4B77-A644-D66282B52A7A}" destId="{45174FFB-6656-4ACC-BC34-79E407B280A3}" srcOrd="2" destOrd="0" presId="urn:microsoft.com/office/officeart/2018/2/layout/IconVerticalSolidList"/>
    <dgm:cxn modelId="{26A4AD78-F9AE-4219-9E9C-BAF833C259B2}" type="presParOf" srcId="{E7B75C99-408F-4B77-A644-D66282B52A7A}" destId="{9AA9D465-4A7E-4B98-A113-1F36F901D172}" srcOrd="3" destOrd="0" presId="urn:microsoft.com/office/officeart/2018/2/layout/IconVerticalSolidList"/>
    <dgm:cxn modelId="{FA37B60C-0CE0-4AC6-A803-D125E36610E9}" type="presParOf" srcId="{F7D372FF-0392-4749-8EFD-FEB52684508E}" destId="{51BBD9BA-C831-4B4A-9035-4ACA1E3BEB27}" srcOrd="3" destOrd="0" presId="urn:microsoft.com/office/officeart/2018/2/layout/IconVerticalSolidList"/>
    <dgm:cxn modelId="{356B8D5D-EB08-47A2-924B-4813CD863ADE}" type="presParOf" srcId="{F7D372FF-0392-4749-8EFD-FEB52684508E}" destId="{F6333A30-A155-44E6-9F9F-BB6B7DD9B122}" srcOrd="4" destOrd="0" presId="urn:microsoft.com/office/officeart/2018/2/layout/IconVerticalSolidList"/>
    <dgm:cxn modelId="{1D554F7B-E418-4D34-B392-14C35CC2E33C}" type="presParOf" srcId="{F6333A30-A155-44E6-9F9F-BB6B7DD9B122}" destId="{99E3FF35-142F-4174-81A6-9EF47A0481B7}" srcOrd="0" destOrd="0" presId="urn:microsoft.com/office/officeart/2018/2/layout/IconVerticalSolidList"/>
    <dgm:cxn modelId="{640AC9EE-4F57-421A-A452-4CF080CA040D}" type="presParOf" srcId="{F6333A30-A155-44E6-9F9F-BB6B7DD9B122}" destId="{A108AA0A-612D-482B-B6E0-04DA24428457}" srcOrd="1" destOrd="0" presId="urn:microsoft.com/office/officeart/2018/2/layout/IconVerticalSolidList"/>
    <dgm:cxn modelId="{512C8E76-0DDD-4136-A246-D25FF2D3F69E}" type="presParOf" srcId="{F6333A30-A155-44E6-9F9F-BB6B7DD9B122}" destId="{3FA3EB82-2544-45FD-81AF-70BE41746702}" srcOrd="2" destOrd="0" presId="urn:microsoft.com/office/officeart/2018/2/layout/IconVerticalSolidList"/>
    <dgm:cxn modelId="{5CF4DE9F-6528-43E9-945F-48AD71B97AD3}" type="presParOf" srcId="{F6333A30-A155-44E6-9F9F-BB6B7DD9B122}" destId="{86572613-650C-4E95-8669-07131666E94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4B9428-15B3-476D-86D0-9D26BB80FD11}" type="doc">
      <dgm:prSet loTypeId="urn:microsoft.com/office/officeart/2005/8/layout/process3" loCatId="process" qsTypeId="urn:microsoft.com/office/officeart/2005/8/quickstyle/simple1#2" qsCatId="simple" csTypeId="urn:microsoft.com/office/officeart/2005/8/colors/colorful1#1" csCatId="colorful" phldr="1"/>
      <dgm:spPr/>
      <dgm:t>
        <a:bodyPr/>
        <a:lstStyle/>
        <a:p>
          <a:endParaRPr lang="en-US"/>
        </a:p>
      </dgm:t>
    </dgm:pt>
    <dgm:pt modelId="{32C52170-88E3-4488-A292-DD5AF8F14141}">
      <dgm:prSet phldrT="[Text]" custT="1"/>
      <dgm:spPr/>
      <dgm:t>
        <a:bodyPr/>
        <a:lstStyle/>
        <a:p>
          <a:r>
            <a:rPr lang="en-US" sz="1000" dirty="0"/>
            <a:t>Care Transformation (2017-2020)</a:t>
          </a:r>
        </a:p>
      </dgm:t>
    </dgm:pt>
    <dgm:pt modelId="{0FDC5ACA-A3BA-4945-9BA2-57789A692193}" type="parTrans" cxnId="{2A5D310C-DD6A-439D-9E44-A1BBB9D39EBC}">
      <dgm:prSet/>
      <dgm:spPr/>
      <dgm:t>
        <a:bodyPr/>
        <a:lstStyle/>
        <a:p>
          <a:endParaRPr lang="en-US"/>
        </a:p>
      </dgm:t>
    </dgm:pt>
    <dgm:pt modelId="{FCD61995-1BA4-40C3-B7EB-9B86D26EBB07}" type="sibTrans" cxnId="{2A5D310C-DD6A-439D-9E44-A1BBB9D39EBC}">
      <dgm:prSet/>
      <dgm:spPr/>
      <dgm:t>
        <a:bodyPr/>
        <a:lstStyle/>
        <a:p>
          <a:endParaRPr lang="en-US" dirty="0"/>
        </a:p>
      </dgm:t>
    </dgm:pt>
    <dgm:pt modelId="{DCFFD19C-6C1F-4C9F-85B5-1068B3245F49}">
      <dgm:prSet phldrT="[Text]" custT="1"/>
      <dgm:spPr/>
      <dgm:t>
        <a:bodyPr/>
        <a:lstStyle/>
        <a:p>
          <a:pPr marL="0">
            <a:buNone/>
          </a:pPr>
          <a:r>
            <a:rPr lang="en-US" sz="1000" b="1" dirty="0">
              <a:solidFill>
                <a:schemeClr val="tx1">
                  <a:lumMod val="65000"/>
                  <a:lumOff val="35000"/>
                </a:schemeClr>
              </a:solidFill>
              <a:latin typeface="+mn-lt"/>
            </a:rPr>
            <a:t>Realized that addressing </a:t>
          </a:r>
          <a:r>
            <a:rPr lang="en-US" sz="1000" b="1" dirty="0">
              <a:solidFill>
                <a:schemeClr val="tx1">
                  <a:lumMod val="65000"/>
                  <a:lumOff val="35000"/>
                </a:schemeClr>
              </a:solidFill>
              <a:effectLst/>
              <a:latin typeface="+mn-lt"/>
              <a:ea typeface="Calibri" panose="020F0502020204030204" pitchFamily="34" charset="0"/>
            </a:rPr>
            <a:t>SDOH barriers often informs a more individualized approach to care, allowing us to ensure we have worked to allocate any resources that may be available and approach care holistically. </a:t>
          </a:r>
          <a:endParaRPr lang="en-US" sz="1000" b="1" dirty="0">
            <a:solidFill>
              <a:schemeClr val="tx1">
                <a:lumMod val="65000"/>
                <a:lumOff val="35000"/>
              </a:schemeClr>
            </a:solidFill>
            <a:latin typeface="+mn-lt"/>
          </a:endParaRPr>
        </a:p>
      </dgm:t>
    </dgm:pt>
    <dgm:pt modelId="{4A92CFF8-FA56-46C7-B9B1-4B47B8A942C8}" type="parTrans" cxnId="{DC9596C7-623A-45B4-8B91-82C5992696FB}">
      <dgm:prSet/>
      <dgm:spPr/>
      <dgm:t>
        <a:bodyPr/>
        <a:lstStyle/>
        <a:p>
          <a:endParaRPr lang="en-US"/>
        </a:p>
      </dgm:t>
    </dgm:pt>
    <dgm:pt modelId="{9BE90430-92A9-434E-9B47-124AE949CB16}" type="sibTrans" cxnId="{DC9596C7-623A-45B4-8B91-82C5992696FB}">
      <dgm:prSet/>
      <dgm:spPr/>
      <dgm:t>
        <a:bodyPr/>
        <a:lstStyle/>
        <a:p>
          <a:endParaRPr lang="en-US"/>
        </a:p>
      </dgm:t>
    </dgm:pt>
    <dgm:pt modelId="{48FFCEBA-4E3C-4A15-A0BC-72ADD3F707B5}">
      <dgm:prSet phldrT="[Text]" custT="1"/>
      <dgm:spPr/>
      <dgm:t>
        <a:bodyPr/>
        <a:lstStyle/>
        <a:p>
          <a:pPr marL="57150">
            <a:buNone/>
          </a:pPr>
          <a:endParaRPr lang="en-US" sz="1000" dirty="0">
            <a:solidFill>
              <a:schemeClr val="tx1">
                <a:lumMod val="65000"/>
                <a:lumOff val="35000"/>
              </a:schemeClr>
            </a:solidFill>
            <a:latin typeface="+mn-lt"/>
          </a:endParaRPr>
        </a:p>
      </dgm:t>
    </dgm:pt>
    <dgm:pt modelId="{60B00C1D-8FB7-4C76-8CF1-4D93D6059F31}" type="parTrans" cxnId="{85CE339B-6058-4865-9124-A6804B9BF80A}">
      <dgm:prSet/>
      <dgm:spPr/>
      <dgm:t>
        <a:bodyPr/>
        <a:lstStyle/>
        <a:p>
          <a:endParaRPr lang="en-US"/>
        </a:p>
      </dgm:t>
    </dgm:pt>
    <dgm:pt modelId="{4DF522BB-93AF-4E4F-B0F2-F1FEF07EBBE2}" type="sibTrans" cxnId="{85CE339B-6058-4865-9124-A6804B9BF80A}">
      <dgm:prSet/>
      <dgm:spPr/>
      <dgm:t>
        <a:bodyPr/>
        <a:lstStyle/>
        <a:p>
          <a:endParaRPr lang="en-US"/>
        </a:p>
      </dgm:t>
    </dgm:pt>
    <dgm:pt modelId="{2B6579CA-B483-4921-8699-33B08A073E0D}">
      <dgm:prSet phldrT="[Text]" custT="1"/>
      <dgm:spPr/>
      <dgm:t>
        <a:bodyPr/>
        <a:lstStyle/>
        <a:p>
          <a:pPr marL="57150"/>
          <a:r>
            <a:rPr lang="en-US" sz="1000" dirty="0">
              <a:solidFill>
                <a:schemeClr val="tx1">
                  <a:lumMod val="65000"/>
                  <a:lumOff val="35000"/>
                </a:schemeClr>
              </a:solidFill>
            </a:rPr>
            <a:t>Piloted care transformation in 2017 at North Fielding Clinic; RN CM/SW clinic integration roll out in 2018; full implementation in 2020</a:t>
          </a:r>
        </a:p>
      </dgm:t>
    </dgm:pt>
    <dgm:pt modelId="{0E1BAF56-FC1C-4A52-8FB2-4EA201F18FF2}" type="parTrans" cxnId="{BBCC9EBB-A629-4EB7-87B5-86A87B5E8E90}">
      <dgm:prSet/>
      <dgm:spPr/>
      <dgm:t>
        <a:bodyPr/>
        <a:lstStyle/>
        <a:p>
          <a:endParaRPr lang="en-US"/>
        </a:p>
      </dgm:t>
    </dgm:pt>
    <dgm:pt modelId="{2D918F46-40BC-47BA-B74C-8043946CC861}" type="sibTrans" cxnId="{BBCC9EBB-A629-4EB7-87B5-86A87B5E8E90}">
      <dgm:prSet/>
      <dgm:spPr/>
      <dgm:t>
        <a:bodyPr/>
        <a:lstStyle/>
        <a:p>
          <a:endParaRPr lang="en-US"/>
        </a:p>
      </dgm:t>
    </dgm:pt>
    <dgm:pt modelId="{E0C2C587-47F5-4FAD-8B0A-B651D3FAFFFC}">
      <dgm:prSet phldrT="[Text]" custT="1"/>
      <dgm:spPr/>
      <dgm:t>
        <a:bodyPr/>
        <a:lstStyle/>
        <a:p>
          <a:pPr marL="57150" rtl="0"/>
          <a:r>
            <a:rPr lang="en-US" sz="1000" dirty="0">
              <a:solidFill>
                <a:schemeClr val="tx1">
                  <a:lumMod val="65000"/>
                  <a:lumOff val="35000"/>
                </a:schemeClr>
              </a:solidFill>
            </a:rPr>
            <a:t>Joined </a:t>
          </a:r>
          <a:r>
            <a:rPr lang="en-US" sz="1000" dirty="0">
              <a:solidFill>
                <a:schemeClr val="tx1">
                  <a:lumMod val="65000"/>
                  <a:lumOff val="35000"/>
                </a:schemeClr>
              </a:solidFill>
              <a:latin typeface="Trebuchet MS"/>
            </a:rPr>
            <a:t>a closed</a:t>
          </a:r>
          <a:r>
            <a:rPr lang="en-US" sz="1000" dirty="0">
              <a:solidFill>
                <a:schemeClr val="tx1">
                  <a:lumMod val="65000"/>
                  <a:lumOff val="35000"/>
                </a:schemeClr>
              </a:solidFill>
            </a:rPr>
            <a:t> loop referral </a:t>
          </a:r>
          <a:r>
            <a:rPr lang="en-US" sz="1000" dirty="0">
              <a:solidFill>
                <a:schemeClr val="tx1">
                  <a:lumMod val="65000"/>
                  <a:lumOff val="35000"/>
                </a:schemeClr>
              </a:solidFill>
              <a:latin typeface="Trebuchet MS"/>
            </a:rPr>
            <a:t>system </a:t>
          </a:r>
          <a:r>
            <a:rPr lang="en-US" sz="1000" dirty="0">
              <a:solidFill>
                <a:schemeClr val="tx1">
                  <a:lumMod val="65000"/>
                  <a:lumOff val="35000"/>
                </a:schemeClr>
              </a:solidFill>
            </a:rPr>
            <a:t>in 2020</a:t>
          </a:r>
        </a:p>
      </dgm:t>
    </dgm:pt>
    <dgm:pt modelId="{8E449682-2760-4EF8-A274-521B9BE36F79}" type="parTrans" cxnId="{A6B1348D-EFFF-4256-A38A-ED3CCE611AD8}">
      <dgm:prSet/>
      <dgm:spPr/>
      <dgm:t>
        <a:bodyPr/>
        <a:lstStyle/>
        <a:p>
          <a:endParaRPr lang="en-US"/>
        </a:p>
      </dgm:t>
    </dgm:pt>
    <dgm:pt modelId="{32954EB6-358A-4ABB-92F2-57D1FA5261B6}" type="sibTrans" cxnId="{A6B1348D-EFFF-4256-A38A-ED3CCE611AD8}">
      <dgm:prSet/>
      <dgm:spPr/>
      <dgm:t>
        <a:bodyPr/>
        <a:lstStyle/>
        <a:p>
          <a:endParaRPr lang="en-US"/>
        </a:p>
      </dgm:t>
    </dgm:pt>
    <dgm:pt modelId="{FE3F7EE7-6507-4630-8128-A38817457D3F}">
      <dgm:prSet phldrT="[Text]" custT="1"/>
      <dgm:spPr/>
      <dgm:t>
        <a:bodyPr/>
        <a:lstStyle/>
        <a:p>
          <a:r>
            <a:rPr lang="en-US" sz="1000" dirty="0"/>
            <a:t>Improving Health Through Community Engagement (2020)</a:t>
          </a:r>
        </a:p>
      </dgm:t>
    </dgm:pt>
    <dgm:pt modelId="{2714C10D-06B9-4597-9452-E2A170645D80}" type="parTrans" cxnId="{A9B8092D-8FB4-4F89-9CE8-BC3ECB49B613}">
      <dgm:prSet/>
      <dgm:spPr/>
      <dgm:t>
        <a:bodyPr/>
        <a:lstStyle/>
        <a:p>
          <a:endParaRPr lang="en-US"/>
        </a:p>
      </dgm:t>
    </dgm:pt>
    <dgm:pt modelId="{72F26283-410A-4EF9-A2BD-028795BD4234}" type="sibTrans" cxnId="{A9B8092D-8FB4-4F89-9CE8-BC3ECB49B613}">
      <dgm:prSet/>
      <dgm:spPr/>
      <dgm:t>
        <a:bodyPr/>
        <a:lstStyle/>
        <a:p>
          <a:endParaRPr lang="en-US" dirty="0"/>
        </a:p>
      </dgm:t>
    </dgm:pt>
    <dgm:pt modelId="{9DF7F9A4-CDAF-46B0-8A8E-74CB95C8C3EF}">
      <dgm:prSet phldrT="[Text]" custT="1"/>
      <dgm:spPr/>
      <dgm:t>
        <a:bodyPr/>
        <a:lstStyle/>
        <a:p>
          <a:pPr marL="0">
            <a:buNone/>
          </a:pPr>
          <a:r>
            <a:rPr lang="en-US" sz="1000" b="1" dirty="0"/>
            <a:t>Established formal Community Engagement role in 2020. With that came initiatives such as:</a:t>
          </a:r>
        </a:p>
      </dgm:t>
    </dgm:pt>
    <dgm:pt modelId="{715BE366-8DAB-47FA-B6F4-4EE5C3665A95}" type="parTrans" cxnId="{877D6760-5F56-493C-AB7F-0A76F013F79E}">
      <dgm:prSet/>
      <dgm:spPr/>
      <dgm:t>
        <a:bodyPr/>
        <a:lstStyle/>
        <a:p>
          <a:endParaRPr lang="en-US"/>
        </a:p>
      </dgm:t>
    </dgm:pt>
    <dgm:pt modelId="{423F55E1-1762-4C37-AFEA-5C9325B9294A}" type="sibTrans" cxnId="{877D6760-5F56-493C-AB7F-0A76F013F79E}">
      <dgm:prSet/>
      <dgm:spPr/>
      <dgm:t>
        <a:bodyPr/>
        <a:lstStyle/>
        <a:p>
          <a:endParaRPr lang="en-US"/>
        </a:p>
      </dgm:t>
    </dgm:pt>
    <dgm:pt modelId="{BA48CAF7-1886-4A57-9152-58F821D11807}">
      <dgm:prSet phldrT="[Text]" custT="1"/>
      <dgm:spPr/>
      <dgm:t>
        <a:bodyPr/>
        <a:lstStyle/>
        <a:p>
          <a:pPr marL="57150">
            <a:buNone/>
          </a:pPr>
          <a:endParaRPr lang="en-US" sz="1000" dirty="0"/>
        </a:p>
      </dgm:t>
    </dgm:pt>
    <dgm:pt modelId="{1C07B73F-EBBA-4AA5-A72C-397FDA5AEB46}" type="parTrans" cxnId="{5F379037-3357-41C9-A00D-9F3CF4C55184}">
      <dgm:prSet/>
      <dgm:spPr/>
      <dgm:t>
        <a:bodyPr/>
        <a:lstStyle/>
        <a:p>
          <a:endParaRPr lang="en-US"/>
        </a:p>
      </dgm:t>
    </dgm:pt>
    <dgm:pt modelId="{697D99E3-4A23-4066-BC55-DA7916A09D83}" type="sibTrans" cxnId="{5F379037-3357-41C9-A00D-9F3CF4C55184}">
      <dgm:prSet/>
      <dgm:spPr/>
      <dgm:t>
        <a:bodyPr/>
        <a:lstStyle/>
        <a:p>
          <a:endParaRPr lang="en-US"/>
        </a:p>
      </dgm:t>
    </dgm:pt>
    <dgm:pt modelId="{9FBF300A-86FF-4BF1-9526-7EBC483E066E}">
      <dgm:prSet phldrT="[Text]" custT="1"/>
      <dgm:spPr/>
      <dgm:t>
        <a:bodyPr/>
        <a:lstStyle/>
        <a:p>
          <a:pPr marL="57150"/>
          <a:r>
            <a:rPr lang="en-US" sz="1000" dirty="0"/>
            <a:t>Walk with a Doc</a:t>
          </a:r>
        </a:p>
      </dgm:t>
    </dgm:pt>
    <dgm:pt modelId="{1FE6B733-DDBA-40BA-8F24-C5CE82CF3AD8}" type="parTrans" cxnId="{8F85A5EF-CABE-499A-843A-676FAA11CA03}">
      <dgm:prSet/>
      <dgm:spPr/>
      <dgm:t>
        <a:bodyPr/>
        <a:lstStyle/>
        <a:p>
          <a:endParaRPr lang="en-US"/>
        </a:p>
      </dgm:t>
    </dgm:pt>
    <dgm:pt modelId="{867F5A2D-F4EC-4C01-A0EE-CD71BCBF601C}" type="sibTrans" cxnId="{8F85A5EF-CABE-499A-843A-676FAA11CA03}">
      <dgm:prSet/>
      <dgm:spPr/>
      <dgm:t>
        <a:bodyPr/>
        <a:lstStyle/>
        <a:p>
          <a:endParaRPr lang="en-US"/>
        </a:p>
      </dgm:t>
    </dgm:pt>
    <dgm:pt modelId="{116CFBF8-6C19-4F45-85EF-49AB6637F9CC}">
      <dgm:prSet phldrT="[Text]" custT="1"/>
      <dgm:spPr/>
      <dgm:t>
        <a:bodyPr/>
        <a:lstStyle/>
        <a:p>
          <a:pPr marL="57150"/>
          <a:r>
            <a:rPr lang="en-US" sz="1000" dirty="0"/>
            <a:t>LINK Partnership</a:t>
          </a:r>
        </a:p>
      </dgm:t>
    </dgm:pt>
    <dgm:pt modelId="{E53B0DA7-3C44-4BC7-82B7-F6B9ED936F50}" type="parTrans" cxnId="{515F3F72-947F-4F15-B22A-A0464A5FCB93}">
      <dgm:prSet/>
      <dgm:spPr/>
      <dgm:t>
        <a:bodyPr/>
        <a:lstStyle/>
        <a:p>
          <a:endParaRPr lang="en-US"/>
        </a:p>
      </dgm:t>
    </dgm:pt>
    <dgm:pt modelId="{3DB0787B-353C-418F-9DB6-29C7A58F373E}" type="sibTrans" cxnId="{515F3F72-947F-4F15-B22A-A0464A5FCB93}">
      <dgm:prSet/>
      <dgm:spPr/>
      <dgm:t>
        <a:bodyPr/>
        <a:lstStyle/>
        <a:p>
          <a:endParaRPr lang="en-US"/>
        </a:p>
      </dgm:t>
    </dgm:pt>
    <dgm:pt modelId="{05655C1F-C615-43FF-B4D2-315518A7E81C}">
      <dgm:prSet phldrT="[Text]" custT="1"/>
      <dgm:spPr/>
      <dgm:t>
        <a:bodyPr/>
        <a:lstStyle/>
        <a:p>
          <a:pPr marL="57150"/>
          <a:r>
            <a:rPr lang="en-US" sz="1000" dirty="0"/>
            <a:t>Health Access Partnership</a:t>
          </a:r>
        </a:p>
      </dgm:t>
    </dgm:pt>
    <dgm:pt modelId="{CBE2FB70-A5EB-4256-BB70-4B3C1A5D2243}" type="parTrans" cxnId="{41309F32-1814-4BAF-817E-DD5287240C74}">
      <dgm:prSet/>
      <dgm:spPr/>
      <dgm:t>
        <a:bodyPr/>
        <a:lstStyle/>
        <a:p>
          <a:endParaRPr lang="en-US"/>
        </a:p>
      </dgm:t>
    </dgm:pt>
    <dgm:pt modelId="{15B82724-4113-4C33-B404-976C3638989B}" type="sibTrans" cxnId="{41309F32-1814-4BAF-817E-DD5287240C74}">
      <dgm:prSet/>
      <dgm:spPr/>
      <dgm:t>
        <a:bodyPr/>
        <a:lstStyle/>
        <a:p>
          <a:endParaRPr lang="en-US"/>
        </a:p>
      </dgm:t>
    </dgm:pt>
    <dgm:pt modelId="{7FB1CB61-DAF1-4701-A67B-6DBA67DB77D3}">
      <dgm:prSet phldrT="[Text]" custT="1"/>
      <dgm:spPr/>
      <dgm:t>
        <a:bodyPr/>
        <a:lstStyle/>
        <a:p>
          <a:pPr marL="57150"/>
          <a:r>
            <a:rPr lang="en-US" sz="1000" dirty="0"/>
            <a:t>Live Well Shawnee County</a:t>
          </a:r>
        </a:p>
      </dgm:t>
    </dgm:pt>
    <dgm:pt modelId="{46E658EC-CD1C-4707-B68C-3F8C596CE53E}" type="parTrans" cxnId="{25807E5E-0FD7-41DC-A904-FD2ED4FD7BC3}">
      <dgm:prSet/>
      <dgm:spPr/>
      <dgm:t>
        <a:bodyPr/>
        <a:lstStyle/>
        <a:p>
          <a:endParaRPr lang="en-US"/>
        </a:p>
      </dgm:t>
    </dgm:pt>
    <dgm:pt modelId="{24FBAE8E-9C77-459A-BAED-235D85B5880D}" type="sibTrans" cxnId="{25807E5E-0FD7-41DC-A904-FD2ED4FD7BC3}">
      <dgm:prSet/>
      <dgm:spPr/>
      <dgm:t>
        <a:bodyPr/>
        <a:lstStyle/>
        <a:p>
          <a:endParaRPr lang="en-US"/>
        </a:p>
      </dgm:t>
    </dgm:pt>
    <dgm:pt modelId="{DB273879-FF58-4B9E-A2DA-949E9D0B057F}">
      <dgm:prSet phldrT="[Text]" custT="1"/>
      <dgm:spPr/>
      <dgm:t>
        <a:bodyPr/>
        <a:lstStyle/>
        <a:p>
          <a:pPr marL="57150"/>
          <a:r>
            <a:rPr lang="en-US" sz="1000" dirty="0"/>
            <a:t>Welcome Baby Jubilee</a:t>
          </a:r>
        </a:p>
      </dgm:t>
    </dgm:pt>
    <dgm:pt modelId="{D7F5156D-1D4F-4088-817F-15045E237F80}" type="parTrans" cxnId="{1A099096-8A59-408D-9DBF-353C314C8AA3}">
      <dgm:prSet/>
      <dgm:spPr/>
      <dgm:t>
        <a:bodyPr/>
        <a:lstStyle/>
        <a:p>
          <a:endParaRPr lang="en-US"/>
        </a:p>
      </dgm:t>
    </dgm:pt>
    <dgm:pt modelId="{80482EEB-0FA7-46B5-80E0-124FD02D6703}" type="sibTrans" cxnId="{1A099096-8A59-408D-9DBF-353C314C8AA3}">
      <dgm:prSet/>
      <dgm:spPr/>
      <dgm:t>
        <a:bodyPr/>
        <a:lstStyle/>
        <a:p>
          <a:endParaRPr lang="en-US"/>
        </a:p>
      </dgm:t>
    </dgm:pt>
    <dgm:pt modelId="{FD4A1DC2-71F8-415A-94F5-ABB339DCB724}">
      <dgm:prSet phldrT="[Text]" custT="1"/>
      <dgm:spPr/>
      <dgm:t>
        <a:bodyPr/>
        <a:lstStyle/>
        <a:p>
          <a:pPr marL="57150"/>
          <a:r>
            <a:rPr lang="en-US" sz="1000" dirty="0"/>
            <a:t>TCALC partnership  	</a:t>
          </a:r>
        </a:p>
      </dgm:t>
    </dgm:pt>
    <dgm:pt modelId="{5CB8BBC7-4539-41DE-8FBC-81AA81CBC663}" type="parTrans" cxnId="{66365AB1-0057-45BE-84FB-F2D10AE8BD2D}">
      <dgm:prSet/>
      <dgm:spPr/>
      <dgm:t>
        <a:bodyPr/>
        <a:lstStyle/>
        <a:p>
          <a:endParaRPr lang="en-US"/>
        </a:p>
      </dgm:t>
    </dgm:pt>
    <dgm:pt modelId="{3ADDDB12-2F3F-4591-9255-55C12B1AC254}" type="sibTrans" cxnId="{66365AB1-0057-45BE-84FB-F2D10AE8BD2D}">
      <dgm:prSet/>
      <dgm:spPr/>
      <dgm:t>
        <a:bodyPr/>
        <a:lstStyle/>
        <a:p>
          <a:endParaRPr lang="en-US"/>
        </a:p>
      </dgm:t>
    </dgm:pt>
    <dgm:pt modelId="{1558DA6E-95BB-4A1E-8401-96110E954E4D}">
      <dgm:prSet phldrT="[Text]" custT="1"/>
      <dgm:spPr/>
      <dgm:t>
        <a:bodyPr/>
        <a:lstStyle/>
        <a:p>
          <a:r>
            <a:rPr lang="en-US" sz="1000" dirty="0"/>
            <a:t>Exploring Health Equity with Upstream Approaches (2021)</a:t>
          </a:r>
        </a:p>
      </dgm:t>
    </dgm:pt>
    <dgm:pt modelId="{7E9CCD7A-9468-48B9-9E34-965DF18998EB}" type="parTrans" cxnId="{8B3C68F4-E4B4-4515-A914-F184D8EB091C}">
      <dgm:prSet/>
      <dgm:spPr/>
      <dgm:t>
        <a:bodyPr/>
        <a:lstStyle/>
        <a:p>
          <a:endParaRPr lang="en-US"/>
        </a:p>
      </dgm:t>
    </dgm:pt>
    <dgm:pt modelId="{3B2749B1-E79E-44CE-8A68-F9A1B7CFBFEE}" type="sibTrans" cxnId="{8B3C68F4-E4B4-4515-A914-F184D8EB091C}">
      <dgm:prSet/>
      <dgm:spPr/>
      <dgm:t>
        <a:bodyPr/>
        <a:lstStyle/>
        <a:p>
          <a:endParaRPr lang="en-US" dirty="0"/>
        </a:p>
      </dgm:t>
    </dgm:pt>
    <dgm:pt modelId="{491CD572-3A83-4B55-B3BD-E84B90901406}">
      <dgm:prSet phldrT="[Text]" custT="1"/>
      <dgm:spPr/>
      <dgm:t>
        <a:bodyPr/>
        <a:lstStyle/>
        <a:p>
          <a:pPr marL="0">
            <a:buNone/>
          </a:pPr>
          <a:r>
            <a:rPr lang="en-US" sz="1000" b="1" dirty="0"/>
            <a:t>Reevaluating and researching data collection approaches through health equity projects </a:t>
          </a:r>
        </a:p>
      </dgm:t>
    </dgm:pt>
    <dgm:pt modelId="{548A33C8-4498-4AB1-9810-06FEF10FB176}" type="parTrans" cxnId="{EC4FB659-7F8F-4539-8E45-5529831D22C4}">
      <dgm:prSet/>
      <dgm:spPr/>
      <dgm:t>
        <a:bodyPr/>
        <a:lstStyle/>
        <a:p>
          <a:endParaRPr lang="en-US"/>
        </a:p>
      </dgm:t>
    </dgm:pt>
    <dgm:pt modelId="{BB5FAD72-1589-47BD-ACBA-3AA5433F8E4F}" type="sibTrans" cxnId="{EC4FB659-7F8F-4539-8E45-5529831D22C4}">
      <dgm:prSet/>
      <dgm:spPr/>
      <dgm:t>
        <a:bodyPr/>
        <a:lstStyle/>
        <a:p>
          <a:endParaRPr lang="en-US"/>
        </a:p>
      </dgm:t>
    </dgm:pt>
    <dgm:pt modelId="{8B969B09-9639-49F2-8C89-92C698980AE5}">
      <dgm:prSet phldrT="[Text]" custT="1"/>
      <dgm:spPr/>
      <dgm:t>
        <a:bodyPr/>
        <a:lstStyle/>
        <a:p>
          <a:pPr marL="57150">
            <a:buNone/>
          </a:pPr>
          <a:endParaRPr lang="en-US" sz="1000" dirty="0"/>
        </a:p>
      </dgm:t>
    </dgm:pt>
    <dgm:pt modelId="{F35B5D26-7C9E-4AA4-9CFA-B7DB3B47A03A}" type="parTrans" cxnId="{5586DC9B-0CD0-4EA3-83E0-7943B3BE6FBF}">
      <dgm:prSet/>
      <dgm:spPr/>
      <dgm:t>
        <a:bodyPr/>
        <a:lstStyle/>
        <a:p>
          <a:endParaRPr lang="en-US"/>
        </a:p>
      </dgm:t>
    </dgm:pt>
    <dgm:pt modelId="{A740F6AB-A277-45DD-B7B0-B9EAF84688C3}" type="sibTrans" cxnId="{5586DC9B-0CD0-4EA3-83E0-7943B3BE6FBF}">
      <dgm:prSet/>
      <dgm:spPr/>
      <dgm:t>
        <a:bodyPr/>
        <a:lstStyle/>
        <a:p>
          <a:endParaRPr lang="en-US"/>
        </a:p>
      </dgm:t>
    </dgm:pt>
    <dgm:pt modelId="{FD7CB22C-3B77-4016-B3CA-1E7EDF4A97E7}">
      <dgm:prSet phldrT="[Text]" custT="1"/>
      <dgm:spPr/>
      <dgm:t>
        <a:bodyPr/>
        <a:lstStyle/>
        <a:p>
          <a:pPr marL="57150"/>
          <a:r>
            <a:rPr lang="en-US" sz="1000" dirty="0"/>
            <a:t>Launched mobile clinic and partnership with MAP</a:t>
          </a:r>
        </a:p>
      </dgm:t>
    </dgm:pt>
    <dgm:pt modelId="{37B0D506-83F4-42E0-AF7A-FC3434C0FECB}" type="parTrans" cxnId="{C3EDFDD2-2198-43C6-8B96-ACFE847AA0ED}">
      <dgm:prSet/>
      <dgm:spPr/>
      <dgm:t>
        <a:bodyPr/>
        <a:lstStyle/>
        <a:p>
          <a:endParaRPr lang="en-US"/>
        </a:p>
      </dgm:t>
    </dgm:pt>
    <dgm:pt modelId="{A20B98CF-5D0A-4969-8E85-F04027135776}" type="sibTrans" cxnId="{C3EDFDD2-2198-43C6-8B96-ACFE847AA0ED}">
      <dgm:prSet/>
      <dgm:spPr/>
      <dgm:t>
        <a:bodyPr/>
        <a:lstStyle/>
        <a:p>
          <a:endParaRPr lang="en-US"/>
        </a:p>
      </dgm:t>
    </dgm:pt>
    <dgm:pt modelId="{F6B6A60B-52E1-423F-834D-A0C4259A6149}">
      <dgm:prSet phldrT="[Text]" custT="1"/>
      <dgm:spPr/>
      <dgm:t>
        <a:bodyPr/>
        <a:lstStyle/>
        <a:p>
          <a:pPr marL="57150"/>
          <a:r>
            <a:rPr lang="en-US" sz="1000" dirty="0"/>
            <a:t>Restructuring of community request committee </a:t>
          </a:r>
        </a:p>
      </dgm:t>
    </dgm:pt>
    <dgm:pt modelId="{9DCB93BF-EFA4-469D-B695-8AC8C81E0DB1}" type="parTrans" cxnId="{2E003DAA-88A3-4D8F-910A-E4EC8389BBB2}">
      <dgm:prSet/>
      <dgm:spPr/>
      <dgm:t>
        <a:bodyPr/>
        <a:lstStyle/>
        <a:p>
          <a:endParaRPr lang="en-US"/>
        </a:p>
      </dgm:t>
    </dgm:pt>
    <dgm:pt modelId="{91CFE56E-4534-4045-A274-EDC7BAFF0124}" type="sibTrans" cxnId="{2E003DAA-88A3-4D8F-910A-E4EC8389BBB2}">
      <dgm:prSet/>
      <dgm:spPr/>
      <dgm:t>
        <a:bodyPr/>
        <a:lstStyle/>
        <a:p>
          <a:endParaRPr lang="en-US"/>
        </a:p>
      </dgm:t>
    </dgm:pt>
    <dgm:pt modelId="{52E385A0-06DC-4C4F-BD32-DC2B6AC38853}">
      <dgm:prSet phldrT="[Text]" custT="1"/>
      <dgm:spPr/>
      <dgm:t>
        <a:bodyPr/>
        <a:lstStyle/>
        <a:p>
          <a:pPr marL="57150"/>
          <a:r>
            <a:rPr lang="en-US" sz="1000" dirty="0"/>
            <a:t>Began exploring how SVH could approach health differently through data.</a:t>
          </a:r>
        </a:p>
      </dgm:t>
    </dgm:pt>
    <dgm:pt modelId="{D4B3800C-3307-4F3C-BE3D-B3BFFE13AB26}" type="parTrans" cxnId="{C4FBA405-4D02-4423-804B-4A4762129391}">
      <dgm:prSet/>
      <dgm:spPr/>
      <dgm:t>
        <a:bodyPr/>
        <a:lstStyle/>
        <a:p>
          <a:endParaRPr lang="en-US"/>
        </a:p>
      </dgm:t>
    </dgm:pt>
    <dgm:pt modelId="{47ACCA60-50E4-44A7-B7A1-F2F9C69FDB8F}" type="sibTrans" cxnId="{C4FBA405-4D02-4423-804B-4A4762129391}">
      <dgm:prSet/>
      <dgm:spPr/>
      <dgm:t>
        <a:bodyPr/>
        <a:lstStyle/>
        <a:p>
          <a:endParaRPr lang="en-US"/>
        </a:p>
      </dgm:t>
    </dgm:pt>
    <dgm:pt modelId="{F94C6366-FE25-4420-935B-3D8BFEE511DD}">
      <dgm:prSet custT="1"/>
      <dgm:spPr/>
      <dgm:t>
        <a:bodyPr/>
        <a:lstStyle/>
        <a:p>
          <a:r>
            <a:rPr lang="en-US" sz="1000" dirty="0"/>
            <a:t>Exploring and Establishing Data Driven Approaches (2022) </a:t>
          </a:r>
        </a:p>
      </dgm:t>
    </dgm:pt>
    <dgm:pt modelId="{1CE1DEBC-DF16-4D96-9100-F04C9867E84D}" type="parTrans" cxnId="{890311B9-10EB-4405-BD8F-392A1BF8AA34}">
      <dgm:prSet/>
      <dgm:spPr/>
      <dgm:t>
        <a:bodyPr/>
        <a:lstStyle/>
        <a:p>
          <a:endParaRPr lang="en-US"/>
        </a:p>
      </dgm:t>
    </dgm:pt>
    <dgm:pt modelId="{83598568-E0F2-43B7-9BC0-1D0892194BFA}" type="sibTrans" cxnId="{890311B9-10EB-4405-BD8F-392A1BF8AA34}">
      <dgm:prSet/>
      <dgm:spPr/>
      <dgm:t>
        <a:bodyPr/>
        <a:lstStyle/>
        <a:p>
          <a:endParaRPr lang="en-US" dirty="0"/>
        </a:p>
      </dgm:t>
    </dgm:pt>
    <dgm:pt modelId="{F674470E-A44D-4596-B33B-C08A98F0F8F6}">
      <dgm:prSet custT="1"/>
      <dgm:spPr/>
      <dgm:t>
        <a:bodyPr/>
        <a:lstStyle/>
        <a:p>
          <a:pPr marL="0">
            <a:buNone/>
          </a:pPr>
          <a:r>
            <a:rPr lang="en-US" sz="1000" b="1" dirty="0"/>
            <a:t>With new leaders in place, used opportunity to explore and build upon different strategies. This work informed future projects. </a:t>
          </a:r>
        </a:p>
      </dgm:t>
    </dgm:pt>
    <dgm:pt modelId="{FE7E4602-DA89-4F96-92A7-3213EAF87487}" type="parTrans" cxnId="{9819F282-FB60-478F-9D29-53A5B76CAB4C}">
      <dgm:prSet/>
      <dgm:spPr/>
      <dgm:t>
        <a:bodyPr/>
        <a:lstStyle/>
        <a:p>
          <a:endParaRPr lang="en-US"/>
        </a:p>
      </dgm:t>
    </dgm:pt>
    <dgm:pt modelId="{606A4800-DCC8-4173-9621-F9C70CDD98ED}" type="sibTrans" cxnId="{9819F282-FB60-478F-9D29-53A5B76CAB4C}">
      <dgm:prSet/>
      <dgm:spPr/>
      <dgm:t>
        <a:bodyPr/>
        <a:lstStyle/>
        <a:p>
          <a:endParaRPr lang="en-US"/>
        </a:p>
      </dgm:t>
    </dgm:pt>
    <dgm:pt modelId="{442034D3-C009-49C6-805F-0665D4706CDE}">
      <dgm:prSet custT="1"/>
      <dgm:spPr/>
      <dgm:t>
        <a:bodyPr/>
        <a:lstStyle/>
        <a:p>
          <a:pPr marL="57150"/>
          <a:endParaRPr lang="en-US" sz="1000" dirty="0"/>
        </a:p>
      </dgm:t>
    </dgm:pt>
    <dgm:pt modelId="{CDA05F4D-AA70-42DA-AAB7-4CDB2DBD1B14}" type="parTrans" cxnId="{760A074E-32A8-4897-A9DD-AAD56D3D67D2}">
      <dgm:prSet/>
      <dgm:spPr/>
      <dgm:t>
        <a:bodyPr/>
        <a:lstStyle/>
        <a:p>
          <a:endParaRPr lang="en-US"/>
        </a:p>
      </dgm:t>
    </dgm:pt>
    <dgm:pt modelId="{3AFA2244-8AD9-41B7-B110-AABC89A21197}" type="sibTrans" cxnId="{760A074E-32A8-4897-A9DD-AAD56D3D67D2}">
      <dgm:prSet/>
      <dgm:spPr/>
      <dgm:t>
        <a:bodyPr/>
        <a:lstStyle/>
        <a:p>
          <a:endParaRPr lang="en-US"/>
        </a:p>
      </dgm:t>
    </dgm:pt>
    <dgm:pt modelId="{AEF769C7-96B9-467A-AF7C-171DCD275EC9}">
      <dgm:prSet custT="1"/>
      <dgm:spPr/>
      <dgm:t>
        <a:bodyPr/>
        <a:lstStyle/>
        <a:p>
          <a:pPr marL="57150"/>
          <a:r>
            <a:rPr lang="en-US" sz="1000" dirty="0"/>
            <a:t>Created a Health Equity and Policy position</a:t>
          </a:r>
        </a:p>
      </dgm:t>
    </dgm:pt>
    <dgm:pt modelId="{42251AB0-30D2-44E1-B0F0-DD35E3273ABA}" type="parTrans" cxnId="{477C8271-4729-4E9A-9399-FE92F5588D6A}">
      <dgm:prSet/>
      <dgm:spPr/>
      <dgm:t>
        <a:bodyPr/>
        <a:lstStyle/>
        <a:p>
          <a:endParaRPr lang="en-US"/>
        </a:p>
      </dgm:t>
    </dgm:pt>
    <dgm:pt modelId="{C72E123D-2DEB-4102-A17E-B1C642EC372B}" type="sibTrans" cxnId="{477C8271-4729-4E9A-9399-FE92F5588D6A}">
      <dgm:prSet/>
      <dgm:spPr/>
      <dgm:t>
        <a:bodyPr/>
        <a:lstStyle/>
        <a:p>
          <a:endParaRPr lang="en-US"/>
        </a:p>
      </dgm:t>
    </dgm:pt>
    <dgm:pt modelId="{F0AAA72F-2AA6-4F0D-B2AB-5D14B87803DC}">
      <dgm:prSet custT="1"/>
      <dgm:spPr/>
      <dgm:t>
        <a:bodyPr/>
        <a:lstStyle/>
        <a:p>
          <a:pPr marL="57150"/>
          <a:r>
            <a:rPr lang="en-US" sz="1000" dirty="0"/>
            <a:t>Planning data updates and building We Ask Because We Care Campaign </a:t>
          </a:r>
        </a:p>
      </dgm:t>
    </dgm:pt>
    <dgm:pt modelId="{D50F45A3-96F5-4DA9-BA54-8B6BE4811617}" type="parTrans" cxnId="{445E0E9E-7A7C-49FA-9E47-F9FCD5108476}">
      <dgm:prSet/>
      <dgm:spPr/>
      <dgm:t>
        <a:bodyPr/>
        <a:lstStyle/>
        <a:p>
          <a:endParaRPr lang="en-US"/>
        </a:p>
      </dgm:t>
    </dgm:pt>
    <dgm:pt modelId="{CEC843F4-5B18-4B01-AEAA-2D0AFE848919}" type="sibTrans" cxnId="{445E0E9E-7A7C-49FA-9E47-F9FCD5108476}">
      <dgm:prSet/>
      <dgm:spPr/>
      <dgm:t>
        <a:bodyPr/>
        <a:lstStyle/>
        <a:p>
          <a:endParaRPr lang="en-US"/>
        </a:p>
      </dgm:t>
    </dgm:pt>
    <dgm:pt modelId="{C2FCB4FB-C1EA-46FA-894C-1AE37901A7FD}">
      <dgm:prSet custT="1"/>
      <dgm:spPr/>
      <dgm:t>
        <a:bodyPr/>
        <a:lstStyle/>
        <a:p>
          <a:pPr marL="57150"/>
          <a:r>
            <a:rPr lang="en-US" sz="1000" dirty="0"/>
            <a:t>Increasing connection with underrepresented groups</a:t>
          </a:r>
          <a:r>
            <a:rPr lang="en-US" sz="1000" dirty="0">
              <a:latin typeface="Trebuchet MS"/>
            </a:rPr>
            <a:t>.</a:t>
          </a:r>
          <a:endParaRPr lang="en-US" sz="1000" dirty="0"/>
        </a:p>
      </dgm:t>
    </dgm:pt>
    <dgm:pt modelId="{6DAAE2C2-BF7A-438D-890F-E705A8515222}" type="parTrans" cxnId="{C4D8D949-0B4C-4FF2-A06D-5095E885FDEB}">
      <dgm:prSet/>
      <dgm:spPr/>
      <dgm:t>
        <a:bodyPr/>
        <a:lstStyle/>
        <a:p>
          <a:endParaRPr lang="en-US"/>
        </a:p>
      </dgm:t>
    </dgm:pt>
    <dgm:pt modelId="{137E89C3-9AE9-4204-8AC0-EC281FF2EDE9}" type="sibTrans" cxnId="{C4D8D949-0B4C-4FF2-A06D-5095E885FDEB}">
      <dgm:prSet/>
      <dgm:spPr/>
      <dgm:t>
        <a:bodyPr/>
        <a:lstStyle/>
        <a:p>
          <a:endParaRPr lang="en-US"/>
        </a:p>
      </dgm:t>
    </dgm:pt>
    <dgm:pt modelId="{62F5F69D-D224-4FA5-B4B1-381467FAA51B}">
      <dgm:prSet custT="1"/>
      <dgm:spPr/>
      <dgm:t>
        <a:bodyPr/>
        <a:lstStyle/>
        <a:p>
          <a:r>
            <a:rPr lang="en-US" sz="1000" dirty="0"/>
            <a:t>Digging Deep (2023)</a:t>
          </a:r>
        </a:p>
      </dgm:t>
    </dgm:pt>
    <dgm:pt modelId="{86F29017-C6F6-41DE-81F8-CD56EDE9A6BA}" type="parTrans" cxnId="{09C5555D-6607-4E14-B75E-4CADD17B8D1E}">
      <dgm:prSet/>
      <dgm:spPr/>
      <dgm:t>
        <a:bodyPr/>
        <a:lstStyle/>
        <a:p>
          <a:endParaRPr lang="en-US"/>
        </a:p>
      </dgm:t>
    </dgm:pt>
    <dgm:pt modelId="{F78186AA-4A9B-4D0F-9B65-88758274B73C}" type="sibTrans" cxnId="{09C5555D-6607-4E14-B75E-4CADD17B8D1E}">
      <dgm:prSet/>
      <dgm:spPr/>
      <dgm:t>
        <a:bodyPr/>
        <a:lstStyle/>
        <a:p>
          <a:endParaRPr lang="en-US" dirty="0"/>
        </a:p>
      </dgm:t>
    </dgm:pt>
    <dgm:pt modelId="{53B01630-6DD4-4581-9F32-4946E10E7820}">
      <dgm:prSet custT="1"/>
      <dgm:spPr/>
      <dgm:t>
        <a:bodyPr/>
        <a:lstStyle/>
        <a:p>
          <a:pPr marL="0">
            <a:buFont typeface="Arial" panose="020B0604020202020204" pitchFamily="34" charset="0"/>
            <a:buNone/>
          </a:pPr>
          <a:r>
            <a:rPr lang="en-US" sz="1000" b="1" dirty="0"/>
            <a:t>Focused key strategies deeply on maternal/infant  health, gained momentum, and built  infrastructure for partnership. </a:t>
          </a:r>
        </a:p>
      </dgm:t>
    </dgm:pt>
    <dgm:pt modelId="{1EB6EB34-4AC7-4A1C-9644-EEAA709F5F1F}" type="parTrans" cxnId="{B65D3392-4EE1-4403-8586-74D2614B0521}">
      <dgm:prSet/>
      <dgm:spPr/>
      <dgm:t>
        <a:bodyPr/>
        <a:lstStyle/>
        <a:p>
          <a:endParaRPr lang="en-US"/>
        </a:p>
      </dgm:t>
    </dgm:pt>
    <dgm:pt modelId="{5C05CFA6-D42F-42C8-A14C-8CA83EA39E4B}" type="sibTrans" cxnId="{B65D3392-4EE1-4403-8586-74D2614B0521}">
      <dgm:prSet/>
      <dgm:spPr/>
      <dgm:t>
        <a:bodyPr/>
        <a:lstStyle/>
        <a:p>
          <a:endParaRPr lang="en-US"/>
        </a:p>
      </dgm:t>
    </dgm:pt>
    <dgm:pt modelId="{DCB7EC6C-6A77-4B5A-8AAE-8F32509D9DFA}">
      <dgm:prSet custT="1"/>
      <dgm:spPr/>
      <dgm:t>
        <a:bodyPr/>
        <a:lstStyle/>
        <a:p>
          <a:pPr marL="57150">
            <a:buFont typeface="Arial" panose="020B0604020202020204" pitchFamily="34" charset="0"/>
            <a:buNone/>
          </a:pPr>
          <a:endParaRPr lang="en-US" sz="1000" dirty="0"/>
        </a:p>
      </dgm:t>
    </dgm:pt>
    <dgm:pt modelId="{2B05DAC8-4C3B-4C81-B3AB-CD9038EA8C24}" type="parTrans" cxnId="{E788173F-6832-460D-9A18-4FB3E2BD205C}">
      <dgm:prSet/>
      <dgm:spPr/>
      <dgm:t>
        <a:bodyPr/>
        <a:lstStyle/>
        <a:p>
          <a:endParaRPr lang="en-US"/>
        </a:p>
      </dgm:t>
    </dgm:pt>
    <dgm:pt modelId="{83D76F82-0B74-4363-AF96-D7164CBA65AB}" type="sibTrans" cxnId="{E788173F-6832-460D-9A18-4FB3E2BD205C}">
      <dgm:prSet/>
      <dgm:spPr/>
      <dgm:t>
        <a:bodyPr/>
        <a:lstStyle/>
        <a:p>
          <a:endParaRPr lang="en-US"/>
        </a:p>
      </dgm:t>
    </dgm:pt>
    <dgm:pt modelId="{47425F6F-A936-4837-BAE5-3D5843E0DAD4}">
      <dgm:prSet custT="1"/>
      <dgm:spPr/>
      <dgm:t>
        <a:bodyPr/>
        <a:lstStyle/>
        <a:p>
          <a:pPr marL="57150">
            <a:buFont typeface="Arial" panose="020B0604020202020204" pitchFamily="34" charset="0"/>
            <a:buChar char="•"/>
          </a:pPr>
          <a:r>
            <a:rPr lang="en-US" sz="1000" dirty="0"/>
            <a:t>We Ask Because We Care launched </a:t>
          </a:r>
        </a:p>
      </dgm:t>
    </dgm:pt>
    <dgm:pt modelId="{134E6F2B-8D3D-4CEE-98EC-6AFC74F32765}" type="parTrans" cxnId="{21C80034-E1CA-4196-9428-309B486BA31F}">
      <dgm:prSet/>
      <dgm:spPr/>
      <dgm:t>
        <a:bodyPr/>
        <a:lstStyle/>
        <a:p>
          <a:endParaRPr lang="en-US"/>
        </a:p>
      </dgm:t>
    </dgm:pt>
    <dgm:pt modelId="{4952EDB0-BA65-4F7D-9AB8-77419153D739}" type="sibTrans" cxnId="{21C80034-E1CA-4196-9428-309B486BA31F}">
      <dgm:prSet/>
      <dgm:spPr/>
      <dgm:t>
        <a:bodyPr/>
        <a:lstStyle/>
        <a:p>
          <a:endParaRPr lang="en-US"/>
        </a:p>
      </dgm:t>
    </dgm:pt>
    <dgm:pt modelId="{FC614323-F0A5-446E-961D-604FD30E06CA}">
      <dgm:prSet custT="1"/>
      <dgm:spPr/>
      <dgm:t>
        <a:bodyPr/>
        <a:lstStyle/>
        <a:p>
          <a:pPr marL="57150">
            <a:buFont typeface="Arial" panose="020B0604020202020204" pitchFamily="34" charset="0"/>
            <a:buChar char="•"/>
          </a:pPr>
          <a:r>
            <a:rPr lang="en-US" sz="1000" dirty="0"/>
            <a:t>March of Dimes Maternal HealthCare Collaborative began </a:t>
          </a:r>
        </a:p>
      </dgm:t>
    </dgm:pt>
    <dgm:pt modelId="{DBFB6291-B5A0-4CB0-A0CE-5207E040A31E}" type="parTrans" cxnId="{2E926909-2733-48AB-9526-98CB5DDCD5D3}">
      <dgm:prSet/>
      <dgm:spPr/>
      <dgm:t>
        <a:bodyPr/>
        <a:lstStyle/>
        <a:p>
          <a:endParaRPr lang="en-US"/>
        </a:p>
      </dgm:t>
    </dgm:pt>
    <dgm:pt modelId="{7975C0DD-88BF-45A7-B8E3-174CD4CF3455}" type="sibTrans" cxnId="{2E926909-2733-48AB-9526-98CB5DDCD5D3}">
      <dgm:prSet/>
      <dgm:spPr/>
      <dgm:t>
        <a:bodyPr/>
        <a:lstStyle/>
        <a:p>
          <a:endParaRPr lang="en-US"/>
        </a:p>
      </dgm:t>
    </dgm:pt>
    <dgm:pt modelId="{3931CDAB-1313-42D4-87FC-E385A8052DB2}">
      <dgm:prSet custT="1"/>
      <dgm:spPr/>
      <dgm:t>
        <a:bodyPr/>
        <a:lstStyle/>
        <a:p>
          <a:pPr marL="57150">
            <a:buFont typeface="Arial" panose="020B0604020202020204" pitchFamily="34" charset="0"/>
            <a:buChar char="•"/>
          </a:pPr>
          <a:r>
            <a:rPr lang="en-US" sz="1000" dirty="0"/>
            <a:t>Evaluated expanding SDOH efforts. </a:t>
          </a:r>
        </a:p>
      </dgm:t>
    </dgm:pt>
    <dgm:pt modelId="{D7600E95-5DAD-43E1-8CF5-89A8A5906AE5}" type="parTrans" cxnId="{B33F39EE-9DBB-4287-AE58-4549D7E62C66}">
      <dgm:prSet/>
      <dgm:spPr/>
      <dgm:t>
        <a:bodyPr/>
        <a:lstStyle/>
        <a:p>
          <a:endParaRPr lang="en-US"/>
        </a:p>
      </dgm:t>
    </dgm:pt>
    <dgm:pt modelId="{A684F417-4615-419E-8566-78C9D3F0835F}" type="sibTrans" cxnId="{B33F39EE-9DBB-4287-AE58-4549D7E62C66}">
      <dgm:prSet/>
      <dgm:spPr/>
      <dgm:t>
        <a:bodyPr/>
        <a:lstStyle/>
        <a:p>
          <a:endParaRPr lang="en-US"/>
        </a:p>
      </dgm:t>
    </dgm:pt>
    <dgm:pt modelId="{E1EBFA38-A6D7-468E-AAD2-02EEC026EFB6}">
      <dgm:prSet custT="1"/>
      <dgm:spPr/>
      <dgm:t>
        <a:bodyPr/>
        <a:lstStyle/>
        <a:p>
          <a:r>
            <a:rPr lang="en-US" sz="1000" dirty="0"/>
            <a:t>Building Momentum (</a:t>
          </a:r>
          <a:r>
            <a:rPr lang="en-US" sz="1000" dirty="0">
              <a:latin typeface="Trebuchet MS"/>
            </a:rPr>
            <a:t>2024-2026</a:t>
          </a:r>
          <a:r>
            <a:rPr lang="en-US" sz="1000" dirty="0"/>
            <a:t>)</a:t>
          </a:r>
        </a:p>
      </dgm:t>
    </dgm:pt>
    <dgm:pt modelId="{3ADB25F5-109A-4EE9-BC18-C99A05BD8C69}" type="parTrans" cxnId="{A718F62A-E776-4398-A352-8523DF19F891}">
      <dgm:prSet/>
      <dgm:spPr/>
      <dgm:t>
        <a:bodyPr/>
        <a:lstStyle/>
        <a:p>
          <a:endParaRPr lang="en-US"/>
        </a:p>
      </dgm:t>
    </dgm:pt>
    <dgm:pt modelId="{01298D11-44A9-4AA9-8D22-94F4EFCF03D1}" type="sibTrans" cxnId="{A718F62A-E776-4398-A352-8523DF19F891}">
      <dgm:prSet/>
      <dgm:spPr/>
      <dgm:t>
        <a:bodyPr/>
        <a:lstStyle/>
        <a:p>
          <a:endParaRPr lang="en-US"/>
        </a:p>
      </dgm:t>
    </dgm:pt>
    <dgm:pt modelId="{85B59EE0-EDF2-40BB-80B0-5D7BE83CCE09}">
      <dgm:prSet custT="1"/>
      <dgm:spPr/>
      <dgm:t>
        <a:bodyPr/>
        <a:lstStyle/>
        <a:p>
          <a:pPr marL="0">
            <a:buNone/>
          </a:pPr>
          <a:r>
            <a:rPr lang="en-US" sz="1000" b="1" dirty="0"/>
            <a:t>Focused on continuing to dig deeper into current projects, sharing learnings, and forging strategic  partnerships.</a:t>
          </a:r>
        </a:p>
      </dgm:t>
    </dgm:pt>
    <dgm:pt modelId="{3678273D-6812-4812-9A78-37439DDE263E}" type="parTrans" cxnId="{A8D69113-D2B3-4DB7-B1E9-B9FE8D501553}">
      <dgm:prSet/>
      <dgm:spPr/>
      <dgm:t>
        <a:bodyPr/>
        <a:lstStyle/>
        <a:p>
          <a:endParaRPr lang="en-US"/>
        </a:p>
      </dgm:t>
    </dgm:pt>
    <dgm:pt modelId="{56F6DC2B-C930-422A-BD6A-746039AD4378}" type="sibTrans" cxnId="{A8D69113-D2B3-4DB7-B1E9-B9FE8D501553}">
      <dgm:prSet/>
      <dgm:spPr/>
      <dgm:t>
        <a:bodyPr/>
        <a:lstStyle/>
        <a:p>
          <a:endParaRPr lang="en-US"/>
        </a:p>
      </dgm:t>
    </dgm:pt>
    <dgm:pt modelId="{E7DD72AE-6417-496B-98EE-9FE7CC8D68C0}">
      <dgm:prSet custT="1"/>
      <dgm:spPr/>
      <dgm:t>
        <a:bodyPr/>
        <a:lstStyle/>
        <a:p>
          <a:pPr marL="57150">
            <a:buNone/>
          </a:pPr>
          <a:endParaRPr lang="en-US" sz="1000" dirty="0"/>
        </a:p>
      </dgm:t>
    </dgm:pt>
    <dgm:pt modelId="{3A975389-E592-41EC-871F-5B3AB49FE391}" type="parTrans" cxnId="{1033F1D9-7C9A-4F44-A01A-B02BA54524F5}">
      <dgm:prSet/>
      <dgm:spPr/>
      <dgm:t>
        <a:bodyPr/>
        <a:lstStyle/>
        <a:p>
          <a:endParaRPr lang="en-US"/>
        </a:p>
      </dgm:t>
    </dgm:pt>
    <dgm:pt modelId="{A61527CD-5030-4067-8F7A-FDBC0C1E2625}" type="sibTrans" cxnId="{1033F1D9-7C9A-4F44-A01A-B02BA54524F5}">
      <dgm:prSet/>
      <dgm:spPr/>
      <dgm:t>
        <a:bodyPr/>
        <a:lstStyle/>
        <a:p>
          <a:endParaRPr lang="en-US"/>
        </a:p>
      </dgm:t>
    </dgm:pt>
    <dgm:pt modelId="{29C66150-5328-4D07-AA5D-2A240CD5EB08}">
      <dgm:prSet custT="1"/>
      <dgm:spPr/>
      <dgm:t>
        <a:bodyPr/>
        <a:lstStyle/>
        <a:p>
          <a:pPr marL="57150" rtl="0"/>
          <a:r>
            <a:rPr lang="en-US" sz="1000" dirty="0"/>
            <a:t>Shared work at local and national </a:t>
          </a:r>
          <a:r>
            <a:rPr lang="en-US" sz="1000" dirty="0">
              <a:latin typeface="Trebuchet MS"/>
            </a:rPr>
            <a:t>conferences</a:t>
          </a:r>
        </a:p>
      </dgm:t>
    </dgm:pt>
    <dgm:pt modelId="{F68F8386-90E8-4E88-91D8-76EDFA8F7CFA}" type="parTrans" cxnId="{4DD7F687-D142-40BA-90D7-0617714969FE}">
      <dgm:prSet/>
      <dgm:spPr/>
      <dgm:t>
        <a:bodyPr/>
        <a:lstStyle/>
        <a:p>
          <a:endParaRPr lang="en-US"/>
        </a:p>
      </dgm:t>
    </dgm:pt>
    <dgm:pt modelId="{819043F4-28C2-49F7-A21D-5B6D61F8E75B}" type="sibTrans" cxnId="{4DD7F687-D142-40BA-90D7-0617714969FE}">
      <dgm:prSet/>
      <dgm:spPr/>
      <dgm:t>
        <a:bodyPr/>
        <a:lstStyle/>
        <a:p>
          <a:endParaRPr lang="en-US"/>
        </a:p>
      </dgm:t>
    </dgm:pt>
    <dgm:pt modelId="{BFE8497A-E3EB-4A57-905A-5D9DA21D99AF}">
      <dgm:prSet custT="1"/>
      <dgm:spPr/>
      <dgm:t>
        <a:bodyPr/>
        <a:lstStyle/>
        <a:p>
          <a:pPr marL="57150"/>
          <a:r>
            <a:rPr lang="en-US" sz="1000" dirty="0"/>
            <a:t>Most culturally representative CHNA cycle. </a:t>
          </a:r>
        </a:p>
      </dgm:t>
    </dgm:pt>
    <dgm:pt modelId="{64A70B3D-E39E-4C1C-933A-8BCC6783FDA8}" type="parTrans" cxnId="{BCF60B82-BB66-44C3-AFB2-F8E7D071C851}">
      <dgm:prSet/>
      <dgm:spPr/>
      <dgm:t>
        <a:bodyPr/>
        <a:lstStyle/>
        <a:p>
          <a:endParaRPr lang="en-US"/>
        </a:p>
      </dgm:t>
    </dgm:pt>
    <dgm:pt modelId="{02F98FB9-B720-4031-8AF2-46AB798E9186}" type="sibTrans" cxnId="{BCF60B82-BB66-44C3-AFB2-F8E7D071C851}">
      <dgm:prSet/>
      <dgm:spPr/>
      <dgm:t>
        <a:bodyPr/>
        <a:lstStyle/>
        <a:p>
          <a:endParaRPr lang="en-US"/>
        </a:p>
      </dgm:t>
    </dgm:pt>
    <dgm:pt modelId="{F333E4CD-03EC-4B23-837C-1E7B83F0BF47}">
      <dgm:prSet phldrT="[Text]" custT="1"/>
      <dgm:spPr/>
      <dgm:t>
        <a:bodyPr/>
        <a:lstStyle/>
        <a:p>
          <a:pPr marL="57150"/>
          <a:r>
            <a:rPr lang="en-US" sz="1000" dirty="0"/>
            <a:t>Reenforced culture around treating patients and team members with respect and dignity to improve patient care quality and outcomes.</a:t>
          </a:r>
        </a:p>
      </dgm:t>
    </dgm:pt>
    <dgm:pt modelId="{6ED87F3D-DFB7-467E-BBB4-C6A359B6D223}" type="parTrans" cxnId="{A5106FD0-9B0E-4BBE-9E6F-B33DD5A235B3}">
      <dgm:prSet/>
      <dgm:spPr/>
      <dgm:t>
        <a:bodyPr/>
        <a:lstStyle/>
        <a:p>
          <a:endParaRPr lang="en-US"/>
        </a:p>
      </dgm:t>
    </dgm:pt>
    <dgm:pt modelId="{2E5FD89B-DA81-4C71-AD9B-9DCD413E9B5F}" type="sibTrans" cxnId="{A5106FD0-9B0E-4BBE-9E6F-B33DD5A235B3}">
      <dgm:prSet/>
      <dgm:spPr/>
      <dgm:t>
        <a:bodyPr/>
        <a:lstStyle/>
        <a:p>
          <a:endParaRPr lang="en-US"/>
        </a:p>
      </dgm:t>
    </dgm:pt>
    <dgm:pt modelId="{E8BF835E-CC7B-437D-A4ED-A2A33AC444DF}">
      <dgm:prSet phldrT="[Text]" phldr="0"/>
      <dgm:spPr/>
      <dgm:t>
        <a:bodyPr/>
        <a:lstStyle/>
        <a:p>
          <a:pPr rtl="0"/>
          <a:r>
            <a:rPr lang="en-US" sz="1000" dirty="0">
              <a:latin typeface="Trebuchet MS"/>
            </a:rPr>
            <a:t>Expanding access to behavioral health</a:t>
          </a:r>
          <a:endParaRPr lang="en-US" dirty="0"/>
        </a:p>
      </dgm:t>
    </dgm:pt>
    <dgm:pt modelId="{B175D73B-AD10-43A5-884B-03DD703DDE74}" type="parTrans" cxnId="{80DCE54F-4234-4C5F-B2B2-76F0293997B7}">
      <dgm:prSet/>
      <dgm:spPr/>
    </dgm:pt>
    <dgm:pt modelId="{C7AA559B-903F-4926-801E-60721F0127EC}" type="sibTrans" cxnId="{80DCE54F-4234-4C5F-B2B2-76F0293997B7}">
      <dgm:prSet/>
      <dgm:spPr/>
    </dgm:pt>
    <dgm:pt modelId="{D3186E87-EF9A-4755-8989-6986349E1EF8}">
      <dgm:prSet phldrT="[Text]" phldr="0"/>
      <dgm:spPr/>
      <dgm:t>
        <a:bodyPr/>
        <a:lstStyle/>
        <a:p>
          <a:r>
            <a:rPr lang="en-US" sz="1000" dirty="0">
              <a:latin typeface="Trebuchet MS"/>
            </a:rPr>
            <a:t>Internal and external investments in strategic priorities such a maternal health (CHA and SW positions)</a:t>
          </a:r>
          <a:endParaRPr lang="en-US" dirty="0"/>
        </a:p>
      </dgm:t>
    </dgm:pt>
    <dgm:pt modelId="{95DE78DC-A307-4697-B67D-D74586B8B854}" type="parTrans" cxnId="{D2891678-238D-4B00-84E6-64370EBADE73}">
      <dgm:prSet/>
      <dgm:spPr/>
    </dgm:pt>
    <dgm:pt modelId="{6B865FA3-303E-4977-B15E-6391DEA061E2}" type="sibTrans" cxnId="{D2891678-238D-4B00-84E6-64370EBADE73}">
      <dgm:prSet/>
      <dgm:spPr/>
    </dgm:pt>
    <dgm:pt modelId="{772D5F58-64A2-4580-81ED-30838A290E34}" type="pres">
      <dgm:prSet presAssocID="{404B9428-15B3-476D-86D0-9D26BB80FD11}" presName="linearFlow" presStyleCnt="0">
        <dgm:presLayoutVars>
          <dgm:dir/>
          <dgm:animLvl val="lvl"/>
          <dgm:resizeHandles val="exact"/>
        </dgm:presLayoutVars>
      </dgm:prSet>
      <dgm:spPr/>
    </dgm:pt>
    <dgm:pt modelId="{8064056A-B714-44AE-B1E2-FA0AF4A48187}" type="pres">
      <dgm:prSet presAssocID="{32C52170-88E3-4488-A292-DD5AF8F14141}" presName="composite" presStyleCnt="0"/>
      <dgm:spPr/>
    </dgm:pt>
    <dgm:pt modelId="{515E336D-14E3-40CA-96EF-B8D1698E4CE9}" type="pres">
      <dgm:prSet presAssocID="{32C52170-88E3-4488-A292-DD5AF8F14141}" presName="parTx" presStyleLbl="node1" presStyleIdx="0" presStyleCnt="6">
        <dgm:presLayoutVars>
          <dgm:chMax val="0"/>
          <dgm:chPref val="0"/>
          <dgm:bulletEnabled val="1"/>
        </dgm:presLayoutVars>
      </dgm:prSet>
      <dgm:spPr/>
    </dgm:pt>
    <dgm:pt modelId="{307F6609-1D0C-420B-A498-D2B7672E8E8F}" type="pres">
      <dgm:prSet presAssocID="{32C52170-88E3-4488-A292-DD5AF8F14141}" presName="parSh" presStyleLbl="node1" presStyleIdx="0" presStyleCnt="6" custLinFactNeighborX="2504" custLinFactNeighborY="-1668"/>
      <dgm:spPr/>
    </dgm:pt>
    <dgm:pt modelId="{F295FDF0-8E8C-4D2E-AA28-3F50D9EFD718}" type="pres">
      <dgm:prSet presAssocID="{32C52170-88E3-4488-A292-DD5AF8F14141}" presName="desTx" presStyleLbl="fgAcc1" presStyleIdx="0" presStyleCnt="6" custLinFactNeighborX="-12109" custLinFactNeighborY="8102">
        <dgm:presLayoutVars>
          <dgm:bulletEnabled val="1"/>
        </dgm:presLayoutVars>
      </dgm:prSet>
      <dgm:spPr/>
    </dgm:pt>
    <dgm:pt modelId="{03461399-6CD1-4C63-85E2-FEB21FBE3B4C}" type="pres">
      <dgm:prSet presAssocID="{FCD61995-1BA4-40C3-B7EB-9B86D26EBB07}" presName="sibTrans" presStyleLbl="sibTrans2D1" presStyleIdx="0" presStyleCnt="5"/>
      <dgm:spPr/>
    </dgm:pt>
    <dgm:pt modelId="{1646FD5F-3381-4B3C-B950-D776C1BF6560}" type="pres">
      <dgm:prSet presAssocID="{FCD61995-1BA4-40C3-B7EB-9B86D26EBB07}" presName="connTx" presStyleLbl="sibTrans2D1" presStyleIdx="0" presStyleCnt="5"/>
      <dgm:spPr/>
    </dgm:pt>
    <dgm:pt modelId="{E10B3E29-62A5-462A-BF96-2173C9950A33}" type="pres">
      <dgm:prSet presAssocID="{FE3F7EE7-6507-4630-8128-A38817457D3F}" presName="composite" presStyleCnt="0"/>
      <dgm:spPr/>
    </dgm:pt>
    <dgm:pt modelId="{0100E1D6-3920-420E-A42F-733E194BEE35}" type="pres">
      <dgm:prSet presAssocID="{FE3F7EE7-6507-4630-8128-A38817457D3F}" presName="parTx" presStyleLbl="node1" presStyleIdx="0" presStyleCnt="6" custFlipHor="1" custScaleX="121135" custScaleY="108468">
        <dgm:presLayoutVars>
          <dgm:chMax val="0"/>
          <dgm:chPref val="0"/>
          <dgm:bulletEnabled val="1"/>
        </dgm:presLayoutVars>
      </dgm:prSet>
      <dgm:spPr/>
    </dgm:pt>
    <dgm:pt modelId="{1DDA32E5-BE88-47EB-88FE-AB0D3950E09C}" type="pres">
      <dgm:prSet presAssocID="{FE3F7EE7-6507-4630-8128-A38817457D3F}" presName="parSh" presStyleLbl="node1" presStyleIdx="1" presStyleCnt="6" custScaleY="110895"/>
      <dgm:spPr/>
    </dgm:pt>
    <dgm:pt modelId="{31A6A84D-CFDF-4640-B5A0-0A2032A01389}" type="pres">
      <dgm:prSet presAssocID="{FE3F7EE7-6507-4630-8128-A38817457D3F}" presName="desTx" presStyleLbl="fgAcc1" presStyleIdx="1" presStyleCnt="6" custLinFactNeighborX="-18496" custLinFactNeighborY="9638">
        <dgm:presLayoutVars>
          <dgm:bulletEnabled val="1"/>
        </dgm:presLayoutVars>
      </dgm:prSet>
      <dgm:spPr/>
    </dgm:pt>
    <dgm:pt modelId="{4620DFAA-D584-4E9D-8FBB-AAD44EAF57C4}" type="pres">
      <dgm:prSet presAssocID="{72F26283-410A-4EF9-A2BD-028795BD4234}" presName="sibTrans" presStyleLbl="sibTrans2D1" presStyleIdx="1" presStyleCnt="5"/>
      <dgm:spPr/>
    </dgm:pt>
    <dgm:pt modelId="{D01B214D-0EDA-4652-BD3A-58C834EF1DB3}" type="pres">
      <dgm:prSet presAssocID="{72F26283-410A-4EF9-A2BD-028795BD4234}" presName="connTx" presStyleLbl="sibTrans2D1" presStyleIdx="1" presStyleCnt="5"/>
      <dgm:spPr/>
    </dgm:pt>
    <dgm:pt modelId="{7D56E947-F5D0-4A9F-94A3-09C541F5A3E9}" type="pres">
      <dgm:prSet presAssocID="{1558DA6E-95BB-4A1E-8401-96110E954E4D}" presName="composite" presStyleCnt="0"/>
      <dgm:spPr/>
    </dgm:pt>
    <dgm:pt modelId="{1A8D8905-C71A-4651-BB78-FCF0AE171324}" type="pres">
      <dgm:prSet presAssocID="{1558DA6E-95BB-4A1E-8401-96110E954E4D}" presName="parTx" presStyleLbl="node1" presStyleIdx="1" presStyleCnt="6" custScaleX="115099" custScaleY="108020" custLinFactNeighborX="2850" custLinFactNeighborY="-910">
        <dgm:presLayoutVars>
          <dgm:chMax val="0"/>
          <dgm:chPref val="0"/>
          <dgm:bulletEnabled val="1"/>
        </dgm:presLayoutVars>
      </dgm:prSet>
      <dgm:spPr/>
    </dgm:pt>
    <dgm:pt modelId="{770A1DE3-250C-4CF3-91F0-A42CB7D45AC0}" type="pres">
      <dgm:prSet presAssocID="{1558DA6E-95BB-4A1E-8401-96110E954E4D}" presName="parSh" presStyleLbl="node1" presStyleIdx="2" presStyleCnt="6"/>
      <dgm:spPr/>
    </dgm:pt>
    <dgm:pt modelId="{197418B4-CB79-42EE-934C-7DA294FDC025}" type="pres">
      <dgm:prSet presAssocID="{1558DA6E-95BB-4A1E-8401-96110E954E4D}" presName="desTx" presStyleLbl="fgAcc1" presStyleIdx="2" presStyleCnt="6" custLinFactNeighborX="-17835" custLinFactNeighborY="9235">
        <dgm:presLayoutVars>
          <dgm:bulletEnabled val="1"/>
        </dgm:presLayoutVars>
      </dgm:prSet>
      <dgm:spPr/>
    </dgm:pt>
    <dgm:pt modelId="{300D9BBA-A1B0-4933-9E9D-B9FCE8D48E13}" type="pres">
      <dgm:prSet presAssocID="{3B2749B1-E79E-44CE-8A68-F9A1B7CFBFEE}" presName="sibTrans" presStyleLbl="sibTrans2D1" presStyleIdx="2" presStyleCnt="5"/>
      <dgm:spPr/>
    </dgm:pt>
    <dgm:pt modelId="{1B7C0D69-E9A9-480D-8C9F-4E99DE5FD740}" type="pres">
      <dgm:prSet presAssocID="{3B2749B1-E79E-44CE-8A68-F9A1B7CFBFEE}" presName="connTx" presStyleLbl="sibTrans2D1" presStyleIdx="2" presStyleCnt="5"/>
      <dgm:spPr/>
    </dgm:pt>
    <dgm:pt modelId="{79CF5985-3133-429E-8DF2-78534778FC62}" type="pres">
      <dgm:prSet presAssocID="{F94C6366-FE25-4420-935B-3D8BFEE511DD}" presName="composite" presStyleCnt="0"/>
      <dgm:spPr/>
    </dgm:pt>
    <dgm:pt modelId="{3AC24239-E837-48A8-A1C3-3902A981FD31}" type="pres">
      <dgm:prSet presAssocID="{F94C6366-FE25-4420-935B-3D8BFEE511DD}" presName="parTx" presStyleLbl="node1" presStyleIdx="2" presStyleCnt="6" custScaleX="108938" custScaleY="100560" custLinFactNeighborX="2768" custLinFactNeighborY="-547">
        <dgm:presLayoutVars>
          <dgm:chMax val="0"/>
          <dgm:chPref val="0"/>
          <dgm:bulletEnabled val="1"/>
        </dgm:presLayoutVars>
      </dgm:prSet>
      <dgm:spPr/>
    </dgm:pt>
    <dgm:pt modelId="{C99C3CB6-C1A0-41B6-92EE-ED2C0C61BC49}" type="pres">
      <dgm:prSet presAssocID="{F94C6366-FE25-4420-935B-3D8BFEE511DD}" presName="parSh" presStyleLbl="node1" presStyleIdx="3" presStyleCnt="6"/>
      <dgm:spPr/>
    </dgm:pt>
    <dgm:pt modelId="{8958A708-9591-4CB0-95EA-617C5EE0A001}" type="pres">
      <dgm:prSet presAssocID="{F94C6366-FE25-4420-935B-3D8BFEE511DD}" presName="desTx" presStyleLbl="fgAcc1" presStyleIdx="3" presStyleCnt="6" custScaleX="105565" custScaleY="100000" custLinFactNeighborX="-10184" custLinFactNeighborY="9906">
        <dgm:presLayoutVars>
          <dgm:bulletEnabled val="1"/>
        </dgm:presLayoutVars>
      </dgm:prSet>
      <dgm:spPr/>
    </dgm:pt>
    <dgm:pt modelId="{DCC788B7-74BD-4623-9044-115D2680A39E}" type="pres">
      <dgm:prSet presAssocID="{83598568-E0F2-43B7-9BC0-1D0892194BFA}" presName="sibTrans" presStyleLbl="sibTrans2D1" presStyleIdx="3" presStyleCnt="5"/>
      <dgm:spPr/>
    </dgm:pt>
    <dgm:pt modelId="{5BFF4967-9E9B-420F-A62C-BB47B5A1C92E}" type="pres">
      <dgm:prSet presAssocID="{83598568-E0F2-43B7-9BC0-1D0892194BFA}" presName="connTx" presStyleLbl="sibTrans2D1" presStyleIdx="3" presStyleCnt="5"/>
      <dgm:spPr/>
    </dgm:pt>
    <dgm:pt modelId="{B440A19E-2C01-4968-A447-683B45F5DCE6}" type="pres">
      <dgm:prSet presAssocID="{62F5F69D-D224-4FA5-B4B1-381467FAA51B}" presName="composite" presStyleCnt="0"/>
      <dgm:spPr/>
    </dgm:pt>
    <dgm:pt modelId="{6EB5FC17-F5E6-4EAB-A80C-F8E249233D19}" type="pres">
      <dgm:prSet presAssocID="{62F5F69D-D224-4FA5-B4B1-381467FAA51B}" presName="parTx" presStyleLbl="node1" presStyleIdx="3" presStyleCnt="6" custLinFactNeighborX="-1425" custLinFactNeighborY="-1821">
        <dgm:presLayoutVars>
          <dgm:chMax val="0"/>
          <dgm:chPref val="0"/>
          <dgm:bulletEnabled val="1"/>
        </dgm:presLayoutVars>
      </dgm:prSet>
      <dgm:spPr/>
    </dgm:pt>
    <dgm:pt modelId="{AB6E6A06-346B-48F8-9021-91A2B46AE363}" type="pres">
      <dgm:prSet presAssocID="{62F5F69D-D224-4FA5-B4B1-381467FAA51B}" presName="parSh" presStyleLbl="node1" presStyleIdx="4" presStyleCnt="6"/>
      <dgm:spPr/>
    </dgm:pt>
    <dgm:pt modelId="{D5F5AD45-A26E-4B8D-A298-F0040A4566B5}" type="pres">
      <dgm:prSet presAssocID="{62F5F69D-D224-4FA5-B4B1-381467FAA51B}" presName="desTx" presStyleLbl="fgAcc1" presStyleIdx="4" presStyleCnt="6" custScaleX="109514" custLinFactNeighborX="-17836" custLinFactNeighborY="9403">
        <dgm:presLayoutVars>
          <dgm:bulletEnabled val="1"/>
        </dgm:presLayoutVars>
      </dgm:prSet>
      <dgm:spPr/>
    </dgm:pt>
    <dgm:pt modelId="{21BB3A59-3C77-4DA5-9A14-974581CA501A}" type="pres">
      <dgm:prSet presAssocID="{F78186AA-4A9B-4D0F-9B65-88758274B73C}" presName="sibTrans" presStyleLbl="sibTrans2D1" presStyleIdx="4" presStyleCnt="5"/>
      <dgm:spPr/>
    </dgm:pt>
    <dgm:pt modelId="{26C5E2DC-D45C-4F73-8038-EE7938B9246F}" type="pres">
      <dgm:prSet presAssocID="{F78186AA-4A9B-4D0F-9B65-88758274B73C}" presName="connTx" presStyleLbl="sibTrans2D1" presStyleIdx="4" presStyleCnt="5"/>
      <dgm:spPr/>
    </dgm:pt>
    <dgm:pt modelId="{D89CC4AE-6411-4146-8522-C832BF2AF54D}" type="pres">
      <dgm:prSet presAssocID="{E1EBFA38-A6D7-468E-AAD2-02EEC026EFB6}" presName="composite" presStyleCnt="0"/>
      <dgm:spPr/>
    </dgm:pt>
    <dgm:pt modelId="{5E94E616-467F-4C8F-9C52-A322347B5CEF}" type="pres">
      <dgm:prSet presAssocID="{E1EBFA38-A6D7-468E-AAD2-02EEC026EFB6}" presName="parTx" presStyleLbl="node1" presStyleIdx="4" presStyleCnt="6" custLinFactNeighborX="713" custLinFactNeighborY="-1214">
        <dgm:presLayoutVars>
          <dgm:chMax val="0"/>
          <dgm:chPref val="0"/>
          <dgm:bulletEnabled val="1"/>
        </dgm:presLayoutVars>
      </dgm:prSet>
      <dgm:spPr/>
    </dgm:pt>
    <dgm:pt modelId="{D54A4E5E-A5E6-48E4-8D1A-BC8910A9D36A}" type="pres">
      <dgm:prSet presAssocID="{E1EBFA38-A6D7-468E-AAD2-02EEC026EFB6}" presName="parSh" presStyleLbl="node1" presStyleIdx="5" presStyleCnt="6"/>
      <dgm:spPr/>
    </dgm:pt>
    <dgm:pt modelId="{438A84DD-1494-451F-917F-D971E9F5082E}" type="pres">
      <dgm:prSet presAssocID="{E1EBFA38-A6D7-468E-AAD2-02EEC026EFB6}" presName="desTx" presStyleLbl="fgAcc1" presStyleIdx="5" presStyleCnt="6" custScaleX="101607" custLinFactNeighborX="-14982" custLinFactNeighborY="9661">
        <dgm:presLayoutVars>
          <dgm:bulletEnabled val="1"/>
        </dgm:presLayoutVars>
      </dgm:prSet>
      <dgm:spPr/>
    </dgm:pt>
  </dgm:ptLst>
  <dgm:cxnLst>
    <dgm:cxn modelId="{11ADB904-DEC9-4B4F-91DC-1E4210192BE4}" type="presOf" srcId="{3B2749B1-E79E-44CE-8A68-F9A1B7CFBFEE}" destId="{300D9BBA-A1B0-4933-9E9D-B9FCE8D48E13}" srcOrd="0" destOrd="0" presId="urn:microsoft.com/office/officeart/2005/8/layout/process3"/>
    <dgm:cxn modelId="{C4FBA405-4D02-4423-804B-4A4762129391}" srcId="{1558DA6E-95BB-4A1E-8401-96110E954E4D}" destId="{52E385A0-06DC-4C4F-BD32-DC2B6AC38853}" srcOrd="4" destOrd="0" parTransId="{D4B3800C-3307-4F3C-BE3D-B3BFFE13AB26}" sibTransId="{47ACCA60-50E4-44A7-B7A1-F2F9C69FDB8F}"/>
    <dgm:cxn modelId="{7C8A5807-4412-4732-910E-0867BE4951A0}" type="presOf" srcId="{F333E4CD-03EC-4B23-837C-1E7B83F0BF47}" destId="{197418B4-CB79-42EE-934C-7DA294FDC025}" srcOrd="0" destOrd="5" presId="urn:microsoft.com/office/officeart/2005/8/layout/process3"/>
    <dgm:cxn modelId="{2E926909-2733-48AB-9526-98CB5DDCD5D3}" srcId="{62F5F69D-D224-4FA5-B4B1-381467FAA51B}" destId="{FC614323-F0A5-446E-961D-604FD30E06CA}" srcOrd="3" destOrd="0" parTransId="{DBFB6291-B5A0-4CB0-A0CE-5207E040A31E}" sibTransId="{7975C0DD-88BF-45A7-B8E3-174CD4CF3455}"/>
    <dgm:cxn modelId="{2A5D310C-DD6A-439D-9E44-A1BBB9D39EBC}" srcId="{404B9428-15B3-476D-86D0-9D26BB80FD11}" destId="{32C52170-88E3-4488-A292-DD5AF8F14141}" srcOrd="0" destOrd="0" parTransId="{0FDC5ACA-A3BA-4945-9BA2-57789A692193}" sibTransId="{FCD61995-1BA4-40C3-B7EB-9B86D26EBB07}"/>
    <dgm:cxn modelId="{A8D69113-D2B3-4DB7-B1E9-B9FE8D501553}" srcId="{E1EBFA38-A6D7-468E-AAD2-02EEC026EFB6}" destId="{85B59EE0-EDF2-40BB-80B0-5D7BE83CCE09}" srcOrd="0" destOrd="0" parTransId="{3678273D-6812-4812-9A78-37439DDE263E}" sibTransId="{56F6DC2B-C930-422A-BD6A-746039AD4378}"/>
    <dgm:cxn modelId="{53D69F1F-D168-4C0D-A523-E13380534CB3}" type="presOf" srcId="{48FFCEBA-4E3C-4A15-A0BC-72ADD3F707B5}" destId="{F295FDF0-8E8C-4D2E-AA28-3F50D9EFD718}" srcOrd="0" destOrd="1" presId="urn:microsoft.com/office/officeart/2005/8/layout/process3"/>
    <dgm:cxn modelId="{0489D122-E88D-4E42-98F2-2386B1DFBB38}" type="presOf" srcId="{D3186E87-EF9A-4755-8989-6986349E1EF8}" destId="{438A84DD-1494-451F-917F-D971E9F5082E}" srcOrd="0" destOrd="3" presId="urn:microsoft.com/office/officeart/2005/8/layout/process3"/>
    <dgm:cxn modelId="{5DCC3B27-C546-4FB3-A9AA-8D74262A3830}" type="presOf" srcId="{3931CDAB-1313-42D4-87FC-E385A8052DB2}" destId="{D5F5AD45-A26E-4B8D-A298-F0040A4566B5}" srcOrd="0" destOrd="4" presId="urn:microsoft.com/office/officeart/2005/8/layout/process3"/>
    <dgm:cxn modelId="{54FF202A-270A-4B1D-992F-7C260A8AF032}" type="presOf" srcId="{62F5F69D-D224-4FA5-B4B1-381467FAA51B}" destId="{6EB5FC17-F5E6-4EAB-A80C-F8E249233D19}" srcOrd="0" destOrd="0" presId="urn:microsoft.com/office/officeart/2005/8/layout/process3"/>
    <dgm:cxn modelId="{A718F62A-E776-4398-A352-8523DF19F891}" srcId="{404B9428-15B3-476D-86D0-9D26BB80FD11}" destId="{E1EBFA38-A6D7-468E-AAD2-02EEC026EFB6}" srcOrd="5" destOrd="0" parTransId="{3ADB25F5-109A-4EE9-BC18-C99A05BD8C69}" sibTransId="{01298D11-44A9-4AA9-8D22-94F4EFCF03D1}"/>
    <dgm:cxn modelId="{A9B8092D-8FB4-4F89-9CE8-BC3ECB49B613}" srcId="{404B9428-15B3-476D-86D0-9D26BB80FD11}" destId="{FE3F7EE7-6507-4630-8128-A38817457D3F}" srcOrd="1" destOrd="0" parTransId="{2714C10D-06B9-4597-9452-E2A170645D80}" sibTransId="{72F26283-410A-4EF9-A2BD-028795BD4234}"/>
    <dgm:cxn modelId="{41309F32-1814-4BAF-817E-DD5287240C74}" srcId="{FE3F7EE7-6507-4630-8128-A38817457D3F}" destId="{05655C1F-C615-43FF-B4D2-315518A7E81C}" srcOrd="4" destOrd="0" parTransId="{CBE2FB70-A5EB-4256-BB70-4B3C1A5D2243}" sibTransId="{15B82724-4113-4C33-B404-976C3638989B}"/>
    <dgm:cxn modelId="{312DD533-05D7-44C4-B014-DE08F6EEFD88}" type="presOf" srcId="{8B969B09-9639-49F2-8C89-92C698980AE5}" destId="{197418B4-CB79-42EE-934C-7DA294FDC025}" srcOrd="0" destOrd="1" presId="urn:microsoft.com/office/officeart/2005/8/layout/process3"/>
    <dgm:cxn modelId="{21C80034-E1CA-4196-9428-309B486BA31F}" srcId="{62F5F69D-D224-4FA5-B4B1-381467FAA51B}" destId="{47425F6F-A936-4837-BAE5-3D5843E0DAD4}" srcOrd="2" destOrd="0" parTransId="{134E6F2B-8D3D-4CEE-98EC-6AFC74F32765}" sibTransId="{4952EDB0-BA65-4F7D-9AB8-77419153D739}"/>
    <dgm:cxn modelId="{E181B136-6E7C-499D-8B8D-C293F528CA54}" type="presOf" srcId="{AEF769C7-96B9-467A-AF7C-171DCD275EC9}" destId="{8958A708-9591-4CB0-95EA-617C5EE0A001}" srcOrd="0" destOrd="2" presId="urn:microsoft.com/office/officeart/2005/8/layout/process3"/>
    <dgm:cxn modelId="{5F379037-3357-41C9-A00D-9F3CF4C55184}" srcId="{FE3F7EE7-6507-4630-8128-A38817457D3F}" destId="{BA48CAF7-1886-4A57-9152-58F821D11807}" srcOrd="1" destOrd="0" parTransId="{1C07B73F-EBBA-4AA5-A72C-397FDA5AEB46}" sibTransId="{697D99E3-4A23-4066-BC55-DA7916A09D83}"/>
    <dgm:cxn modelId="{30D8003D-E7D6-4758-B5D9-7D1F0766A79C}" type="presOf" srcId="{53B01630-6DD4-4581-9F32-4946E10E7820}" destId="{D5F5AD45-A26E-4B8D-A298-F0040A4566B5}" srcOrd="0" destOrd="0" presId="urn:microsoft.com/office/officeart/2005/8/layout/process3"/>
    <dgm:cxn modelId="{E788173F-6832-460D-9A18-4FB3E2BD205C}" srcId="{62F5F69D-D224-4FA5-B4B1-381467FAA51B}" destId="{DCB7EC6C-6A77-4B5A-8AAE-8F32509D9DFA}" srcOrd="1" destOrd="0" parTransId="{2B05DAC8-4C3B-4C81-B3AB-CD9038EA8C24}" sibTransId="{83D76F82-0B74-4363-AF96-D7164CBA65AB}"/>
    <dgm:cxn modelId="{126EB53F-4326-4E9F-8932-AFABC77F59E6}" type="presOf" srcId="{442034D3-C009-49C6-805F-0665D4706CDE}" destId="{8958A708-9591-4CB0-95EA-617C5EE0A001}" srcOrd="0" destOrd="1" presId="urn:microsoft.com/office/officeart/2005/8/layout/process3"/>
    <dgm:cxn modelId="{09C5555D-6607-4E14-B75E-4CADD17B8D1E}" srcId="{404B9428-15B3-476D-86D0-9D26BB80FD11}" destId="{62F5F69D-D224-4FA5-B4B1-381467FAA51B}" srcOrd="4" destOrd="0" parTransId="{86F29017-C6F6-41DE-81F8-CD56EDE9A6BA}" sibTransId="{F78186AA-4A9B-4D0F-9B65-88758274B73C}"/>
    <dgm:cxn modelId="{25807E5E-0FD7-41DC-A904-FD2ED4FD7BC3}" srcId="{FE3F7EE7-6507-4630-8128-A38817457D3F}" destId="{7FB1CB61-DAF1-4701-A67B-6DBA67DB77D3}" srcOrd="5" destOrd="0" parTransId="{46E658EC-CD1C-4707-B68C-3F8C596CE53E}" sibTransId="{24FBAE8E-9C77-459A-BAED-235D85B5880D}"/>
    <dgm:cxn modelId="{877D6760-5F56-493C-AB7F-0A76F013F79E}" srcId="{FE3F7EE7-6507-4630-8128-A38817457D3F}" destId="{9DF7F9A4-CDAF-46B0-8A8E-74CB95C8C3EF}" srcOrd="0" destOrd="0" parTransId="{715BE366-8DAB-47FA-B6F4-4EE5C3665A95}" sibTransId="{423F55E1-1762-4C37-AFEA-5C9325B9294A}"/>
    <dgm:cxn modelId="{F9B55B61-AE5C-42E7-83C1-846C8699D7E8}" type="presOf" srcId="{F6B6A60B-52E1-423F-834D-A0C4259A6149}" destId="{197418B4-CB79-42EE-934C-7DA294FDC025}" srcOrd="0" destOrd="3" presId="urn:microsoft.com/office/officeart/2005/8/layout/process3"/>
    <dgm:cxn modelId="{CB474344-DF5F-4288-A275-EC36BFB0C948}" type="presOf" srcId="{1558DA6E-95BB-4A1E-8401-96110E954E4D}" destId="{1A8D8905-C71A-4651-BB78-FCF0AE171324}" srcOrd="0" destOrd="0" presId="urn:microsoft.com/office/officeart/2005/8/layout/process3"/>
    <dgm:cxn modelId="{D78F8B48-1C50-43EF-9D9A-8831EC260891}" type="presOf" srcId="{F674470E-A44D-4596-B33B-C08A98F0F8F6}" destId="{8958A708-9591-4CB0-95EA-617C5EE0A001}" srcOrd="0" destOrd="0" presId="urn:microsoft.com/office/officeart/2005/8/layout/process3"/>
    <dgm:cxn modelId="{C4D8D949-0B4C-4FF2-A06D-5095E885FDEB}" srcId="{F94C6366-FE25-4420-935B-3D8BFEE511DD}" destId="{C2FCB4FB-C1EA-46FA-894C-1AE37901A7FD}" srcOrd="4" destOrd="0" parTransId="{6DAAE2C2-BF7A-438D-890F-E705A8515222}" sibTransId="{137E89C3-9AE9-4204-8AC0-EC281FF2EDE9}"/>
    <dgm:cxn modelId="{2F67B16D-6482-4BD3-8A76-15E2225FB8A6}" type="presOf" srcId="{C2FCB4FB-C1EA-46FA-894C-1AE37901A7FD}" destId="{8958A708-9591-4CB0-95EA-617C5EE0A001}" srcOrd="0" destOrd="4" presId="urn:microsoft.com/office/officeart/2005/8/layout/process3"/>
    <dgm:cxn modelId="{1586E46D-8E96-4396-924C-F14D205B2285}" type="presOf" srcId="{32C52170-88E3-4488-A292-DD5AF8F14141}" destId="{307F6609-1D0C-420B-A498-D2B7672E8E8F}" srcOrd="1" destOrd="0" presId="urn:microsoft.com/office/officeart/2005/8/layout/process3"/>
    <dgm:cxn modelId="{760A074E-32A8-4897-A9DD-AAD56D3D67D2}" srcId="{F94C6366-FE25-4420-935B-3D8BFEE511DD}" destId="{442034D3-C009-49C6-805F-0665D4706CDE}" srcOrd="1" destOrd="0" parTransId="{CDA05F4D-AA70-42DA-AAB7-4CDB2DBD1B14}" sibTransId="{3AFA2244-8AD9-41B7-B110-AABC89A21197}"/>
    <dgm:cxn modelId="{80DCE54F-4234-4C5F-B2B2-76F0293997B7}" srcId="{E1EBFA38-A6D7-468E-AAD2-02EEC026EFB6}" destId="{E8BF835E-CC7B-437D-A4ED-A2A33AC444DF}" srcOrd="4" destOrd="0" parTransId="{B175D73B-AD10-43A5-884B-03DD703DDE74}" sibTransId="{C7AA559B-903F-4926-801E-60721F0127EC}"/>
    <dgm:cxn modelId="{477C8271-4729-4E9A-9399-FE92F5588D6A}" srcId="{F94C6366-FE25-4420-935B-3D8BFEE511DD}" destId="{AEF769C7-96B9-467A-AF7C-171DCD275EC9}" srcOrd="2" destOrd="0" parTransId="{42251AB0-30D2-44E1-B0F0-DD35E3273ABA}" sibTransId="{C72E123D-2DEB-4102-A17E-B1C642EC372B}"/>
    <dgm:cxn modelId="{515F3F72-947F-4F15-B22A-A0464A5FCB93}" srcId="{FE3F7EE7-6507-4630-8128-A38817457D3F}" destId="{116CFBF8-6C19-4F45-85EF-49AB6637F9CC}" srcOrd="3" destOrd="0" parTransId="{E53B0DA7-3C44-4BC7-82B7-F6B9ED936F50}" sibTransId="{3DB0787B-353C-418F-9DB6-29C7A58F373E}"/>
    <dgm:cxn modelId="{E0E95172-BA93-4E6A-8B1F-0FC60C9287CD}" type="presOf" srcId="{2B6579CA-B483-4921-8699-33B08A073E0D}" destId="{F295FDF0-8E8C-4D2E-AA28-3F50D9EFD718}" srcOrd="0" destOrd="2" presId="urn:microsoft.com/office/officeart/2005/8/layout/process3"/>
    <dgm:cxn modelId="{F77D5773-BF5E-4747-9305-2B4F74FAA04B}" type="presOf" srcId="{FCD61995-1BA4-40C3-B7EB-9B86D26EBB07}" destId="{03461399-6CD1-4C63-85E2-FEB21FBE3B4C}" srcOrd="0" destOrd="0" presId="urn:microsoft.com/office/officeart/2005/8/layout/process3"/>
    <dgm:cxn modelId="{0AB78454-AA44-4B72-A433-F2F1F2533916}" type="presOf" srcId="{FD4A1DC2-71F8-415A-94F5-ABB339DCB724}" destId="{31A6A84D-CFDF-4640-B5A0-0A2032A01389}" srcOrd="0" destOrd="7" presId="urn:microsoft.com/office/officeart/2005/8/layout/process3"/>
    <dgm:cxn modelId="{D2891678-238D-4B00-84E6-64370EBADE73}" srcId="{E1EBFA38-A6D7-468E-AAD2-02EEC026EFB6}" destId="{D3186E87-EF9A-4755-8989-6986349E1EF8}" srcOrd="3" destOrd="0" parTransId="{95DE78DC-A307-4697-B67D-D74586B8B854}" sibTransId="{6B865FA3-303E-4977-B15E-6391DEA061E2}"/>
    <dgm:cxn modelId="{EC4FB659-7F8F-4539-8E45-5529831D22C4}" srcId="{1558DA6E-95BB-4A1E-8401-96110E954E4D}" destId="{491CD572-3A83-4B55-B3BD-E84B90901406}" srcOrd="0" destOrd="0" parTransId="{548A33C8-4498-4AB1-9810-06FEF10FB176}" sibTransId="{BB5FAD72-1589-47BD-ACBA-3AA5433F8E4F}"/>
    <dgm:cxn modelId="{BCF60B82-BB66-44C3-AFB2-F8E7D071C851}" srcId="{E1EBFA38-A6D7-468E-AAD2-02EEC026EFB6}" destId="{BFE8497A-E3EB-4A57-905A-5D9DA21D99AF}" srcOrd="5" destOrd="0" parTransId="{64A70B3D-E39E-4C1C-933A-8BCC6783FDA8}" sibTransId="{02F98FB9-B720-4031-8AF2-46AB798E9186}"/>
    <dgm:cxn modelId="{9819F282-FB60-478F-9D29-53A5B76CAB4C}" srcId="{F94C6366-FE25-4420-935B-3D8BFEE511DD}" destId="{F674470E-A44D-4596-B33B-C08A98F0F8F6}" srcOrd="0" destOrd="0" parTransId="{FE7E4602-DA89-4F96-92A7-3213EAF87487}" sibTransId="{606A4800-DCC8-4173-9621-F9C70CDD98ED}"/>
    <dgm:cxn modelId="{8F1C4B86-4A64-4DFD-9BE6-3C993BF7B42A}" type="presOf" srcId="{DCFFD19C-6C1F-4C9F-85B5-1068B3245F49}" destId="{F295FDF0-8E8C-4D2E-AA28-3F50D9EFD718}" srcOrd="0" destOrd="0" presId="urn:microsoft.com/office/officeart/2005/8/layout/process3"/>
    <dgm:cxn modelId="{4DD7F687-D142-40BA-90D7-0617714969FE}" srcId="{E1EBFA38-A6D7-468E-AAD2-02EEC026EFB6}" destId="{29C66150-5328-4D07-AA5D-2A240CD5EB08}" srcOrd="2" destOrd="0" parTransId="{F68F8386-90E8-4E88-91D8-76EDFA8F7CFA}" sibTransId="{819043F4-28C2-49F7-A21D-5B6D61F8E75B}"/>
    <dgm:cxn modelId="{6F88E48C-F2E8-490E-BF2B-9D08C72C5551}" type="presOf" srcId="{05655C1F-C615-43FF-B4D2-315518A7E81C}" destId="{31A6A84D-CFDF-4640-B5A0-0A2032A01389}" srcOrd="0" destOrd="4" presId="urn:microsoft.com/office/officeart/2005/8/layout/process3"/>
    <dgm:cxn modelId="{A6B1348D-EFFF-4256-A38A-ED3CCE611AD8}" srcId="{32C52170-88E3-4488-A292-DD5AF8F14141}" destId="{E0C2C587-47F5-4FAD-8B0A-B651D3FAFFFC}" srcOrd="3" destOrd="0" parTransId="{8E449682-2760-4EF8-A274-521B9BE36F79}" sibTransId="{32954EB6-358A-4ABB-92F2-57D1FA5261B6}"/>
    <dgm:cxn modelId="{B65D3392-4EE1-4403-8586-74D2614B0521}" srcId="{62F5F69D-D224-4FA5-B4B1-381467FAA51B}" destId="{53B01630-6DD4-4581-9F32-4946E10E7820}" srcOrd="0" destOrd="0" parTransId="{1EB6EB34-4AC7-4A1C-9644-EEAA709F5F1F}" sibTransId="{5C05CFA6-D42F-42C8-A14C-8CA83EA39E4B}"/>
    <dgm:cxn modelId="{1860A792-BBA1-4AFF-8ADA-4A47F99651A7}" type="presOf" srcId="{47425F6F-A936-4837-BAE5-3D5843E0DAD4}" destId="{D5F5AD45-A26E-4B8D-A298-F0040A4566B5}" srcOrd="0" destOrd="2" presId="urn:microsoft.com/office/officeart/2005/8/layout/process3"/>
    <dgm:cxn modelId="{1A099096-8A59-408D-9DBF-353C314C8AA3}" srcId="{FE3F7EE7-6507-4630-8128-A38817457D3F}" destId="{DB273879-FF58-4B9E-A2DA-949E9D0B057F}" srcOrd="6" destOrd="0" parTransId="{D7F5156D-1D4F-4088-817F-15045E237F80}" sibTransId="{80482EEB-0FA7-46B5-80E0-124FD02D6703}"/>
    <dgm:cxn modelId="{1ABF0399-4C41-4C0A-A135-7CD28150009B}" type="presOf" srcId="{F78186AA-4A9B-4D0F-9B65-88758274B73C}" destId="{21BB3A59-3C77-4DA5-9A14-974581CA501A}" srcOrd="0" destOrd="0" presId="urn:microsoft.com/office/officeart/2005/8/layout/process3"/>
    <dgm:cxn modelId="{D3620599-C165-462F-99B4-5B77FB0ABEE0}" type="presOf" srcId="{32C52170-88E3-4488-A292-DD5AF8F14141}" destId="{515E336D-14E3-40CA-96EF-B8D1698E4CE9}" srcOrd="0" destOrd="0" presId="urn:microsoft.com/office/officeart/2005/8/layout/process3"/>
    <dgm:cxn modelId="{85CE339B-6058-4865-9124-A6804B9BF80A}" srcId="{32C52170-88E3-4488-A292-DD5AF8F14141}" destId="{48FFCEBA-4E3C-4A15-A0BC-72ADD3F707B5}" srcOrd="1" destOrd="0" parTransId="{60B00C1D-8FB7-4C76-8CF1-4D93D6059F31}" sibTransId="{4DF522BB-93AF-4E4F-B0F2-F1FEF07EBBE2}"/>
    <dgm:cxn modelId="{5586DC9B-0CD0-4EA3-83E0-7943B3BE6FBF}" srcId="{1558DA6E-95BB-4A1E-8401-96110E954E4D}" destId="{8B969B09-9639-49F2-8C89-92C698980AE5}" srcOrd="1" destOrd="0" parTransId="{F35B5D26-7C9E-4AA4-9CFA-B7DB3B47A03A}" sibTransId="{A740F6AB-A277-45DD-B7B0-B9EAF84688C3}"/>
    <dgm:cxn modelId="{4A203F9D-78AD-49F4-A8E5-8C0C6A7FA4E9}" type="presOf" srcId="{FCD61995-1BA4-40C3-B7EB-9B86D26EBB07}" destId="{1646FD5F-3381-4B3C-B950-D776C1BF6560}" srcOrd="1" destOrd="0" presId="urn:microsoft.com/office/officeart/2005/8/layout/process3"/>
    <dgm:cxn modelId="{445E0E9E-7A7C-49FA-9E47-F9FCD5108476}" srcId="{F94C6366-FE25-4420-935B-3D8BFEE511DD}" destId="{F0AAA72F-2AA6-4F0D-B2AB-5D14B87803DC}" srcOrd="3" destOrd="0" parTransId="{D50F45A3-96F5-4DA9-BA54-8B6BE4811617}" sibTransId="{CEC843F4-5B18-4B01-AEAA-2D0AFE848919}"/>
    <dgm:cxn modelId="{9CCB459F-2E48-4FA6-8815-153CD284A0DB}" type="presOf" srcId="{DB273879-FF58-4B9E-A2DA-949E9D0B057F}" destId="{31A6A84D-CFDF-4640-B5A0-0A2032A01389}" srcOrd="0" destOrd="6" presId="urn:microsoft.com/office/officeart/2005/8/layout/process3"/>
    <dgm:cxn modelId="{3A983BA0-27F6-474D-8A62-69531BE5A519}" type="presOf" srcId="{1558DA6E-95BB-4A1E-8401-96110E954E4D}" destId="{770A1DE3-250C-4CF3-91F0-A42CB7D45AC0}" srcOrd="1" destOrd="0" presId="urn:microsoft.com/office/officeart/2005/8/layout/process3"/>
    <dgm:cxn modelId="{171201A1-3439-4367-A5CB-231CF4D66901}" type="presOf" srcId="{72F26283-410A-4EF9-A2BD-028795BD4234}" destId="{4620DFAA-D584-4E9D-8FBB-AAD44EAF57C4}" srcOrd="0" destOrd="0" presId="urn:microsoft.com/office/officeart/2005/8/layout/process3"/>
    <dgm:cxn modelId="{A830CDA6-C7FC-429A-B794-6AEB1D874C28}" type="presOf" srcId="{DCB7EC6C-6A77-4B5A-8AAE-8F32509D9DFA}" destId="{D5F5AD45-A26E-4B8D-A298-F0040A4566B5}" srcOrd="0" destOrd="1" presId="urn:microsoft.com/office/officeart/2005/8/layout/process3"/>
    <dgm:cxn modelId="{2E003DAA-88A3-4D8F-910A-E4EC8389BBB2}" srcId="{1558DA6E-95BB-4A1E-8401-96110E954E4D}" destId="{F6B6A60B-52E1-423F-834D-A0C4259A6149}" srcOrd="3" destOrd="0" parTransId="{9DCB93BF-EFA4-469D-B695-8AC8C81E0DB1}" sibTransId="{91CFE56E-4534-4045-A274-EDC7BAFF0124}"/>
    <dgm:cxn modelId="{B5EF67AA-7E8B-46E1-81E4-B2262DA37267}" type="presOf" srcId="{E1EBFA38-A6D7-468E-AAD2-02EEC026EFB6}" destId="{D54A4E5E-A5E6-48E4-8D1A-BC8910A9D36A}" srcOrd="1" destOrd="0" presId="urn:microsoft.com/office/officeart/2005/8/layout/process3"/>
    <dgm:cxn modelId="{DE0E3FAF-A0C8-41AA-BBBA-CCA393C6F75A}" type="presOf" srcId="{E1EBFA38-A6D7-468E-AAD2-02EEC026EFB6}" destId="{5E94E616-467F-4C8F-9C52-A322347B5CEF}" srcOrd="0" destOrd="0" presId="urn:microsoft.com/office/officeart/2005/8/layout/process3"/>
    <dgm:cxn modelId="{A10072AF-08FF-4F86-9491-AF8298735E67}" type="presOf" srcId="{116CFBF8-6C19-4F45-85EF-49AB6637F9CC}" destId="{31A6A84D-CFDF-4640-B5A0-0A2032A01389}" srcOrd="0" destOrd="3" presId="urn:microsoft.com/office/officeart/2005/8/layout/process3"/>
    <dgm:cxn modelId="{623CE9AF-8FA2-4295-9D7E-CAE0EC9FADED}" type="presOf" srcId="{85B59EE0-EDF2-40BB-80B0-5D7BE83CCE09}" destId="{438A84DD-1494-451F-917F-D971E9F5082E}" srcOrd="0" destOrd="0" presId="urn:microsoft.com/office/officeart/2005/8/layout/process3"/>
    <dgm:cxn modelId="{C7B3CDB0-E346-49D6-B03D-FB4DFC540F89}" type="presOf" srcId="{F94C6366-FE25-4420-935B-3D8BFEE511DD}" destId="{C99C3CB6-C1A0-41B6-92EE-ED2C0C61BC49}" srcOrd="1" destOrd="0" presId="urn:microsoft.com/office/officeart/2005/8/layout/process3"/>
    <dgm:cxn modelId="{66365AB1-0057-45BE-84FB-F2D10AE8BD2D}" srcId="{FE3F7EE7-6507-4630-8128-A38817457D3F}" destId="{FD4A1DC2-71F8-415A-94F5-ABB339DCB724}" srcOrd="7" destOrd="0" parTransId="{5CB8BBC7-4539-41DE-8FBC-81AA81CBC663}" sibTransId="{3ADDDB12-2F3F-4591-9255-55C12B1AC254}"/>
    <dgm:cxn modelId="{890311B9-10EB-4405-BD8F-392A1BF8AA34}" srcId="{404B9428-15B3-476D-86D0-9D26BB80FD11}" destId="{F94C6366-FE25-4420-935B-3D8BFEE511DD}" srcOrd="3" destOrd="0" parTransId="{1CE1DEBC-DF16-4D96-9100-F04C9867E84D}" sibTransId="{83598568-E0F2-43B7-9BC0-1D0892194BFA}"/>
    <dgm:cxn modelId="{0483DDBA-92B7-4159-BFEB-0727CCB69CE2}" type="presOf" srcId="{72F26283-410A-4EF9-A2BD-028795BD4234}" destId="{D01B214D-0EDA-4652-BD3A-58C834EF1DB3}" srcOrd="1" destOrd="0" presId="urn:microsoft.com/office/officeart/2005/8/layout/process3"/>
    <dgm:cxn modelId="{BBCC9EBB-A629-4EB7-87B5-86A87B5E8E90}" srcId="{32C52170-88E3-4488-A292-DD5AF8F14141}" destId="{2B6579CA-B483-4921-8699-33B08A073E0D}" srcOrd="2" destOrd="0" parTransId="{0E1BAF56-FC1C-4A52-8FB2-4EA201F18FF2}" sibTransId="{2D918F46-40BC-47BA-B74C-8043946CC861}"/>
    <dgm:cxn modelId="{7622B6C6-CD2E-4A6E-A695-68E9D65C1116}" type="presOf" srcId="{404B9428-15B3-476D-86D0-9D26BB80FD11}" destId="{772D5F58-64A2-4580-81ED-30838A290E34}" srcOrd="0" destOrd="0" presId="urn:microsoft.com/office/officeart/2005/8/layout/process3"/>
    <dgm:cxn modelId="{8DE5B7C6-7754-4B6A-88B4-6395A00952BE}" type="presOf" srcId="{7FB1CB61-DAF1-4701-A67B-6DBA67DB77D3}" destId="{31A6A84D-CFDF-4640-B5A0-0A2032A01389}" srcOrd="0" destOrd="5" presId="urn:microsoft.com/office/officeart/2005/8/layout/process3"/>
    <dgm:cxn modelId="{DC9596C7-623A-45B4-8B91-82C5992696FB}" srcId="{32C52170-88E3-4488-A292-DD5AF8F14141}" destId="{DCFFD19C-6C1F-4C9F-85B5-1068B3245F49}" srcOrd="0" destOrd="0" parTransId="{4A92CFF8-FA56-46C7-B9B1-4B47B8A942C8}" sibTransId="{9BE90430-92A9-434E-9B47-124AE949CB16}"/>
    <dgm:cxn modelId="{E2BA7BCA-14EB-438B-92D6-F7DFC007F050}" type="presOf" srcId="{F78186AA-4A9B-4D0F-9B65-88758274B73C}" destId="{26C5E2DC-D45C-4F73-8038-EE7938B9246F}" srcOrd="1" destOrd="0" presId="urn:microsoft.com/office/officeart/2005/8/layout/process3"/>
    <dgm:cxn modelId="{447DD8CB-889C-4673-BCB5-27FE71669CB7}" type="presOf" srcId="{83598568-E0F2-43B7-9BC0-1D0892194BFA}" destId="{5BFF4967-9E9B-420F-A62C-BB47B5A1C92E}" srcOrd="1" destOrd="0" presId="urn:microsoft.com/office/officeart/2005/8/layout/process3"/>
    <dgm:cxn modelId="{C149B1CE-27F7-4AFA-B32B-C4A4D39D5C1B}" type="presOf" srcId="{FD7CB22C-3B77-4016-B3CA-1E7EDF4A97E7}" destId="{197418B4-CB79-42EE-934C-7DA294FDC025}" srcOrd="0" destOrd="2" presId="urn:microsoft.com/office/officeart/2005/8/layout/process3"/>
    <dgm:cxn modelId="{A5106FD0-9B0E-4BBE-9E6F-B33DD5A235B3}" srcId="{1558DA6E-95BB-4A1E-8401-96110E954E4D}" destId="{F333E4CD-03EC-4B23-837C-1E7B83F0BF47}" srcOrd="5" destOrd="0" parTransId="{6ED87F3D-DFB7-467E-BBB4-C6A359B6D223}" sibTransId="{2E5FD89B-DA81-4C71-AD9B-9DCD413E9B5F}"/>
    <dgm:cxn modelId="{9C79E6D0-9832-4652-A8F5-866E9251094A}" type="presOf" srcId="{83598568-E0F2-43B7-9BC0-1D0892194BFA}" destId="{DCC788B7-74BD-4623-9044-115D2680A39E}" srcOrd="0" destOrd="0" presId="urn:microsoft.com/office/officeart/2005/8/layout/process3"/>
    <dgm:cxn modelId="{C3EDFDD2-2198-43C6-8B96-ACFE847AA0ED}" srcId="{1558DA6E-95BB-4A1E-8401-96110E954E4D}" destId="{FD7CB22C-3B77-4016-B3CA-1E7EDF4A97E7}" srcOrd="2" destOrd="0" parTransId="{37B0D506-83F4-42E0-AF7A-FC3434C0FECB}" sibTransId="{A20B98CF-5D0A-4969-8E85-F04027135776}"/>
    <dgm:cxn modelId="{1033F1D9-7C9A-4F44-A01A-B02BA54524F5}" srcId="{E1EBFA38-A6D7-468E-AAD2-02EEC026EFB6}" destId="{E7DD72AE-6417-496B-98EE-9FE7CC8D68C0}" srcOrd="1" destOrd="0" parTransId="{3A975389-E592-41EC-871F-5B3AB49FE391}" sibTransId="{A61527CD-5030-4067-8F7A-FDBC0C1E2625}"/>
    <dgm:cxn modelId="{EE468BDA-B758-4845-A3B3-1F10A1C662D6}" type="presOf" srcId="{E7DD72AE-6417-496B-98EE-9FE7CC8D68C0}" destId="{438A84DD-1494-451F-917F-D971E9F5082E}" srcOrd="0" destOrd="1" presId="urn:microsoft.com/office/officeart/2005/8/layout/process3"/>
    <dgm:cxn modelId="{7BBF1BE0-D6FE-4DF0-83D4-9B9C211632DA}" type="presOf" srcId="{E0C2C587-47F5-4FAD-8B0A-B651D3FAFFFC}" destId="{F295FDF0-8E8C-4D2E-AA28-3F50D9EFD718}" srcOrd="0" destOrd="3" presId="urn:microsoft.com/office/officeart/2005/8/layout/process3"/>
    <dgm:cxn modelId="{850C86E4-F570-48EA-8DD0-1127A8E94103}" type="presOf" srcId="{F0AAA72F-2AA6-4F0D-B2AB-5D14B87803DC}" destId="{8958A708-9591-4CB0-95EA-617C5EE0A001}" srcOrd="0" destOrd="3" presId="urn:microsoft.com/office/officeart/2005/8/layout/process3"/>
    <dgm:cxn modelId="{A5E466E8-5830-4927-B0DC-9BCE683FC8B6}" type="presOf" srcId="{52E385A0-06DC-4C4F-BD32-DC2B6AC38853}" destId="{197418B4-CB79-42EE-934C-7DA294FDC025}" srcOrd="0" destOrd="4" presId="urn:microsoft.com/office/officeart/2005/8/layout/process3"/>
    <dgm:cxn modelId="{FC9284EB-60A7-46C9-8DC2-F5D9D5EF9369}" type="presOf" srcId="{BA48CAF7-1886-4A57-9152-58F821D11807}" destId="{31A6A84D-CFDF-4640-B5A0-0A2032A01389}" srcOrd="0" destOrd="1" presId="urn:microsoft.com/office/officeart/2005/8/layout/process3"/>
    <dgm:cxn modelId="{B33F39EE-9DBB-4287-AE58-4549D7E62C66}" srcId="{62F5F69D-D224-4FA5-B4B1-381467FAA51B}" destId="{3931CDAB-1313-42D4-87FC-E385A8052DB2}" srcOrd="4" destOrd="0" parTransId="{D7600E95-5DAD-43E1-8CF5-89A8A5906AE5}" sibTransId="{A684F417-4615-419E-8566-78C9D3F0835F}"/>
    <dgm:cxn modelId="{CF9D4FEE-1151-4E9B-BD1B-BA50ACEC5683}" type="presOf" srcId="{FC614323-F0A5-446E-961D-604FD30E06CA}" destId="{D5F5AD45-A26E-4B8D-A298-F0040A4566B5}" srcOrd="0" destOrd="3" presId="urn:microsoft.com/office/officeart/2005/8/layout/process3"/>
    <dgm:cxn modelId="{8F85A5EF-CABE-499A-843A-676FAA11CA03}" srcId="{FE3F7EE7-6507-4630-8128-A38817457D3F}" destId="{9FBF300A-86FF-4BF1-9526-7EBC483E066E}" srcOrd="2" destOrd="0" parTransId="{1FE6B733-DDBA-40BA-8F24-C5CE82CF3AD8}" sibTransId="{867F5A2D-F4EC-4C01-A0EE-CD71BCBF601C}"/>
    <dgm:cxn modelId="{157E18F3-C83E-4AC6-AA37-171E0263077C}" type="presOf" srcId="{E8BF835E-CC7B-437D-A4ED-A2A33AC444DF}" destId="{438A84DD-1494-451F-917F-D971E9F5082E}" srcOrd="0" destOrd="4" presId="urn:microsoft.com/office/officeart/2005/8/layout/process3"/>
    <dgm:cxn modelId="{9D328AF3-912A-49A4-81A1-DB6D2778C48F}" type="presOf" srcId="{491CD572-3A83-4B55-B3BD-E84B90901406}" destId="{197418B4-CB79-42EE-934C-7DA294FDC025}" srcOrd="0" destOrd="0" presId="urn:microsoft.com/office/officeart/2005/8/layout/process3"/>
    <dgm:cxn modelId="{0E6CCAF3-5525-43D1-B5DF-2F98E75513EE}" type="presOf" srcId="{9FBF300A-86FF-4BF1-9526-7EBC483E066E}" destId="{31A6A84D-CFDF-4640-B5A0-0A2032A01389}" srcOrd="0" destOrd="2" presId="urn:microsoft.com/office/officeart/2005/8/layout/process3"/>
    <dgm:cxn modelId="{BC5C32F4-A6DB-4E01-B391-5F0F5E084C3F}" type="presOf" srcId="{FE3F7EE7-6507-4630-8128-A38817457D3F}" destId="{1DDA32E5-BE88-47EB-88FE-AB0D3950E09C}" srcOrd="1" destOrd="0" presId="urn:microsoft.com/office/officeart/2005/8/layout/process3"/>
    <dgm:cxn modelId="{8B3C68F4-E4B4-4515-A914-F184D8EB091C}" srcId="{404B9428-15B3-476D-86D0-9D26BB80FD11}" destId="{1558DA6E-95BB-4A1E-8401-96110E954E4D}" srcOrd="2" destOrd="0" parTransId="{7E9CCD7A-9468-48B9-9E34-965DF18998EB}" sibTransId="{3B2749B1-E79E-44CE-8A68-F9A1B7CFBFEE}"/>
    <dgm:cxn modelId="{412B45F5-80AF-4076-9620-11F7FFFA04C2}" type="presOf" srcId="{9DF7F9A4-CDAF-46B0-8A8E-74CB95C8C3EF}" destId="{31A6A84D-CFDF-4640-B5A0-0A2032A01389}" srcOrd="0" destOrd="0" presId="urn:microsoft.com/office/officeart/2005/8/layout/process3"/>
    <dgm:cxn modelId="{E83B69F7-1606-4121-8CF6-02FAA6D0D16D}" type="presOf" srcId="{FE3F7EE7-6507-4630-8128-A38817457D3F}" destId="{0100E1D6-3920-420E-A42F-733E194BEE35}" srcOrd="0" destOrd="0" presId="urn:microsoft.com/office/officeart/2005/8/layout/process3"/>
    <dgm:cxn modelId="{E55F8BF9-73B2-434F-91D3-ACD062E9B0A4}" type="presOf" srcId="{29C66150-5328-4D07-AA5D-2A240CD5EB08}" destId="{438A84DD-1494-451F-917F-D971E9F5082E}" srcOrd="0" destOrd="2" presId="urn:microsoft.com/office/officeart/2005/8/layout/process3"/>
    <dgm:cxn modelId="{FFFA89FB-EDE2-4DDE-8D39-5568263CBF91}" type="presOf" srcId="{3B2749B1-E79E-44CE-8A68-F9A1B7CFBFEE}" destId="{1B7C0D69-E9A9-480D-8C9F-4E99DE5FD740}" srcOrd="1" destOrd="0" presId="urn:microsoft.com/office/officeart/2005/8/layout/process3"/>
    <dgm:cxn modelId="{4C178AFB-FC87-49DA-87EE-6EC7124EB46F}" type="presOf" srcId="{BFE8497A-E3EB-4A57-905A-5D9DA21D99AF}" destId="{438A84DD-1494-451F-917F-D971E9F5082E}" srcOrd="0" destOrd="5" presId="urn:microsoft.com/office/officeart/2005/8/layout/process3"/>
    <dgm:cxn modelId="{978FB9FD-FB3F-42F2-A36C-88011CBD106A}" type="presOf" srcId="{62F5F69D-D224-4FA5-B4B1-381467FAA51B}" destId="{AB6E6A06-346B-48F8-9021-91A2B46AE363}" srcOrd="1" destOrd="0" presId="urn:microsoft.com/office/officeart/2005/8/layout/process3"/>
    <dgm:cxn modelId="{DA8EF4FD-F82E-4AB4-AE97-2EED8A1BE3A3}" type="presOf" srcId="{F94C6366-FE25-4420-935B-3D8BFEE511DD}" destId="{3AC24239-E837-48A8-A1C3-3902A981FD31}" srcOrd="0" destOrd="0" presId="urn:microsoft.com/office/officeart/2005/8/layout/process3"/>
    <dgm:cxn modelId="{EFAAE1F0-B52A-4E62-8F5E-4B7BB748134C}" type="presParOf" srcId="{772D5F58-64A2-4580-81ED-30838A290E34}" destId="{8064056A-B714-44AE-B1E2-FA0AF4A48187}" srcOrd="0" destOrd="0" presId="urn:microsoft.com/office/officeart/2005/8/layout/process3"/>
    <dgm:cxn modelId="{DC0C85A3-89F4-4259-8EDB-776E98CF2F8F}" type="presParOf" srcId="{8064056A-B714-44AE-B1E2-FA0AF4A48187}" destId="{515E336D-14E3-40CA-96EF-B8D1698E4CE9}" srcOrd="0" destOrd="0" presId="urn:microsoft.com/office/officeart/2005/8/layout/process3"/>
    <dgm:cxn modelId="{54018AF1-6FB9-410A-AB7E-4BF80E928921}" type="presParOf" srcId="{8064056A-B714-44AE-B1E2-FA0AF4A48187}" destId="{307F6609-1D0C-420B-A498-D2B7672E8E8F}" srcOrd="1" destOrd="0" presId="urn:microsoft.com/office/officeart/2005/8/layout/process3"/>
    <dgm:cxn modelId="{56D8B0D8-80AC-4DD5-A2BA-ABB3508C3D95}" type="presParOf" srcId="{8064056A-B714-44AE-B1E2-FA0AF4A48187}" destId="{F295FDF0-8E8C-4D2E-AA28-3F50D9EFD718}" srcOrd="2" destOrd="0" presId="urn:microsoft.com/office/officeart/2005/8/layout/process3"/>
    <dgm:cxn modelId="{703FEE2A-7F73-4EAA-B52C-07E92CF2CBE4}" type="presParOf" srcId="{772D5F58-64A2-4580-81ED-30838A290E34}" destId="{03461399-6CD1-4C63-85E2-FEB21FBE3B4C}" srcOrd="1" destOrd="0" presId="urn:microsoft.com/office/officeart/2005/8/layout/process3"/>
    <dgm:cxn modelId="{C5F26541-FA5B-4E0E-A214-6757302B19FB}" type="presParOf" srcId="{03461399-6CD1-4C63-85E2-FEB21FBE3B4C}" destId="{1646FD5F-3381-4B3C-B950-D776C1BF6560}" srcOrd="0" destOrd="0" presId="urn:microsoft.com/office/officeart/2005/8/layout/process3"/>
    <dgm:cxn modelId="{56F5E882-06AD-48A6-ACE7-BCEE736698A9}" type="presParOf" srcId="{772D5F58-64A2-4580-81ED-30838A290E34}" destId="{E10B3E29-62A5-462A-BF96-2173C9950A33}" srcOrd="2" destOrd="0" presId="urn:microsoft.com/office/officeart/2005/8/layout/process3"/>
    <dgm:cxn modelId="{A736204A-0D03-4CCB-9970-8A94C8C60DBE}" type="presParOf" srcId="{E10B3E29-62A5-462A-BF96-2173C9950A33}" destId="{0100E1D6-3920-420E-A42F-733E194BEE35}" srcOrd="0" destOrd="0" presId="urn:microsoft.com/office/officeart/2005/8/layout/process3"/>
    <dgm:cxn modelId="{22772A6E-971D-4337-B67E-0F66F5C85EED}" type="presParOf" srcId="{E10B3E29-62A5-462A-BF96-2173C9950A33}" destId="{1DDA32E5-BE88-47EB-88FE-AB0D3950E09C}" srcOrd="1" destOrd="0" presId="urn:microsoft.com/office/officeart/2005/8/layout/process3"/>
    <dgm:cxn modelId="{9426CCD1-46C9-4492-9540-A31C94768314}" type="presParOf" srcId="{E10B3E29-62A5-462A-BF96-2173C9950A33}" destId="{31A6A84D-CFDF-4640-B5A0-0A2032A01389}" srcOrd="2" destOrd="0" presId="urn:microsoft.com/office/officeart/2005/8/layout/process3"/>
    <dgm:cxn modelId="{5C3290BD-D446-49F1-B909-239FBF9988A7}" type="presParOf" srcId="{772D5F58-64A2-4580-81ED-30838A290E34}" destId="{4620DFAA-D584-4E9D-8FBB-AAD44EAF57C4}" srcOrd="3" destOrd="0" presId="urn:microsoft.com/office/officeart/2005/8/layout/process3"/>
    <dgm:cxn modelId="{FB0CC799-9F60-4A37-9D3D-784E32FBFB9C}" type="presParOf" srcId="{4620DFAA-D584-4E9D-8FBB-AAD44EAF57C4}" destId="{D01B214D-0EDA-4652-BD3A-58C834EF1DB3}" srcOrd="0" destOrd="0" presId="urn:microsoft.com/office/officeart/2005/8/layout/process3"/>
    <dgm:cxn modelId="{4BC1AA2A-4B03-4608-8EB9-8A5BF4CEF2EA}" type="presParOf" srcId="{772D5F58-64A2-4580-81ED-30838A290E34}" destId="{7D56E947-F5D0-4A9F-94A3-09C541F5A3E9}" srcOrd="4" destOrd="0" presId="urn:microsoft.com/office/officeart/2005/8/layout/process3"/>
    <dgm:cxn modelId="{C8063385-86F7-4669-8684-319EF520E89E}" type="presParOf" srcId="{7D56E947-F5D0-4A9F-94A3-09C541F5A3E9}" destId="{1A8D8905-C71A-4651-BB78-FCF0AE171324}" srcOrd="0" destOrd="0" presId="urn:microsoft.com/office/officeart/2005/8/layout/process3"/>
    <dgm:cxn modelId="{0D5AE92C-8D16-4FC6-80B0-699752CE9119}" type="presParOf" srcId="{7D56E947-F5D0-4A9F-94A3-09C541F5A3E9}" destId="{770A1DE3-250C-4CF3-91F0-A42CB7D45AC0}" srcOrd="1" destOrd="0" presId="urn:microsoft.com/office/officeart/2005/8/layout/process3"/>
    <dgm:cxn modelId="{4B4CACF5-0335-4DB5-9470-BFBB2AD91E3F}" type="presParOf" srcId="{7D56E947-F5D0-4A9F-94A3-09C541F5A3E9}" destId="{197418B4-CB79-42EE-934C-7DA294FDC025}" srcOrd="2" destOrd="0" presId="urn:microsoft.com/office/officeart/2005/8/layout/process3"/>
    <dgm:cxn modelId="{FC2A17A2-1BB7-42BA-84E1-7B8A2D41EDCB}" type="presParOf" srcId="{772D5F58-64A2-4580-81ED-30838A290E34}" destId="{300D9BBA-A1B0-4933-9E9D-B9FCE8D48E13}" srcOrd="5" destOrd="0" presId="urn:microsoft.com/office/officeart/2005/8/layout/process3"/>
    <dgm:cxn modelId="{90062565-F44A-4AD1-89D7-1A6236D5BFE4}" type="presParOf" srcId="{300D9BBA-A1B0-4933-9E9D-B9FCE8D48E13}" destId="{1B7C0D69-E9A9-480D-8C9F-4E99DE5FD740}" srcOrd="0" destOrd="0" presId="urn:microsoft.com/office/officeart/2005/8/layout/process3"/>
    <dgm:cxn modelId="{1593483A-4307-47E9-B3E4-225CAFEF192F}" type="presParOf" srcId="{772D5F58-64A2-4580-81ED-30838A290E34}" destId="{79CF5985-3133-429E-8DF2-78534778FC62}" srcOrd="6" destOrd="0" presId="urn:microsoft.com/office/officeart/2005/8/layout/process3"/>
    <dgm:cxn modelId="{D68578A0-9AC9-4988-97BD-5557D18749B9}" type="presParOf" srcId="{79CF5985-3133-429E-8DF2-78534778FC62}" destId="{3AC24239-E837-48A8-A1C3-3902A981FD31}" srcOrd="0" destOrd="0" presId="urn:microsoft.com/office/officeart/2005/8/layout/process3"/>
    <dgm:cxn modelId="{0ABB67BE-71B6-4E58-8203-5CC33BFBE238}" type="presParOf" srcId="{79CF5985-3133-429E-8DF2-78534778FC62}" destId="{C99C3CB6-C1A0-41B6-92EE-ED2C0C61BC49}" srcOrd="1" destOrd="0" presId="urn:microsoft.com/office/officeart/2005/8/layout/process3"/>
    <dgm:cxn modelId="{B8E784C4-E149-49AD-B13A-3FED2C277194}" type="presParOf" srcId="{79CF5985-3133-429E-8DF2-78534778FC62}" destId="{8958A708-9591-4CB0-95EA-617C5EE0A001}" srcOrd="2" destOrd="0" presId="urn:microsoft.com/office/officeart/2005/8/layout/process3"/>
    <dgm:cxn modelId="{398A2231-73D7-4F10-9790-7C6B2E9CE5D9}" type="presParOf" srcId="{772D5F58-64A2-4580-81ED-30838A290E34}" destId="{DCC788B7-74BD-4623-9044-115D2680A39E}" srcOrd="7" destOrd="0" presId="urn:microsoft.com/office/officeart/2005/8/layout/process3"/>
    <dgm:cxn modelId="{D65C348E-AB33-497A-A99D-A72B92B0BF40}" type="presParOf" srcId="{DCC788B7-74BD-4623-9044-115D2680A39E}" destId="{5BFF4967-9E9B-420F-A62C-BB47B5A1C92E}" srcOrd="0" destOrd="0" presId="urn:microsoft.com/office/officeart/2005/8/layout/process3"/>
    <dgm:cxn modelId="{B7968377-6652-4D76-A2A2-605B3034C3BF}" type="presParOf" srcId="{772D5F58-64A2-4580-81ED-30838A290E34}" destId="{B440A19E-2C01-4968-A447-683B45F5DCE6}" srcOrd="8" destOrd="0" presId="urn:microsoft.com/office/officeart/2005/8/layout/process3"/>
    <dgm:cxn modelId="{F1634CBC-2F6A-49C6-8526-EF5554FB28EF}" type="presParOf" srcId="{B440A19E-2C01-4968-A447-683B45F5DCE6}" destId="{6EB5FC17-F5E6-4EAB-A80C-F8E249233D19}" srcOrd="0" destOrd="0" presId="urn:microsoft.com/office/officeart/2005/8/layout/process3"/>
    <dgm:cxn modelId="{20C097EA-2B42-4DA2-A7D7-289F16AC52A3}" type="presParOf" srcId="{B440A19E-2C01-4968-A447-683B45F5DCE6}" destId="{AB6E6A06-346B-48F8-9021-91A2B46AE363}" srcOrd="1" destOrd="0" presId="urn:microsoft.com/office/officeart/2005/8/layout/process3"/>
    <dgm:cxn modelId="{E2E02C66-15BC-4C35-9263-5855FB0582FE}" type="presParOf" srcId="{B440A19E-2C01-4968-A447-683B45F5DCE6}" destId="{D5F5AD45-A26E-4B8D-A298-F0040A4566B5}" srcOrd="2" destOrd="0" presId="urn:microsoft.com/office/officeart/2005/8/layout/process3"/>
    <dgm:cxn modelId="{75B964A1-50F0-4C5A-BFFD-2E5194201FAD}" type="presParOf" srcId="{772D5F58-64A2-4580-81ED-30838A290E34}" destId="{21BB3A59-3C77-4DA5-9A14-974581CA501A}" srcOrd="9" destOrd="0" presId="urn:microsoft.com/office/officeart/2005/8/layout/process3"/>
    <dgm:cxn modelId="{C1D5F77C-7450-476B-BF98-30B654867DFF}" type="presParOf" srcId="{21BB3A59-3C77-4DA5-9A14-974581CA501A}" destId="{26C5E2DC-D45C-4F73-8038-EE7938B9246F}" srcOrd="0" destOrd="0" presId="urn:microsoft.com/office/officeart/2005/8/layout/process3"/>
    <dgm:cxn modelId="{CCA821A8-8140-41AB-A0B5-C4A91D05E0FC}" type="presParOf" srcId="{772D5F58-64A2-4580-81ED-30838A290E34}" destId="{D89CC4AE-6411-4146-8522-C832BF2AF54D}" srcOrd="10" destOrd="0" presId="urn:microsoft.com/office/officeart/2005/8/layout/process3"/>
    <dgm:cxn modelId="{1BD8684F-03BE-4637-9EAE-26484D3347F4}" type="presParOf" srcId="{D89CC4AE-6411-4146-8522-C832BF2AF54D}" destId="{5E94E616-467F-4C8F-9C52-A322347B5CEF}" srcOrd="0" destOrd="0" presId="urn:microsoft.com/office/officeart/2005/8/layout/process3"/>
    <dgm:cxn modelId="{12CF175B-3709-472A-AEA4-259CCD53CDBE}" type="presParOf" srcId="{D89CC4AE-6411-4146-8522-C832BF2AF54D}" destId="{D54A4E5E-A5E6-48E4-8D1A-BC8910A9D36A}" srcOrd="1" destOrd="0" presId="urn:microsoft.com/office/officeart/2005/8/layout/process3"/>
    <dgm:cxn modelId="{4176BB13-28DD-4730-B3B2-6D097314C0C1}" type="presParOf" srcId="{D89CC4AE-6411-4146-8522-C832BF2AF54D}" destId="{438A84DD-1494-451F-917F-D971E9F5082E}"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F38892-809E-4617-A7EC-CE05F7B4B871}" type="doc">
      <dgm:prSet loTypeId="urn:microsoft.com/office/officeart/2011/layout/HexagonRadial" loCatId="officeonline" qsTypeId="urn:microsoft.com/office/officeart/2005/8/quickstyle/simple1#1" qsCatId="simple" csTypeId="urn:microsoft.com/office/officeart/2005/8/colors/colorful1#2" csCatId="colorful" phldr="1"/>
      <dgm:spPr/>
      <dgm:t>
        <a:bodyPr/>
        <a:lstStyle/>
        <a:p>
          <a:endParaRPr lang="en-US"/>
        </a:p>
      </dgm:t>
    </dgm:pt>
    <dgm:pt modelId="{F81333AD-1CEC-4BF8-AC2C-9A429AA0E425}">
      <dgm:prSet phldrT="[Text]" custT="1"/>
      <dgm:spPr>
        <a:xfrm>
          <a:off x="2953197" y="1771561"/>
          <a:ext cx="2558055" cy="2349293"/>
        </a:xfrm>
        <a:prstGeom prst="hexagon">
          <a:avLst>
            <a:gd name="adj" fmla="val 28570"/>
            <a:gd name="vf" fmla="val 115470"/>
          </a:avLst>
        </a:prstGeom>
        <a:solidFill>
          <a:srgbClr val="00A4AC"/>
        </a:solidFill>
        <a:ln w="12700" cap="flat" cmpd="sng" algn="ctr">
          <a:solidFill>
            <a:sysClr val="window" lastClr="FFFFFF">
              <a:hueOff val="0"/>
              <a:satOff val="0"/>
              <a:lumOff val="0"/>
              <a:alphaOff val="0"/>
            </a:sysClr>
          </a:solidFill>
          <a:prstDash val="solid"/>
          <a:miter lim="800000"/>
        </a:ln>
        <a:effectLst/>
      </dgm:spPr>
      <dgm:t>
        <a:bodyPr/>
        <a:lstStyle/>
        <a:p>
          <a:pPr algn="ctr">
            <a:buNone/>
          </a:pPr>
          <a:r>
            <a:rPr lang="en-US" sz="1600" b="1" dirty="0">
              <a:solidFill>
                <a:sysClr val="window" lastClr="FFFFFF"/>
              </a:solidFill>
              <a:latin typeface="Arial" panose="020B0604020202020204" pitchFamily="34" charset="0"/>
              <a:ea typeface="+mn-ea"/>
              <a:cs typeface="Arial" panose="020B0604020202020204" pitchFamily="34" charset="0"/>
            </a:rPr>
            <a:t>PROGRAM KEY COMPONENTS</a:t>
          </a:r>
        </a:p>
      </dgm:t>
    </dgm:pt>
    <dgm:pt modelId="{E5205108-3A29-4984-A4DD-0592EA857F67}" type="parTrans" cxnId="{33317BA3-D6A6-4FE9-B508-0AB7B90CA3DB}">
      <dgm:prSet/>
      <dgm:spPr/>
      <dgm:t>
        <a:bodyPr/>
        <a:lstStyle/>
        <a:p>
          <a:endParaRPr lang="en-US" sz="1300" b="1"/>
        </a:p>
      </dgm:t>
    </dgm:pt>
    <dgm:pt modelId="{C319BB59-EDC8-4867-B1F4-0F28DDC4BC34}" type="sibTrans" cxnId="{33317BA3-D6A6-4FE9-B508-0AB7B90CA3DB}">
      <dgm:prSet/>
      <dgm:spPr/>
      <dgm:t>
        <a:bodyPr/>
        <a:lstStyle/>
        <a:p>
          <a:endParaRPr lang="en-US" sz="1300" b="1"/>
        </a:p>
      </dgm:t>
    </dgm:pt>
    <dgm:pt modelId="{BB8304ED-7FEA-46E2-8F40-24C2B052721C}">
      <dgm:prSet phldrT="[Text]" custT="1"/>
      <dgm:spPr>
        <a:xfrm>
          <a:off x="3153162" y="25268"/>
          <a:ext cx="1980189" cy="1713096"/>
        </a:xfrm>
        <a:prstGeom prst="hexagon">
          <a:avLst>
            <a:gd name="adj" fmla="val 28570"/>
            <a:gd name="vf" fmla="val 115470"/>
          </a:avLst>
        </a:prstGeom>
        <a:solidFill>
          <a:srgbClr val="F5B32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 lastClr="FFFFFF"/>
              </a:solidFill>
              <a:latin typeface="Arial" panose="020B0604020202020204" pitchFamily="34" charset="0"/>
              <a:ea typeface="+mn-ea"/>
              <a:cs typeface="Arial" panose="020B0604020202020204" pitchFamily="34" charset="0"/>
            </a:rPr>
            <a:t>COMMUNITY </a:t>
          </a:r>
          <a:r>
            <a:rPr lang="en-US" sz="1000" b="1" dirty="0">
              <a:solidFill>
                <a:sysClr val="window" lastClr="FFFFFF"/>
              </a:solidFill>
              <a:latin typeface="Arial" panose="020B0604020202020204" pitchFamily="34" charset="0"/>
              <a:ea typeface="+mn-ea"/>
              <a:cs typeface="Arial" panose="020B0604020202020204" pitchFamily="34" charset="0"/>
            </a:rPr>
            <a:t>ACCOUNTABILITY</a:t>
          </a:r>
          <a:r>
            <a:rPr lang="en-US" sz="1100" b="1" dirty="0">
              <a:solidFill>
                <a:sysClr val="window" lastClr="FFFFFF"/>
              </a:solidFill>
              <a:latin typeface="Arial" panose="020B0604020202020204" pitchFamily="34" charset="0"/>
              <a:ea typeface="+mn-ea"/>
              <a:cs typeface="Arial" panose="020B0604020202020204" pitchFamily="34" charset="0"/>
            </a:rPr>
            <a:t> PANEL</a:t>
          </a:r>
        </a:p>
      </dgm:t>
    </dgm:pt>
    <dgm:pt modelId="{02473F93-8244-4CF5-9153-05AE35F9E258}" type="parTrans" cxnId="{C1A86C64-82A0-4193-8387-17F939B2CACA}">
      <dgm:prSet/>
      <dgm:spPr/>
      <dgm:t>
        <a:bodyPr/>
        <a:lstStyle/>
        <a:p>
          <a:endParaRPr lang="en-US" sz="1300" b="1"/>
        </a:p>
      </dgm:t>
    </dgm:pt>
    <dgm:pt modelId="{BE0356E4-D699-466D-94B9-E0CC3778540E}" type="sibTrans" cxnId="{C1A86C64-82A0-4193-8387-17F939B2CACA}">
      <dgm:prSet/>
      <dgm:spPr/>
      <dgm:t>
        <a:bodyPr/>
        <a:lstStyle/>
        <a:p>
          <a:endParaRPr lang="en-US" sz="1300" b="1"/>
        </a:p>
      </dgm:t>
    </dgm:pt>
    <dgm:pt modelId="{B0163C23-3EFD-4D62-9946-187F64B19E33}">
      <dgm:prSet phldrT="[Text]" custT="1"/>
      <dgm:spPr>
        <a:xfrm>
          <a:off x="5062691" y="1053669"/>
          <a:ext cx="1980189" cy="1713096"/>
        </a:xfrm>
        <a:prstGeom prst="hexagon">
          <a:avLst>
            <a:gd name="adj" fmla="val 28570"/>
            <a:gd name="vf" fmla="val 115470"/>
          </a:avLst>
        </a:prstGeom>
        <a:solidFill>
          <a:srgbClr val="76787A">
            <a:lumMod val="75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 lastClr="FFFFFF"/>
              </a:solidFill>
              <a:latin typeface="Arial" panose="020B0604020202020204" pitchFamily="34" charset="0"/>
              <a:ea typeface="+mn-ea"/>
              <a:cs typeface="Arial" panose="020B0604020202020204" pitchFamily="34" charset="0"/>
            </a:rPr>
            <a:t>IMPLEMENT TEAM BIRTH STRATEGY</a:t>
          </a:r>
        </a:p>
      </dgm:t>
    </dgm:pt>
    <dgm:pt modelId="{03887556-D099-4377-AA8E-8DD762AB891A}" type="parTrans" cxnId="{087968B5-FD51-4E00-B116-4AD6AECA4230}">
      <dgm:prSet/>
      <dgm:spPr/>
      <dgm:t>
        <a:bodyPr/>
        <a:lstStyle/>
        <a:p>
          <a:endParaRPr lang="en-US" sz="1300" b="1"/>
        </a:p>
      </dgm:t>
    </dgm:pt>
    <dgm:pt modelId="{69DC83DB-6446-4F81-8AD8-64E4721D53EF}" type="sibTrans" cxnId="{087968B5-FD51-4E00-B116-4AD6AECA4230}">
      <dgm:prSet/>
      <dgm:spPr/>
      <dgm:t>
        <a:bodyPr/>
        <a:lstStyle/>
        <a:p>
          <a:endParaRPr lang="en-US" sz="1300" b="1"/>
        </a:p>
      </dgm:t>
    </dgm:pt>
    <dgm:pt modelId="{366C7B1B-1CD9-4EB4-9BEE-B26E3471A6A3}">
      <dgm:prSet phldrT="[Text]" custT="1"/>
      <dgm:spPr>
        <a:xfrm>
          <a:off x="5062691" y="3125061"/>
          <a:ext cx="1980189" cy="1713096"/>
        </a:xfrm>
        <a:prstGeom prst="hexagon">
          <a:avLst>
            <a:gd name="adj" fmla="val 28570"/>
            <a:gd name="vf" fmla="val 115470"/>
          </a:avLst>
        </a:prstGeom>
        <a:solidFill>
          <a:srgbClr val="007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latin typeface="Arial"/>
              <a:ea typeface="+mn-ea"/>
              <a:cs typeface="Arial"/>
            </a:rPr>
            <a:t>IMPLICIT BIAS TRAINING </a:t>
          </a:r>
        </a:p>
      </dgm:t>
    </dgm:pt>
    <dgm:pt modelId="{301BEB1E-013F-49DA-A951-CF78C5AECA93}" type="parTrans" cxnId="{BDAF1F64-FF07-4BD5-A2E4-0A2DFFCF942A}">
      <dgm:prSet/>
      <dgm:spPr/>
      <dgm:t>
        <a:bodyPr/>
        <a:lstStyle/>
        <a:p>
          <a:endParaRPr lang="en-US" sz="1300" b="1"/>
        </a:p>
      </dgm:t>
    </dgm:pt>
    <dgm:pt modelId="{AFDE0010-DA49-4D33-B65E-815FAC0AA725}" type="sibTrans" cxnId="{BDAF1F64-FF07-4BD5-A2E4-0A2DFFCF942A}">
      <dgm:prSet/>
      <dgm:spPr/>
      <dgm:t>
        <a:bodyPr/>
        <a:lstStyle/>
        <a:p>
          <a:endParaRPr lang="en-US" sz="1300" b="1"/>
        </a:p>
      </dgm:t>
    </dgm:pt>
    <dgm:pt modelId="{2CF2E540-E3E0-4902-B5F3-74BE058D74C1}">
      <dgm:prSet phldrT="[Text]" custT="1"/>
      <dgm:spPr>
        <a:xfrm>
          <a:off x="1422131" y="3126239"/>
          <a:ext cx="1980189" cy="1713096"/>
        </a:xfrm>
        <a:prstGeom prst="hexagon">
          <a:avLst>
            <a:gd name="adj" fmla="val 28570"/>
            <a:gd name="vf" fmla="val 115470"/>
          </a:avLst>
        </a:prstGeom>
        <a:solidFill>
          <a:srgbClr val="00A4AC">
            <a:lumMod val="5000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 lastClr="FFFFFF"/>
              </a:solidFill>
              <a:latin typeface="Arial" panose="020B0604020202020204" pitchFamily="34" charset="0"/>
              <a:ea typeface="+mn-ea"/>
              <a:cs typeface="Arial" panose="020B0604020202020204" pitchFamily="34" charset="0"/>
            </a:rPr>
            <a:t>COLLECT MATERNAL HEALTH DATA</a:t>
          </a:r>
        </a:p>
      </dgm:t>
    </dgm:pt>
    <dgm:pt modelId="{4B149B8E-52E5-446D-9EFB-7257C7F94303}" type="parTrans" cxnId="{E4F71388-361D-4987-9C7C-72E3661720F0}">
      <dgm:prSet/>
      <dgm:spPr/>
      <dgm:t>
        <a:bodyPr/>
        <a:lstStyle/>
        <a:p>
          <a:endParaRPr lang="en-US" sz="1300" b="1"/>
        </a:p>
      </dgm:t>
    </dgm:pt>
    <dgm:pt modelId="{DDCB6BF5-8E8F-4ABB-AFE3-F900B72B1AFE}" type="sibTrans" cxnId="{E4F71388-361D-4987-9C7C-72E3661720F0}">
      <dgm:prSet/>
      <dgm:spPr/>
      <dgm:t>
        <a:bodyPr/>
        <a:lstStyle/>
        <a:p>
          <a:endParaRPr lang="en-US" sz="1300" b="1"/>
        </a:p>
      </dgm:t>
    </dgm:pt>
    <dgm:pt modelId="{F3034D29-333A-41AD-8D1A-7619BC254866}">
      <dgm:prSet phldrT="[Text]" custT="1"/>
      <dgm:spPr>
        <a:xfrm>
          <a:off x="1422131" y="1051312"/>
          <a:ext cx="1980189" cy="1713096"/>
        </a:xfrm>
        <a:prstGeom prst="hexagon">
          <a:avLst>
            <a:gd name="adj" fmla="val 28570"/>
            <a:gd name="vf" fmla="val 115470"/>
          </a:avLst>
        </a:prstGeom>
        <a:solidFill>
          <a:srgbClr val="F5B324">
            <a:lumMod val="7500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US" sz="1100" b="1" dirty="0">
              <a:latin typeface="Arial"/>
              <a:ea typeface="+mn-ea"/>
              <a:cs typeface="Arial"/>
            </a:rPr>
            <a:t>MARCH OF DIMES EDUCATIONAL CALLS </a:t>
          </a:r>
        </a:p>
      </dgm:t>
    </dgm:pt>
    <dgm:pt modelId="{56CD2E8C-9EF4-4C41-A024-F3888B3B6EB0}" type="parTrans" cxnId="{7EDAD811-1DFA-4EF2-9905-501C320B4385}">
      <dgm:prSet/>
      <dgm:spPr/>
      <dgm:t>
        <a:bodyPr/>
        <a:lstStyle/>
        <a:p>
          <a:endParaRPr lang="en-US" sz="1300" b="1"/>
        </a:p>
      </dgm:t>
    </dgm:pt>
    <dgm:pt modelId="{941E2B1F-1566-49FC-8E1D-ADBD23DBC797}" type="sibTrans" cxnId="{7EDAD811-1DFA-4EF2-9905-501C320B4385}">
      <dgm:prSet/>
      <dgm:spPr/>
      <dgm:t>
        <a:bodyPr/>
        <a:lstStyle/>
        <a:p>
          <a:endParaRPr lang="en-US" sz="1300" b="1"/>
        </a:p>
      </dgm:t>
    </dgm:pt>
    <dgm:pt modelId="{AF65CEAE-68D7-4EFD-A21B-5B0691C65A00}">
      <dgm:prSet phldrT="[Text]" custT="1"/>
      <dgm:spPr>
        <a:xfrm>
          <a:off x="3210062" y="4179909"/>
          <a:ext cx="2053318" cy="1713096"/>
        </a:xfrm>
        <a:prstGeom prst="hexagon">
          <a:avLst>
            <a:gd name="adj" fmla="val 28570"/>
            <a:gd name="vf" fmla="val 115470"/>
          </a:avLst>
        </a:prstGeom>
        <a:solidFill>
          <a:srgbClr val="F5B324">
            <a:lumMod val="50000"/>
          </a:srgbClr>
        </a:solidFill>
        <a:ln w="12700" cap="flat" cmpd="sng" algn="ctr">
          <a:solidFill>
            <a:sysClr val="window" lastClr="FFFFFF">
              <a:hueOff val="0"/>
              <a:satOff val="0"/>
              <a:lumOff val="0"/>
              <a:alphaOff val="0"/>
            </a:sysClr>
          </a:solidFill>
          <a:prstDash val="solid"/>
          <a:miter lim="800000"/>
        </a:ln>
        <a:effectLst/>
      </dgm:spPr>
      <dgm:t>
        <a:bodyPr/>
        <a:lstStyle/>
        <a:p>
          <a:pPr rtl="0">
            <a:buNone/>
          </a:pPr>
          <a:r>
            <a:rPr lang="en-US" sz="1100" b="1" dirty="0">
              <a:latin typeface="Arial"/>
              <a:ea typeface="+mn-ea"/>
              <a:cs typeface="Arial"/>
            </a:rPr>
            <a:t>FORM POLICY REVIEW WORKGROUP</a:t>
          </a:r>
        </a:p>
      </dgm:t>
    </dgm:pt>
    <dgm:pt modelId="{92104127-CF6C-4751-ABCD-25B580C8C899}" type="sibTrans" cxnId="{CD4B679D-AAB9-403D-AA83-9138AE81B33C}">
      <dgm:prSet/>
      <dgm:spPr/>
      <dgm:t>
        <a:bodyPr/>
        <a:lstStyle/>
        <a:p>
          <a:endParaRPr lang="en-US" sz="1300" b="1"/>
        </a:p>
      </dgm:t>
    </dgm:pt>
    <dgm:pt modelId="{8E31A6DE-E8C9-47D8-80D9-EFA2F71D9C4C}" type="parTrans" cxnId="{CD4B679D-AAB9-403D-AA83-9138AE81B33C}">
      <dgm:prSet/>
      <dgm:spPr/>
      <dgm:t>
        <a:bodyPr/>
        <a:lstStyle/>
        <a:p>
          <a:endParaRPr lang="en-US" sz="1300" b="1"/>
        </a:p>
      </dgm:t>
    </dgm:pt>
    <dgm:pt modelId="{17B351DF-E9CF-415B-9E29-1E1D1F08B4F7}" type="pres">
      <dgm:prSet presAssocID="{0BF38892-809E-4617-A7EC-CE05F7B4B871}" presName="Name0" presStyleCnt="0">
        <dgm:presLayoutVars>
          <dgm:chMax val="1"/>
          <dgm:chPref val="1"/>
          <dgm:dir/>
          <dgm:animOne val="branch"/>
          <dgm:animLvl val="lvl"/>
        </dgm:presLayoutVars>
      </dgm:prSet>
      <dgm:spPr/>
    </dgm:pt>
    <dgm:pt modelId="{DC845365-42FD-4A66-A5C6-3441CD0B9670}" type="pres">
      <dgm:prSet presAssocID="{F81333AD-1CEC-4BF8-AC2C-9A429AA0E425}" presName="Parent" presStyleLbl="node0" presStyleIdx="0" presStyleCnt="1" custScaleX="107253" custScaleY="101458">
        <dgm:presLayoutVars>
          <dgm:chMax val="6"/>
          <dgm:chPref val="6"/>
        </dgm:presLayoutVars>
      </dgm:prSet>
      <dgm:spPr/>
    </dgm:pt>
    <dgm:pt modelId="{9B7BC962-98BD-430A-90BC-5A16C9DBADD1}" type="pres">
      <dgm:prSet presAssocID="{BB8304ED-7FEA-46E2-8F40-24C2B052721C}" presName="Accent1" presStyleCnt="0"/>
      <dgm:spPr/>
    </dgm:pt>
    <dgm:pt modelId="{2CABA7F2-8219-4CA0-B538-4FE7FC263EEC}" type="pres">
      <dgm:prSet presAssocID="{BB8304ED-7FEA-46E2-8F40-24C2B052721C}" presName="Accent" presStyleLbl="bgShp" presStyleIdx="0" presStyleCnt="6"/>
      <dgm:spPr/>
    </dgm:pt>
    <dgm:pt modelId="{863B7480-AFDB-40C1-A3CF-AEF1767BBCAD}" type="pres">
      <dgm:prSet presAssocID="{BB8304ED-7FEA-46E2-8F40-24C2B052721C}" presName="Child1" presStyleLbl="node1" presStyleIdx="0" presStyleCnt="6" custLinFactNeighborX="-4720" custLinFactNeighborY="1475">
        <dgm:presLayoutVars>
          <dgm:chMax val="0"/>
          <dgm:chPref val="0"/>
          <dgm:bulletEnabled val="1"/>
        </dgm:presLayoutVars>
      </dgm:prSet>
      <dgm:spPr/>
    </dgm:pt>
    <dgm:pt modelId="{3E6BCCD7-526B-4112-AF2E-70F97196A263}" type="pres">
      <dgm:prSet presAssocID="{B0163C23-3EFD-4D62-9946-187F64B19E33}" presName="Accent2" presStyleCnt="0"/>
      <dgm:spPr/>
    </dgm:pt>
    <dgm:pt modelId="{B8BBF9BA-E1BA-431E-ADBE-ADC153B54FC7}" type="pres">
      <dgm:prSet presAssocID="{B0163C23-3EFD-4D62-9946-187F64B19E33}" presName="Accent" presStyleLbl="bgShp" presStyleIdx="1" presStyleCnt="6"/>
      <dgm:spPr>
        <a:xfrm>
          <a:off x="4537151" y="901040"/>
          <a:ext cx="911685" cy="785537"/>
        </a:xfrm>
        <a:prstGeom prst="hexagon">
          <a:avLst>
            <a:gd name="adj" fmla="val 28900"/>
            <a:gd name="vf" fmla="val 115470"/>
          </a:avLst>
        </a:prstGeom>
        <a:solidFill>
          <a:srgbClr val="F5B324">
            <a:tint val="40000"/>
            <a:hueOff val="0"/>
            <a:satOff val="0"/>
            <a:lumOff val="0"/>
            <a:alphaOff val="0"/>
          </a:srgbClr>
        </a:solidFill>
        <a:ln>
          <a:noFill/>
        </a:ln>
        <a:effectLst/>
      </dgm:spPr>
    </dgm:pt>
    <dgm:pt modelId="{9DCE102C-F42B-4F9B-8FFE-18676E382267}" type="pres">
      <dgm:prSet presAssocID="{B0163C23-3EFD-4D62-9946-187F64B19E33}" presName="Child2" presStyleLbl="node1" presStyleIdx="1" presStyleCnt="6">
        <dgm:presLayoutVars>
          <dgm:chMax val="0"/>
          <dgm:chPref val="0"/>
          <dgm:bulletEnabled val="1"/>
        </dgm:presLayoutVars>
      </dgm:prSet>
      <dgm:spPr/>
    </dgm:pt>
    <dgm:pt modelId="{8CE835D5-4787-4DCB-8C7F-C6B723B0BB7A}" type="pres">
      <dgm:prSet presAssocID="{366C7B1B-1CD9-4EB4-9BEE-B26E3471A6A3}" presName="Accent3" presStyleCnt="0"/>
      <dgm:spPr/>
    </dgm:pt>
    <dgm:pt modelId="{D1C9F7C3-79C5-44C7-9E83-A2257CDD9F3C}" type="pres">
      <dgm:prSet presAssocID="{366C7B1B-1CD9-4EB4-9BEE-B26E3471A6A3}" presName="Accent" presStyleLbl="bgShp" presStyleIdx="2" presStyleCnt="6"/>
      <dgm:spPr>
        <a:xfrm>
          <a:off x="5601158" y="2369577"/>
          <a:ext cx="911685" cy="785537"/>
        </a:xfrm>
        <a:prstGeom prst="hexagon">
          <a:avLst>
            <a:gd name="adj" fmla="val 28900"/>
            <a:gd name="vf" fmla="val 115470"/>
          </a:avLst>
        </a:prstGeom>
        <a:solidFill>
          <a:srgbClr val="F5B324">
            <a:tint val="40000"/>
            <a:hueOff val="0"/>
            <a:satOff val="0"/>
            <a:lumOff val="0"/>
            <a:alphaOff val="0"/>
          </a:srgbClr>
        </a:solidFill>
        <a:ln>
          <a:noFill/>
        </a:ln>
        <a:effectLst/>
      </dgm:spPr>
    </dgm:pt>
    <dgm:pt modelId="{A3063B33-8194-4DF7-93E5-C4D68FA1E987}" type="pres">
      <dgm:prSet presAssocID="{366C7B1B-1CD9-4EB4-9BEE-B26E3471A6A3}" presName="Child3" presStyleLbl="node1" presStyleIdx="2" presStyleCnt="6">
        <dgm:presLayoutVars>
          <dgm:chMax val="0"/>
          <dgm:chPref val="0"/>
          <dgm:bulletEnabled val="1"/>
        </dgm:presLayoutVars>
      </dgm:prSet>
      <dgm:spPr/>
    </dgm:pt>
    <dgm:pt modelId="{DE2745E8-3E1B-47DE-A800-F54F62B94EBC}" type="pres">
      <dgm:prSet presAssocID="{AF65CEAE-68D7-4EFD-A21B-5B0691C65A00}" presName="Accent4" presStyleCnt="0"/>
      <dgm:spPr/>
    </dgm:pt>
    <dgm:pt modelId="{9D5E704E-532B-4DD8-8A89-7475105AAF96}" type="pres">
      <dgm:prSet presAssocID="{AF65CEAE-68D7-4EFD-A21B-5B0691C65A00}" presName="Accent" presStyleLbl="bgShp" presStyleIdx="3" presStyleCnt="6"/>
      <dgm:spPr>
        <a:xfrm>
          <a:off x="4862030" y="4027280"/>
          <a:ext cx="911685" cy="785537"/>
        </a:xfrm>
        <a:prstGeom prst="hexagon">
          <a:avLst>
            <a:gd name="adj" fmla="val 28900"/>
            <a:gd name="vf" fmla="val 115470"/>
          </a:avLst>
        </a:prstGeom>
        <a:solidFill>
          <a:srgbClr val="F5B324">
            <a:tint val="40000"/>
            <a:hueOff val="0"/>
            <a:satOff val="0"/>
            <a:lumOff val="0"/>
            <a:alphaOff val="0"/>
          </a:srgbClr>
        </a:solidFill>
        <a:ln>
          <a:noFill/>
        </a:ln>
        <a:effectLst/>
      </dgm:spPr>
    </dgm:pt>
    <dgm:pt modelId="{E8817C82-33D3-4DF3-8B74-3923E2A13A18}" type="pres">
      <dgm:prSet presAssocID="{AF65CEAE-68D7-4EFD-A21B-5B0691C65A00}" presName="Child4" presStyleLbl="node1" presStyleIdx="3" presStyleCnt="6" custScaleX="103693">
        <dgm:presLayoutVars>
          <dgm:chMax val="0"/>
          <dgm:chPref val="0"/>
          <dgm:bulletEnabled val="1"/>
        </dgm:presLayoutVars>
      </dgm:prSet>
      <dgm:spPr/>
    </dgm:pt>
    <dgm:pt modelId="{4AE93BF3-79A0-4BAA-85D8-0FD734FB9AE2}" type="pres">
      <dgm:prSet presAssocID="{2CF2E540-E3E0-4902-B5F3-74BE058D74C1}" presName="Accent5" presStyleCnt="0"/>
      <dgm:spPr/>
    </dgm:pt>
    <dgm:pt modelId="{5F18287D-7268-431F-A552-24A6F243FC82}" type="pres">
      <dgm:prSet presAssocID="{2CF2E540-E3E0-4902-B5F3-74BE058D74C1}" presName="Accent" presStyleLbl="bgShp" presStyleIdx="4" presStyleCnt="6"/>
      <dgm:spPr>
        <a:xfrm>
          <a:off x="3028542" y="4199356"/>
          <a:ext cx="911685" cy="785537"/>
        </a:xfrm>
        <a:prstGeom prst="hexagon">
          <a:avLst>
            <a:gd name="adj" fmla="val 28900"/>
            <a:gd name="vf" fmla="val 115470"/>
          </a:avLst>
        </a:prstGeom>
        <a:solidFill>
          <a:srgbClr val="F5B324">
            <a:tint val="40000"/>
            <a:hueOff val="0"/>
            <a:satOff val="0"/>
            <a:lumOff val="0"/>
            <a:alphaOff val="0"/>
          </a:srgbClr>
        </a:solidFill>
        <a:ln>
          <a:noFill/>
        </a:ln>
        <a:effectLst/>
      </dgm:spPr>
    </dgm:pt>
    <dgm:pt modelId="{91310D24-230F-4482-BF69-A63C915C05C3}" type="pres">
      <dgm:prSet presAssocID="{2CF2E540-E3E0-4902-B5F3-74BE058D74C1}" presName="Child5" presStyleLbl="node1" presStyleIdx="4" presStyleCnt="6">
        <dgm:presLayoutVars>
          <dgm:chMax val="0"/>
          <dgm:chPref val="0"/>
          <dgm:bulletEnabled val="1"/>
        </dgm:presLayoutVars>
      </dgm:prSet>
      <dgm:spPr/>
    </dgm:pt>
    <dgm:pt modelId="{9B1A2A15-4B29-4203-958F-A0AD42466FFE}" type="pres">
      <dgm:prSet presAssocID="{F3034D29-333A-41AD-8D1A-7619BC254866}" presName="Accent6" presStyleCnt="0"/>
      <dgm:spPr/>
    </dgm:pt>
    <dgm:pt modelId="{DEE2A0AC-D7FD-4190-8666-47AAD85469A9}" type="pres">
      <dgm:prSet presAssocID="{F3034D29-333A-41AD-8D1A-7619BC254866}" presName="Accent" presStyleLbl="bgShp" presStyleIdx="5" presStyleCnt="6"/>
      <dgm:spPr>
        <a:xfrm>
          <a:off x="1947109" y="2731408"/>
          <a:ext cx="911685" cy="785537"/>
        </a:xfrm>
        <a:prstGeom prst="hexagon">
          <a:avLst>
            <a:gd name="adj" fmla="val 28900"/>
            <a:gd name="vf" fmla="val 115470"/>
          </a:avLst>
        </a:prstGeom>
        <a:solidFill>
          <a:srgbClr val="F5B324">
            <a:tint val="40000"/>
            <a:hueOff val="0"/>
            <a:satOff val="0"/>
            <a:lumOff val="0"/>
            <a:alphaOff val="0"/>
          </a:srgbClr>
        </a:solidFill>
        <a:ln>
          <a:noFill/>
        </a:ln>
        <a:effectLst/>
      </dgm:spPr>
    </dgm:pt>
    <dgm:pt modelId="{867E01B4-37AC-422B-A605-4DD87939F045}" type="pres">
      <dgm:prSet presAssocID="{F3034D29-333A-41AD-8D1A-7619BC254866}" presName="Child6" presStyleLbl="node1" presStyleIdx="5" presStyleCnt="6">
        <dgm:presLayoutVars>
          <dgm:chMax val="0"/>
          <dgm:chPref val="0"/>
          <dgm:bulletEnabled val="1"/>
        </dgm:presLayoutVars>
      </dgm:prSet>
      <dgm:spPr/>
    </dgm:pt>
  </dgm:ptLst>
  <dgm:cxnLst>
    <dgm:cxn modelId="{7EDAD811-1DFA-4EF2-9905-501C320B4385}" srcId="{F81333AD-1CEC-4BF8-AC2C-9A429AA0E425}" destId="{F3034D29-333A-41AD-8D1A-7619BC254866}" srcOrd="5" destOrd="0" parTransId="{56CD2E8C-9EF4-4C41-A024-F3888B3B6EB0}" sibTransId="{941E2B1F-1566-49FC-8E1D-ADBD23DBC797}"/>
    <dgm:cxn modelId="{23A0C11C-BBDC-4AE6-8F79-2E2BB242C7CE}" type="presOf" srcId="{B0163C23-3EFD-4D62-9946-187F64B19E33}" destId="{9DCE102C-F42B-4F9B-8FFE-18676E382267}" srcOrd="0" destOrd="0" presId="urn:microsoft.com/office/officeart/2011/layout/HexagonRadial"/>
    <dgm:cxn modelId="{CBCBD424-986D-4019-BE0F-1B8B71624EFE}" type="presOf" srcId="{2CF2E540-E3E0-4902-B5F3-74BE058D74C1}" destId="{91310D24-230F-4482-BF69-A63C915C05C3}" srcOrd="0" destOrd="0" presId="urn:microsoft.com/office/officeart/2011/layout/HexagonRadial"/>
    <dgm:cxn modelId="{5F4DA728-AB9C-403E-BFBD-26371C5C0D89}" type="presOf" srcId="{366C7B1B-1CD9-4EB4-9BEE-B26E3471A6A3}" destId="{A3063B33-8194-4DF7-93E5-C4D68FA1E987}" srcOrd="0" destOrd="0" presId="urn:microsoft.com/office/officeart/2011/layout/HexagonRadial"/>
    <dgm:cxn modelId="{BDAF1F64-FF07-4BD5-A2E4-0A2DFFCF942A}" srcId="{F81333AD-1CEC-4BF8-AC2C-9A429AA0E425}" destId="{366C7B1B-1CD9-4EB4-9BEE-B26E3471A6A3}" srcOrd="2" destOrd="0" parTransId="{301BEB1E-013F-49DA-A951-CF78C5AECA93}" sibTransId="{AFDE0010-DA49-4D33-B65E-815FAC0AA725}"/>
    <dgm:cxn modelId="{C1A86C64-82A0-4193-8387-17F939B2CACA}" srcId="{F81333AD-1CEC-4BF8-AC2C-9A429AA0E425}" destId="{BB8304ED-7FEA-46E2-8F40-24C2B052721C}" srcOrd="0" destOrd="0" parTransId="{02473F93-8244-4CF5-9153-05AE35F9E258}" sibTransId="{BE0356E4-D699-466D-94B9-E0CC3778540E}"/>
    <dgm:cxn modelId="{0AFF5D72-F019-4CB1-9B0A-27675EB7A2E4}" type="presOf" srcId="{F3034D29-333A-41AD-8D1A-7619BC254866}" destId="{867E01B4-37AC-422B-A605-4DD87939F045}" srcOrd="0" destOrd="0" presId="urn:microsoft.com/office/officeart/2011/layout/HexagonRadial"/>
    <dgm:cxn modelId="{FF5C0677-3162-49F3-B4F4-9257C8002921}" type="presOf" srcId="{F81333AD-1CEC-4BF8-AC2C-9A429AA0E425}" destId="{DC845365-42FD-4A66-A5C6-3441CD0B9670}" srcOrd="0" destOrd="0" presId="urn:microsoft.com/office/officeart/2011/layout/HexagonRadial"/>
    <dgm:cxn modelId="{E4F71388-361D-4987-9C7C-72E3661720F0}" srcId="{F81333AD-1CEC-4BF8-AC2C-9A429AA0E425}" destId="{2CF2E540-E3E0-4902-B5F3-74BE058D74C1}" srcOrd="4" destOrd="0" parTransId="{4B149B8E-52E5-446D-9EFB-7257C7F94303}" sibTransId="{DDCB6BF5-8E8F-4ABB-AFE3-F900B72B1AFE}"/>
    <dgm:cxn modelId="{A1876197-ED42-4894-98D2-94CBA6BD0D5D}" type="presOf" srcId="{BB8304ED-7FEA-46E2-8F40-24C2B052721C}" destId="{863B7480-AFDB-40C1-A3CF-AEF1767BBCAD}" srcOrd="0" destOrd="0" presId="urn:microsoft.com/office/officeart/2011/layout/HexagonRadial"/>
    <dgm:cxn modelId="{CD4B679D-AAB9-403D-AA83-9138AE81B33C}" srcId="{F81333AD-1CEC-4BF8-AC2C-9A429AA0E425}" destId="{AF65CEAE-68D7-4EFD-A21B-5B0691C65A00}" srcOrd="3" destOrd="0" parTransId="{8E31A6DE-E8C9-47D8-80D9-EFA2F71D9C4C}" sibTransId="{92104127-CF6C-4751-ABCD-25B580C8C899}"/>
    <dgm:cxn modelId="{33317BA3-D6A6-4FE9-B508-0AB7B90CA3DB}" srcId="{0BF38892-809E-4617-A7EC-CE05F7B4B871}" destId="{F81333AD-1CEC-4BF8-AC2C-9A429AA0E425}" srcOrd="0" destOrd="0" parTransId="{E5205108-3A29-4984-A4DD-0592EA857F67}" sibTransId="{C319BB59-EDC8-4867-B1F4-0F28DDC4BC34}"/>
    <dgm:cxn modelId="{3A5096A9-D99B-4BDE-824E-19540DAC632F}" type="presOf" srcId="{AF65CEAE-68D7-4EFD-A21B-5B0691C65A00}" destId="{E8817C82-33D3-4DF3-8B74-3923E2A13A18}" srcOrd="0" destOrd="0" presId="urn:microsoft.com/office/officeart/2011/layout/HexagonRadial"/>
    <dgm:cxn modelId="{087968B5-FD51-4E00-B116-4AD6AECA4230}" srcId="{F81333AD-1CEC-4BF8-AC2C-9A429AA0E425}" destId="{B0163C23-3EFD-4D62-9946-187F64B19E33}" srcOrd="1" destOrd="0" parTransId="{03887556-D099-4377-AA8E-8DD762AB891A}" sibTransId="{69DC83DB-6446-4F81-8AD8-64E4721D53EF}"/>
    <dgm:cxn modelId="{0F3262BC-A93A-4163-9BAF-31E6CA0FB5E0}" type="presOf" srcId="{0BF38892-809E-4617-A7EC-CE05F7B4B871}" destId="{17B351DF-E9CF-415B-9E29-1E1D1F08B4F7}" srcOrd="0" destOrd="0" presId="urn:microsoft.com/office/officeart/2011/layout/HexagonRadial"/>
    <dgm:cxn modelId="{AB1C5D3C-05D1-4D8A-9CBE-CA0B529AF513}" type="presParOf" srcId="{17B351DF-E9CF-415B-9E29-1E1D1F08B4F7}" destId="{DC845365-42FD-4A66-A5C6-3441CD0B9670}" srcOrd="0" destOrd="0" presId="urn:microsoft.com/office/officeart/2011/layout/HexagonRadial"/>
    <dgm:cxn modelId="{FE6DBA44-79C7-4608-AEE0-182C86173A10}" type="presParOf" srcId="{17B351DF-E9CF-415B-9E29-1E1D1F08B4F7}" destId="{9B7BC962-98BD-430A-90BC-5A16C9DBADD1}" srcOrd="1" destOrd="0" presId="urn:microsoft.com/office/officeart/2011/layout/HexagonRadial"/>
    <dgm:cxn modelId="{04EBF620-D69E-45C7-8860-307BC1B66911}" type="presParOf" srcId="{9B7BC962-98BD-430A-90BC-5A16C9DBADD1}" destId="{2CABA7F2-8219-4CA0-B538-4FE7FC263EEC}" srcOrd="0" destOrd="0" presId="urn:microsoft.com/office/officeart/2011/layout/HexagonRadial"/>
    <dgm:cxn modelId="{7B3A4C74-44DF-42B9-9714-1D260CD89B9C}" type="presParOf" srcId="{17B351DF-E9CF-415B-9E29-1E1D1F08B4F7}" destId="{863B7480-AFDB-40C1-A3CF-AEF1767BBCAD}" srcOrd="2" destOrd="0" presId="urn:microsoft.com/office/officeart/2011/layout/HexagonRadial"/>
    <dgm:cxn modelId="{F3455B21-C201-492F-97DC-17CD7701B4F2}" type="presParOf" srcId="{17B351DF-E9CF-415B-9E29-1E1D1F08B4F7}" destId="{3E6BCCD7-526B-4112-AF2E-70F97196A263}" srcOrd="3" destOrd="0" presId="urn:microsoft.com/office/officeart/2011/layout/HexagonRadial"/>
    <dgm:cxn modelId="{B62AB91C-C815-4D4D-9D1A-58D7DF60474F}" type="presParOf" srcId="{3E6BCCD7-526B-4112-AF2E-70F97196A263}" destId="{B8BBF9BA-E1BA-431E-ADBE-ADC153B54FC7}" srcOrd="0" destOrd="0" presId="urn:microsoft.com/office/officeart/2011/layout/HexagonRadial"/>
    <dgm:cxn modelId="{6D813D5C-38E8-40BC-AD85-70EF486D001F}" type="presParOf" srcId="{17B351DF-E9CF-415B-9E29-1E1D1F08B4F7}" destId="{9DCE102C-F42B-4F9B-8FFE-18676E382267}" srcOrd="4" destOrd="0" presId="urn:microsoft.com/office/officeart/2011/layout/HexagonRadial"/>
    <dgm:cxn modelId="{ECC6EF71-7D95-4FCD-9AD5-8CBF444703E3}" type="presParOf" srcId="{17B351DF-E9CF-415B-9E29-1E1D1F08B4F7}" destId="{8CE835D5-4787-4DCB-8C7F-C6B723B0BB7A}" srcOrd="5" destOrd="0" presId="urn:microsoft.com/office/officeart/2011/layout/HexagonRadial"/>
    <dgm:cxn modelId="{038F5336-959E-49CA-B4C6-63F70DBC5BB3}" type="presParOf" srcId="{8CE835D5-4787-4DCB-8C7F-C6B723B0BB7A}" destId="{D1C9F7C3-79C5-44C7-9E83-A2257CDD9F3C}" srcOrd="0" destOrd="0" presId="urn:microsoft.com/office/officeart/2011/layout/HexagonRadial"/>
    <dgm:cxn modelId="{6371DEB0-B4CC-4ABB-9C43-DBEC314E0035}" type="presParOf" srcId="{17B351DF-E9CF-415B-9E29-1E1D1F08B4F7}" destId="{A3063B33-8194-4DF7-93E5-C4D68FA1E987}" srcOrd="6" destOrd="0" presId="urn:microsoft.com/office/officeart/2011/layout/HexagonRadial"/>
    <dgm:cxn modelId="{2BA6B563-B9BD-49C1-9B91-19133F955B0F}" type="presParOf" srcId="{17B351DF-E9CF-415B-9E29-1E1D1F08B4F7}" destId="{DE2745E8-3E1B-47DE-A800-F54F62B94EBC}" srcOrd="7" destOrd="0" presId="urn:microsoft.com/office/officeart/2011/layout/HexagonRadial"/>
    <dgm:cxn modelId="{DA09FC91-3353-4AC9-9921-F70F7B001C0F}" type="presParOf" srcId="{DE2745E8-3E1B-47DE-A800-F54F62B94EBC}" destId="{9D5E704E-532B-4DD8-8A89-7475105AAF96}" srcOrd="0" destOrd="0" presId="urn:microsoft.com/office/officeart/2011/layout/HexagonRadial"/>
    <dgm:cxn modelId="{C66F6881-5C25-4BB0-A9D4-F46E010EC1E6}" type="presParOf" srcId="{17B351DF-E9CF-415B-9E29-1E1D1F08B4F7}" destId="{E8817C82-33D3-4DF3-8B74-3923E2A13A18}" srcOrd="8" destOrd="0" presId="urn:microsoft.com/office/officeart/2011/layout/HexagonRadial"/>
    <dgm:cxn modelId="{70AC41FB-DC2B-46F9-8B42-CC735514C4F9}" type="presParOf" srcId="{17B351DF-E9CF-415B-9E29-1E1D1F08B4F7}" destId="{4AE93BF3-79A0-4BAA-85D8-0FD734FB9AE2}" srcOrd="9" destOrd="0" presId="urn:microsoft.com/office/officeart/2011/layout/HexagonRadial"/>
    <dgm:cxn modelId="{B4796B78-8422-40CA-B3D7-5F3F0D022623}" type="presParOf" srcId="{4AE93BF3-79A0-4BAA-85D8-0FD734FB9AE2}" destId="{5F18287D-7268-431F-A552-24A6F243FC82}" srcOrd="0" destOrd="0" presId="urn:microsoft.com/office/officeart/2011/layout/HexagonRadial"/>
    <dgm:cxn modelId="{E9F07563-636A-4541-9C15-A10455FDF1E7}" type="presParOf" srcId="{17B351DF-E9CF-415B-9E29-1E1D1F08B4F7}" destId="{91310D24-230F-4482-BF69-A63C915C05C3}" srcOrd="10" destOrd="0" presId="urn:microsoft.com/office/officeart/2011/layout/HexagonRadial"/>
    <dgm:cxn modelId="{42E58835-3533-4730-8DFD-ABAD69635566}" type="presParOf" srcId="{17B351DF-E9CF-415B-9E29-1E1D1F08B4F7}" destId="{9B1A2A15-4B29-4203-958F-A0AD42466FFE}" srcOrd="11" destOrd="0" presId="urn:microsoft.com/office/officeart/2011/layout/HexagonRadial"/>
    <dgm:cxn modelId="{7891A66D-CCCF-495F-B6DE-F0FF75D6DDDA}" type="presParOf" srcId="{9B1A2A15-4B29-4203-958F-A0AD42466FFE}" destId="{DEE2A0AC-D7FD-4190-8666-47AAD85469A9}" srcOrd="0" destOrd="0" presId="urn:microsoft.com/office/officeart/2011/layout/HexagonRadial"/>
    <dgm:cxn modelId="{7DE5F5ED-DF9A-4AA1-9C71-91DD3FC45AB4}" type="presParOf" srcId="{17B351DF-E9CF-415B-9E29-1E1D1F08B4F7}" destId="{867E01B4-37AC-422B-A605-4DD87939F045}" srcOrd="12" destOrd="0" presId="urn:microsoft.com/office/officeart/2011/layout/HexagonRadial"/>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18FCF4-162A-454C-B8BF-DF27153BA8D8}">
      <dsp:nvSpPr>
        <dsp:cNvPr id="0" name=""/>
        <dsp:cNvSpPr/>
      </dsp:nvSpPr>
      <dsp:spPr>
        <a:xfrm>
          <a:off x="0" y="531"/>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A4DF6C-A2D9-40C7-AF65-33808A4DE044}">
      <dsp:nvSpPr>
        <dsp:cNvPr id="0" name=""/>
        <dsp:cNvSpPr/>
      </dsp:nvSpPr>
      <dsp:spPr>
        <a:xfrm>
          <a:off x="376092" y="280269"/>
          <a:ext cx="683804" cy="683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5C0F3B-69B7-4624-92BF-6EB0F72275FE}">
      <dsp:nvSpPr>
        <dsp:cNvPr id="0" name=""/>
        <dsp:cNvSpPr/>
      </dsp:nvSpPr>
      <dsp:spPr>
        <a:xfrm>
          <a:off x="1435988" y="5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022350">
            <a:lnSpc>
              <a:spcPct val="100000"/>
            </a:lnSpc>
            <a:spcBef>
              <a:spcPct val="0"/>
            </a:spcBef>
            <a:spcAft>
              <a:spcPct val="35000"/>
            </a:spcAft>
            <a:buNone/>
          </a:pPr>
          <a:r>
            <a:rPr lang="en-US" sz="2300" kern="1200" dirty="0">
              <a:latin typeface="Aptos Display" panose="020F0302020204030204"/>
            </a:rPr>
            <a:t>Define social</a:t>
          </a:r>
          <a:r>
            <a:rPr lang="en-US" sz="2300" kern="1200" dirty="0"/>
            <a:t> determinants of </a:t>
          </a:r>
          <a:r>
            <a:rPr lang="en-US" sz="2300" kern="1200" dirty="0">
              <a:latin typeface="Aptos Display" panose="020F0302020204030204"/>
            </a:rPr>
            <a:t>health and explain </a:t>
          </a:r>
          <a:r>
            <a:rPr lang="en-US" sz="2300" kern="1200">
              <a:latin typeface="Aptos Display" panose="020F0302020204030204"/>
            </a:rPr>
            <a:t>how they </a:t>
          </a:r>
          <a:r>
            <a:rPr lang="en-US" sz="2300" kern="1200"/>
            <a:t> influence health </a:t>
          </a:r>
          <a:r>
            <a:rPr lang="en-US" sz="2300" kern="1200">
              <a:latin typeface="Aptos Display" panose="02110004020202020204"/>
            </a:rPr>
            <a:t>outcomes.</a:t>
          </a:r>
          <a:endParaRPr lang="en-US" sz="2300" kern="1200"/>
        </a:p>
      </dsp:txBody>
      <dsp:txXfrm>
        <a:off x="1435988" y="531"/>
        <a:ext cx="9079611" cy="1243280"/>
      </dsp:txXfrm>
    </dsp:sp>
    <dsp:sp modelId="{C5EBD0CD-F81F-4371-B17A-F28F179D3ACA}">
      <dsp:nvSpPr>
        <dsp:cNvPr id="0" name=""/>
        <dsp:cNvSpPr/>
      </dsp:nvSpPr>
      <dsp:spPr>
        <a:xfrm>
          <a:off x="0" y="1554631"/>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391096-97D4-4F8B-A1B8-ECAD8014D3DB}">
      <dsp:nvSpPr>
        <dsp:cNvPr id="0" name=""/>
        <dsp:cNvSpPr/>
      </dsp:nvSpPr>
      <dsp:spPr>
        <a:xfrm>
          <a:off x="376092" y="1834369"/>
          <a:ext cx="683804" cy="683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A9D465-4A7E-4B98-A113-1F36F901D172}">
      <dsp:nvSpPr>
        <dsp:cNvPr id="0" name=""/>
        <dsp:cNvSpPr/>
      </dsp:nvSpPr>
      <dsp:spPr>
        <a:xfrm>
          <a:off x="1435988" y="1554631"/>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022350" rtl="0">
            <a:lnSpc>
              <a:spcPct val="100000"/>
            </a:lnSpc>
            <a:spcBef>
              <a:spcPct val="0"/>
            </a:spcBef>
            <a:spcAft>
              <a:spcPct val="35000"/>
            </a:spcAft>
            <a:buNone/>
          </a:pPr>
          <a:r>
            <a:rPr lang="en-US" sz="2300" kern="1200">
              <a:latin typeface="Calibri"/>
              <a:ea typeface="Calibri"/>
              <a:cs typeface="Calibri"/>
            </a:rPr>
            <a:t>Demonstrate the importance of understanding community health needs.</a:t>
          </a:r>
        </a:p>
      </dsp:txBody>
      <dsp:txXfrm>
        <a:off x="1435988" y="1554631"/>
        <a:ext cx="9079611" cy="1243280"/>
      </dsp:txXfrm>
    </dsp:sp>
    <dsp:sp modelId="{99E3FF35-142F-4174-81A6-9EF47A0481B7}">
      <dsp:nvSpPr>
        <dsp:cNvPr id="0" name=""/>
        <dsp:cNvSpPr/>
      </dsp:nvSpPr>
      <dsp:spPr>
        <a:xfrm>
          <a:off x="0" y="3108732"/>
          <a:ext cx="10515600" cy="12432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08AA0A-612D-482B-B6E0-04DA24428457}">
      <dsp:nvSpPr>
        <dsp:cNvPr id="0" name=""/>
        <dsp:cNvSpPr/>
      </dsp:nvSpPr>
      <dsp:spPr>
        <a:xfrm>
          <a:off x="376092" y="3388470"/>
          <a:ext cx="683804" cy="683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6572613-650C-4E95-8669-07131666E942}">
      <dsp:nvSpPr>
        <dsp:cNvPr id="0" name=""/>
        <dsp:cNvSpPr/>
      </dsp:nvSpPr>
      <dsp:spPr>
        <a:xfrm>
          <a:off x="1435988" y="3108732"/>
          <a:ext cx="9079611" cy="12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81" tIns="131581" rIns="131581" bIns="131581" numCol="1" spcCol="1270" anchor="ctr" anchorCtr="0">
          <a:noAutofit/>
        </a:bodyPr>
        <a:lstStyle/>
        <a:p>
          <a:pPr marL="0" lvl="0" indent="0" algn="l" defTabSz="1022350" rtl="0">
            <a:lnSpc>
              <a:spcPct val="100000"/>
            </a:lnSpc>
            <a:spcBef>
              <a:spcPct val="0"/>
            </a:spcBef>
            <a:spcAft>
              <a:spcPct val="35000"/>
            </a:spcAft>
            <a:buNone/>
          </a:pPr>
          <a:r>
            <a:rPr lang="en-US" sz="2300" kern="1200"/>
            <a:t>Share examples of </a:t>
          </a:r>
          <a:r>
            <a:rPr lang="en-US" sz="2300" kern="1200">
              <a:latin typeface="Aptos Display" panose="02110004020202020204"/>
            </a:rPr>
            <a:t>cross departmental projects that</a:t>
          </a:r>
          <a:r>
            <a:rPr lang="en-US" sz="2300" kern="1200"/>
            <a:t> have led to measurable improvements in </a:t>
          </a:r>
          <a:r>
            <a:rPr lang="en-US" sz="2300" kern="1200">
              <a:latin typeface="Aptos Display" panose="02110004020202020204"/>
            </a:rPr>
            <a:t>maternal</a:t>
          </a:r>
          <a:r>
            <a:rPr lang="en-US" sz="2300" kern="1200"/>
            <a:t> </a:t>
          </a:r>
          <a:r>
            <a:rPr lang="en-US" sz="2300" kern="1200">
              <a:latin typeface="Aptos Display" panose="02110004020202020204"/>
            </a:rPr>
            <a:t>health safety</a:t>
          </a:r>
          <a:r>
            <a:rPr lang="en-US" sz="2300" kern="1200"/>
            <a:t> and satisfaction.</a:t>
          </a:r>
        </a:p>
      </dsp:txBody>
      <dsp:txXfrm>
        <a:off x="1435988" y="3108732"/>
        <a:ext cx="9079611" cy="12432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7F6609-1D0C-420B-A498-D2B7672E8E8F}">
      <dsp:nvSpPr>
        <dsp:cNvPr id="0" name=""/>
        <dsp:cNvSpPr/>
      </dsp:nvSpPr>
      <dsp:spPr>
        <a:xfrm>
          <a:off x="44680" y="1189332"/>
          <a:ext cx="1196170" cy="7975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Care Transformation (2017-2020)</a:t>
          </a:r>
        </a:p>
      </dsp:txBody>
      <dsp:txXfrm>
        <a:off x="44680" y="1189332"/>
        <a:ext cx="1196170" cy="531203"/>
      </dsp:txXfrm>
    </dsp:sp>
    <dsp:sp modelId="{F295FDF0-8E8C-4D2E-AA28-3F50D9EFD718}">
      <dsp:nvSpPr>
        <dsp:cNvPr id="0" name=""/>
        <dsp:cNvSpPr/>
      </dsp:nvSpPr>
      <dsp:spPr>
        <a:xfrm>
          <a:off x="114643" y="2083846"/>
          <a:ext cx="1196170" cy="43200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1" indent="-57150" algn="l" defTabSz="444500">
            <a:lnSpc>
              <a:spcPct val="90000"/>
            </a:lnSpc>
            <a:spcBef>
              <a:spcPct val="0"/>
            </a:spcBef>
            <a:spcAft>
              <a:spcPct val="15000"/>
            </a:spcAft>
            <a:buNone/>
          </a:pPr>
          <a:r>
            <a:rPr lang="en-US" sz="1000" b="1" kern="1200" dirty="0">
              <a:solidFill>
                <a:schemeClr val="tx1">
                  <a:lumMod val="65000"/>
                  <a:lumOff val="35000"/>
                </a:schemeClr>
              </a:solidFill>
              <a:latin typeface="+mn-lt"/>
            </a:rPr>
            <a:t>Realized that addressing </a:t>
          </a:r>
          <a:r>
            <a:rPr lang="en-US" sz="1000" b="1" kern="1200" dirty="0">
              <a:solidFill>
                <a:schemeClr val="tx1">
                  <a:lumMod val="65000"/>
                  <a:lumOff val="35000"/>
                </a:schemeClr>
              </a:solidFill>
              <a:effectLst/>
              <a:latin typeface="+mn-lt"/>
              <a:ea typeface="Calibri" panose="020F0502020204030204" pitchFamily="34" charset="0"/>
            </a:rPr>
            <a:t>SDOH barriers often informs a more individualized approach to care, allowing us to ensure we have worked to allocate any resources that may be available and approach care holistically. </a:t>
          </a:r>
          <a:endParaRPr lang="en-US" sz="1000" b="1" kern="1200" dirty="0">
            <a:solidFill>
              <a:schemeClr val="tx1">
                <a:lumMod val="65000"/>
                <a:lumOff val="35000"/>
              </a:schemeClr>
            </a:solidFill>
            <a:latin typeface="+mn-lt"/>
          </a:endParaRPr>
        </a:p>
        <a:p>
          <a:pPr marL="57150" lvl="1" indent="-57150" algn="l" defTabSz="444500">
            <a:lnSpc>
              <a:spcPct val="90000"/>
            </a:lnSpc>
            <a:spcBef>
              <a:spcPct val="0"/>
            </a:spcBef>
            <a:spcAft>
              <a:spcPct val="15000"/>
            </a:spcAft>
            <a:buNone/>
          </a:pPr>
          <a:endParaRPr lang="en-US" sz="1000" kern="1200" dirty="0">
            <a:solidFill>
              <a:schemeClr val="tx1">
                <a:lumMod val="65000"/>
                <a:lumOff val="35000"/>
              </a:schemeClr>
            </a:solidFill>
            <a:latin typeface="+mn-lt"/>
          </a:endParaRPr>
        </a:p>
        <a:p>
          <a:pPr marL="57150" lvl="1" indent="-57150" algn="l" defTabSz="444500">
            <a:lnSpc>
              <a:spcPct val="90000"/>
            </a:lnSpc>
            <a:spcBef>
              <a:spcPct val="0"/>
            </a:spcBef>
            <a:spcAft>
              <a:spcPct val="15000"/>
            </a:spcAft>
            <a:buChar char="•"/>
          </a:pPr>
          <a:r>
            <a:rPr lang="en-US" sz="1000" kern="1200" dirty="0">
              <a:solidFill>
                <a:schemeClr val="tx1">
                  <a:lumMod val="65000"/>
                  <a:lumOff val="35000"/>
                </a:schemeClr>
              </a:solidFill>
            </a:rPr>
            <a:t>Piloted care transformation in 2017 at North Fielding Clinic; RN CM/SW clinic integration roll out in 2018; full implementation in 2020</a:t>
          </a:r>
        </a:p>
        <a:p>
          <a:pPr marL="57150" lvl="1" indent="-57150" algn="l" defTabSz="444500" rtl="0">
            <a:lnSpc>
              <a:spcPct val="90000"/>
            </a:lnSpc>
            <a:spcBef>
              <a:spcPct val="0"/>
            </a:spcBef>
            <a:spcAft>
              <a:spcPct val="15000"/>
            </a:spcAft>
            <a:buChar char="•"/>
          </a:pPr>
          <a:r>
            <a:rPr lang="en-US" sz="1000" kern="1200" dirty="0">
              <a:solidFill>
                <a:schemeClr val="tx1">
                  <a:lumMod val="65000"/>
                  <a:lumOff val="35000"/>
                </a:schemeClr>
              </a:solidFill>
            </a:rPr>
            <a:t>Joined </a:t>
          </a:r>
          <a:r>
            <a:rPr lang="en-US" sz="1000" kern="1200" dirty="0">
              <a:solidFill>
                <a:schemeClr val="tx1">
                  <a:lumMod val="65000"/>
                  <a:lumOff val="35000"/>
                </a:schemeClr>
              </a:solidFill>
              <a:latin typeface="Trebuchet MS"/>
            </a:rPr>
            <a:t>a closed</a:t>
          </a:r>
          <a:r>
            <a:rPr lang="en-US" sz="1000" kern="1200" dirty="0">
              <a:solidFill>
                <a:schemeClr val="tx1">
                  <a:lumMod val="65000"/>
                  <a:lumOff val="35000"/>
                </a:schemeClr>
              </a:solidFill>
            </a:rPr>
            <a:t> loop referral </a:t>
          </a:r>
          <a:r>
            <a:rPr lang="en-US" sz="1000" kern="1200" dirty="0">
              <a:solidFill>
                <a:schemeClr val="tx1">
                  <a:lumMod val="65000"/>
                  <a:lumOff val="35000"/>
                </a:schemeClr>
              </a:solidFill>
              <a:latin typeface="Trebuchet MS"/>
            </a:rPr>
            <a:t>system </a:t>
          </a:r>
          <a:r>
            <a:rPr lang="en-US" sz="1000" kern="1200" dirty="0">
              <a:solidFill>
                <a:schemeClr val="tx1">
                  <a:lumMod val="65000"/>
                  <a:lumOff val="35000"/>
                </a:schemeClr>
              </a:solidFill>
            </a:rPr>
            <a:t>in 2020</a:t>
          </a:r>
        </a:p>
      </dsp:txBody>
      <dsp:txXfrm>
        <a:off x="149678" y="2118881"/>
        <a:ext cx="1126100" cy="4249930"/>
      </dsp:txXfrm>
    </dsp:sp>
    <dsp:sp modelId="{03461399-6CD1-4C63-85E2-FEB21FBE3B4C}">
      <dsp:nvSpPr>
        <dsp:cNvPr id="0" name=""/>
        <dsp:cNvSpPr/>
      </dsp:nvSpPr>
      <dsp:spPr>
        <a:xfrm rot="37327">
          <a:off x="1414647" y="1316386"/>
          <a:ext cx="368492" cy="29786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dirty="0"/>
        </a:p>
      </dsp:txBody>
      <dsp:txXfrm>
        <a:off x="1414650" y="1375473"/>
        <a:ext cx="279134" cy="178717"/>
      </dsp:txXfrm>
    </dsp:sp>
    <dsp:sp modelId="{1DDA32E5-BE88-47EB-88FE-AB0D3950E09C}">
      <dsp:nvSpPr>
        <dsp:cNvPr id="0" name=""/>
        <dsp:cNvSpPr/>
      </dsp:nvSpPr>
      <dsp:spPr>
        <a:xfrm>
          <a:off x="1936079" y="1180652"/>
          <a:ext cx="1197538" cy="884481"/>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Improving Health Through Community Engagement (2020)</a:t>
          </a:r>
        </a:p>
      </dsp:txBody>
      <dsp:txXfrm>
        <a:off x="1936079" y="1180652"/>
        <a:ext cx="1197538" cy="589654"/>
      </dsp:txXfrm>
    </dsp:sp>
    <dsp:sp modelId="{31A6A84D-CFDF-4640-B5A0-0A2032A01389}">
      <dsp:nvSpPr>
        <dsp:cNvPr id="0" name=""/>
        <dsp:cNvSpPr/>
      </dsp:nvSpPr>
      <dsp:spPr>
        <a:xfrm>
          <a:off x="1959342" y="2172185"/>
          <a:ext cx="1197538" cy="4320000"/>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1" indent="-57150" algn="l" defTabSz="444500">
            <a:lnSpc>
              <a:spcPct val="90000"/>
            </a:lnSpc>
            <a:spcBef>
              <a:spcPct val="0"/>
            </a:spcBef>
            <a:spcAft>
              <a:spcPct val="15000"/>
            </a:spcAft>
            <a:buNone/>
          </a:pPr>
          <a:r>
            <a:rPr lang="en-US" sz="1000" b="1" kern="1200" dirty="0"/>
            <a:t>Established formal Community Engagement role in 2020. With that came initiatives such as:</a:t>
          </a:r>
        </a:p>
        <a:p>
          <a:pPr marL="57150" lvl="1" indent="-57150" algn="l" defTabSz="444500">
            <a:lnSpc>
              <a:spcPct val="90000"/>
            </a:lnSpc>
            <a:spcBef>
              <a:spcPct val="0"/>
            </a:spcBef>
            <a:spcAft>
              <a:spcPct val="15000"/>
            </a:spcAft>
            <a:buNone/>
          </a:pPr>
          <a:endParaRPr lang="en-US" sz="1000" kern="1200" dirty="0"/>
        </a:p>
        <a:p>
          <a:pPr marL="57150" lvl="1" indent="-57150" algn="l" defTabSz="444500">
            <a:lnSpc>
              <a:spcPct val="90000"/>
            </a:lnSpc>
            <a:spcBef>
              <a:spcPct val="0"/>
            </a:spcBef>
            <a:spcAft>
              <a:spcPct val="15000"/>
            </a:spcAft>
            <a:buChar char="•"/>
          </a:pPr>
          <a:r>
            <a:rPr lang="en-US" sz="1000" kern="1200" dirty="0"/>
            <a:t>Walk with a Doc</a:t>
          </a:r>
        </a:p>
        <a:p>
          <a:pPr marL="57150" lvl="1" indent="-57150" algn="l" defTabSz="444500">
            <a:lnSpc>
              <a:spcPct val="90000"/>
            </a:lnSpc>
            <a:spcBef>
              <a:spcPct val="0"/>
            </a:spcBef>
            <a:spcAft>
              <a:spcPct val="15000"/>
            </a:spcAft>
            <a:buChar char="•"/>
          </a:pPr>
          <a:r>
            <a:rPr lang="en-US" sz="1000" kern="1200" dirty="0"/>
            <a:t>LINK Partnership</a:t>
          </a:r>
        </a:p>
        <a:p>
          <a:pPr marL="57150" lvl="1" indent="-57150" algn="l" defTabSz="444500">
            <a:lnSpc>
              <a:spcPct val="90000"/>
            </a:lnSpc>
            <a:spcBef>
              <a:spcPct val="0"/>
            </a:spcBef>
            <a:spcAft>
              <a:spcPct val="15000"/>
            </a:spcAft>
            <a:buChar char="•"/>
          </a:pPr>
          <a:r>
            <a:rPr lang="en-US" sz="1000" kern="1200" dirty="0"/>
            <a:t>Health Access Partnership</a:t>
          </a:r>
        </a:p>
        <a:p>
          <a:pPr marL="57150" lvl="1" indent="-57150" algn="l" defTabSz="444500">
            <a:lnSpc>
              <a:spcPct val="90000"/>
            </a:lnSpc>
            <a:spcBef>
              <a:spcPct val="0"/>
            </a:spcBef>
            <a:spcAft>
              <a:spcPct val="15000"/>
            </a:spcAft>
            <a:buChar char="•"/>
          </a:pPr>
          <a:r>
            <a:rPr lang="en-US" sz="1000" kern="1200" dirty="0"/>
            <a:t>Live Well Shawnee County</a:t>
          </a:r>
        </a:p>
        <a:p>
          <a:pPr marL="57150" lvl="1" indent="-57150" algn="l" defTabSz="444500">
            <a:lnSpc>
              <a:spcPct val="90000"/>
            </a:lnSpc>
            <a:spcBef>
              <a:spcPct val="0"/>
            </a:spcBef>
            <a:spcAft>
              <a:spcPct val="15000"/>
            </a:spcAft>
            <a:buChar char="•"/>
          </a:pPr>
          <a:r>
            <a:rPr lang="en-US" sz="1000" kern="1200" dirty="0"/>
            <a:t>Welcome Baby Jubilee</a:t>
          </a:r>
        </a:p>
        <a:p>
          <a:pPr marL="57150" lvl="1" indent="-57150" algn="l" defTabSz="444500">
            <a:lnSpc>
              <a:spcPct val="90000"/>
            </a:lnSpc>
            <a:spcBef>
              <a:spcPct val="0"/>
            </a:spcBef>
            <a:spcAft>
              <a:spcPct val="15000"/>
            </a:spcAft>
            <a:buChar char="•"/>
          </a:pPr>
          <a:r>
            <a:rPr lang="en-US" sz="1000" kern="1200" dirty="0"/>
            <a:t>TCALC partnership  	</a:t>
          </a:r>
        </a:p>
      </dsp:txBody>
      <dsp:txXfrm>
        <a:off x="1994417" y="2207260"/>
        <a:ext cx="1127388" cy="4249850"/>
      </dsp:txXfrm>
    </dsp:sp>
    <dsp:sp modelId="{4620DFAA-D584-4E9D-8FBB-AAD44EAF57C4}">
      <dsp:nvSpPr>
        <dsp:cNvPr id="0" name=""/>
        <dsp:cNvSpPr/>
      </dsp:nvSpPr>
      <dsp:spPr>
        <a:xfrm rot="21587048">
          <a:off x="3314911" y="1322886"/>
          <a:ext cx="384348" cy="29786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dirty="0"/>
        </a:p>
      </dsp:txBody>
      <dsp:txXfrm>
        <a:off x="3314911" y="1382626"/>
        <a:ext cx="294990" cy="178717"/>
      </dsp:txXfrm>
    </dsp:sp>
    <dsp:sp modelId="{770A1DE3-250C-4CF3-91F0-A42CB7D45AC0}">
      <dsp:nvSpPr>
        <dsp:cNvPr id="0" name=""/>
        <dsp:cNvSpPr/>
      </dsp:nvSpPr>
      <dsp:spPr>
        <a:xfrm>
          <a:off x="3858798" y="1202376"/>
          <a:ext cx="1196170" cy="79758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Exploring Health Equity with Upstream Approaches (2021)</a:t>
          </a:r>
        </a:p>
      </dsp:txBody>
      <dsp:txXfrm>
        <a:off x="3858798" y="1202376"/>
        <a:ext cx="1196170" cy="531723"/>
      </dsp:txXfrm>
    </dsp:sp>
    <dsp:sp modelId="{197418B4-CB79-42EE-934C-7DA294FDC025}">
      <dsp:nvSpPr>
        <dsp:cNvPr id="0" name=""/>
        <dsp:cNvSpPr/>
      </dsp:nvSpPr>
      <dsp:spPr>
        <a:xfrm>
          <a:off x="3890220" y="2133052"/>
          <a:ext cx="1196170" cy="4320000"/>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1" indent="-57150" algn="l" defTabSz="444500">
            <a:lnSpc>
              <a:spcPct val="90000"/>
            </a:lnSpc>
            <a:spcBef>
              <a:spcPct val="0"/>
            </a:spcBef>
            <a:spcAft>
              <a:spcPct val="15000"/>
            </a:spcAft>
            <a:buNone/>
          </a:pPr>
          <a:r>
            <a:rPr lang="en-US" sz="1000" b="1" kern="1200" dirty="0"/>
            <a:t>Reevaluating and researching data collection approaches through health equity projects </a:t>
          </a:r>
        </a:p>
        <a:p>
          <a:pPr marL="57150" lvl="1" indent="-57150" algn="l" defTabSz="444500">
            <a:lnSpc>
              <a:spcPct val="90000"/>
            </a:lnSpc>
            <a:spcBef>
              <a:spcPct val="0"/>
            </a:spcBef>
            <a:spcAft>
              <a:spcPct val="15000"/>
            </a:spcAft>
            <a:buNone/>
          </a:pPr>
          <a:endParaRPr lang="en-US" sz="1000" kern="1200" dirty="0"/>
        </a:p>
        <a:p>
          <a:pPr marL="57150" lvl="1" indent="-57150" algn="l" defTabSz="444500">
            <a:lnSpc>
              <a:spcPct val="90000"/>
            </a:lnSpc>
            <a:spcBef>
              <a:spcPct val="0"/>
            </a:spcBef>
            <a:spcAft>
              <a:spcPct val="15000"/>
            </a:spcAft>
            <a:buChar char="•"/>
          </a:pPr>
          <a:r>
            <a:rPr lang="en-US" sz="1000" kern="1200" dirty="0"/>
            <a:t>Launched mobile clinic and partnership with MAP</a:t>
          </a:r>
        </a:p>
        <a:p>
          <a:pPr marL="57150" lvl="1" indent="-57150" algn="l" defTabSz="444500">
            <a:lnSpc>
              <a:spcPct val="90000"/>
            </a:lnSpc>
            <a:spcBef>
              <a:spcPct val="0"/>
            </a:spcBef>
            <a:spcAft>
              <a:spcPct val="15000"/>
            </a:spcAft>
            <a:buChar char="•"/>
          </a:pPr>
          <a:r>
            <a:rPr lang="en-US" sz="1000" kern="1200" dirty="0"/>
            <a:t>Restructuring of community request committee </a:t>
          </a:r>
        </a:p>
        <a:p>
          <a:pPr marL="57150" lvl="1" indent="-57150" algn="l" defTabSz="444500">
            <a:lnSpc>
              <a:spcPct val="90000"/>
            </a:lnSpc>
            <a:spcBef>
              <a:spcPct val="0"/>
            </a:spcBef>
            <a:spcAft>
              <a:spcPct val="15000"/>
            </a:spcAft>
            <a:buChar char="•"/>
          </a:pPr>
          <a:r>
            <a:rPr lang="en-US" sz="1000" kern="1200" dirty="0"/>
            <a:t>Began exploring how SVH could approach health differently through data.</a:t>
          </a:r>
        </a:p>
        <a:p>
          <a:pPr marL="57150" lvl="1" indent="-57150" algn="l" defTabSz="444500">
            <a:lnSpc>
              <a:spcPct val="90000"/>
            </a:lnSpc>
            <a:spcBef>
              <a:spcPct val="0"/>
            </a:spcBef>
            <a:spcAft>
              <a:spcPct val="15000"/>
            </a:spcAft>
            <a:buChar char="•"/>
          </a:pPr>
          <a:r>
            <a:rPr lang="en-US" sz="1000" kern="1200" dirty="0"/>
            <a:t>Reenforced culture around treating patients and team members with respect and dignity to improve patient care quality and outcomes.</a:t>
          </a:r>
        </a:p>
      </dsp:txBody>
      <dsp:txXfrm>
        <a:off x="3925255" y="2168087"/>
        <a:ext cx="1126100" cy="4249930"/>
      </dsp:txXfrm>
    </dsp:sp>
    <dsp:sp modelId="{300D9BBA-A1B0-4933-9E9D-B9FCE8D48E13}">
      <dsp:nvSpPr>
        <dsp:cNvPr id="0" name=""/>
        <dsp:cNvSpPr/>
      </dsp:nvSpPr>
      <dsp:spPr>
        <a:xfrm>
          <a:off x="5236264" y="1319307"/>
          <a:ext cx="384345" cy="29786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dirty="0"/>
        </a:p>
      </dsp:txBody>
      <dsp:txXfrm>
        <a:off x="5236264" y="1378879"/>
        <a:ext cx="294987" cy="178717"/>
      </dsp:txXfrm>
    </dsp:sp>
    <dsp:sp modelId="{C99C3CB6-C1A0-41B6-92EE-ED2C0C61BC49}">
      <dsp:nvSpPr>
        <dsp:cNvPr id="0" name=""/>
        <dsp:cNvSpPr/>
      </dsp:nvSpPr>
      <dsp:spPr>
        <a:xfrm>
          <a:off x="5780149" y="1202376"/>
          <a:ext cx="1197538" cy="79758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Exploring and Establishing Data Driven Approaches (2022) </a:t>
          </a:r>
        </a:p>
      </dsp:txBody>
      <dsp:txXfrm>
        <a:off x="5780149" y="1202376"/>
        <a:ext cx="1197538" cy="531723"/>
      </dsp:txXfrm>
    </dsp:sp>
    <dsp:sp modelId="{8958A708-9591-4CB0-95EA-617C5EE0A001}">
      <dsp:nvSpPr>
        <dsp:cNvPr id="0" name=""/>
        <dsp:cNvSpPr/>
      </dsp:nvSpPr>
      <dsp:spPr>
        <a:xfrm>
          <a:off x="5869630" y="2162039"/>
          <a:ext cx="1264181" cy="43200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1" indent="-57150" algn="l" defTabSz="444500">
            <a:lnSpc>
              <a:spcPct val="90000"/>
            </a:lnSpc>
            <a:spcBef>
              <a:spcPct val="0"/>
            </a:spcBef>
            <a:spcAft>
              <a:spcPct val="15000"/>
            </a:spcAft>
            <a:buNone/>
          </a:pPr>
          <a:r>
            <a:rPr lang="en-US" sz="1000" b="1" kern="1200" dirty="0"/>
            <a:t>With new leaders in place, used opportunity to explore and build upon different strategies. This work informed future projects. </a:t>
          </a:r>
        </a:p>
        <a:p>
          <a:pPr marL="57150" lvl="1" indent="-57150" algn="l" defTabSz="444500">
            <a:lnSpc>
              <a:spcPct val="90000"/>
            </a:lnSpc>
            <a:spcBef>
              <a:spcPct val="0"/>
            </a:spcBef>
            <a:spcAft>
              <a:spcPct val="15000"/>
            </a:spcAft>
            <a:buChar char="•"/>
          </a:pPr>
          <a:endParaRPr lang="en-US" sz="1000" kern="1200" dirty="0"/>
        </a:p>
        <a:p>
          <a:pPr marL="57150" lvl="1" indent="-57150" algn="l" defTabSz="444500">
            <a:lnSpc>
              <a:spcPct val="90000"/>
            </a:lnSpc>
            <a:spcBef>
              <a:spcPct val="0"/>
            </a:spcBef>
            <a:spcAft>
              <a:spcPct val="15000"/>
            </a:spcAft>
            <a:buChar char="•"/>
          </a:pPr>
          <a:r>
            <a:rPr lang="en-US" sz="1000" kern="1200" dirty="0"/>
            <a:t>Created a Health Equity and Policy position</a:t>
          </a:r>
        </a:p>
        <a:p>
          <a:pPr marL="57150" lvl="1" indent="-57150" algn="l" defTabSz="444500">
            <a:lnSpc>
              <a:spcPct val="90000"/>
            </a:lnSpc>
            <a:spcBef>
              <a:spcPct val="0"/>
            </a:spcBef>
            <a:spcAft>
              <a:spcPct val="15000"/>
            </a:spcAft>
            <a:buChar char="•"/>
          </a:pPr>
          <a:r>
            <a:rPr lang="en-US" sz="1000" kern="1200" dirty="0"/>
            <a:t>Planning data updates and building We Ask Because We Care Campaign </a:t>
          </a:r>
        </a:p>
        <a:p>
          <a:pPr marL="57150" lvl="1" indent="-57150" algn="l" defTabSz="444500">
            <a:lnSpc>
              <a:spcPct val="90000"/>
            </a:lnSpc>
            <a:spcBef>
              <a:spcPct val="0"/>
            </a:spcBef>
            <a:spcAft>
              <a:spcPct val="15000"/>
            </a:spcAft>
            <a:buChar char="•"/>
          </a:pPr>
          <a:r>
            <a:rPr lang="en-US" sz="1000" kern="1200" dirty="0"/>
            <a:t>Increasing connection with underrepresented groups</a:t>
          </a:r>
          <a:r>
            <a:rPr lang="en-US" sz="1000" kern="1200" dirty="0">
              <a:latin typeface="Trebuchet MS"/>
            </a:rPr>
            <a:t>.</a:t>
          </a:r>
          <a:endParaRPr lang="en-US" sz="1000" kern="1200" dirty="0"/>
        </a:p>
      </dsp:txBody>
      <dsp:txXfrm>
        <a:off x="5906657" y="2199066"/>
        <a:ext cx="1190127" cy="4245946"/>
      </dsp:txXfrm>
    </dsp:sp>
    <dsp:sp modelId="{DCC788B7-74BD-4623-9044-115D2680A39E}">
      <dsp:nvSpPr>
        <dsp:cNvPr id="0" name=""/>
        <dsp:cNvSpPr/>
      </dsp:nvSpPr>
      <dsp:spPr>
        <a:xfrm>
          <a:off x="7167313" y="1319307"/>
          <a:ext cx="402006" cy="29786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dirty="0"/>
        </a:p>
      </dsp:txBody>
      <dsp:txXfrm>
        <a:off x="7167313" y="1378879"/>
        <a:ext cx="312648" cy="178717"/>
      </dsp:txXfrm>
    </dsp:sp>
    <dsp:sp modelId="{AB6E6A06-346B-48F8-9021-91A2B46AE363}">
      <dsp:nvSpPr>
        <dsp:cNvPr id="0" name=""/>
        <dsp:cNvSpPr/>
      </dsp:nvSpPr>
      <dsp:spPr>
        <a:xfrm>
          <a:off x="7736190" y="1202376"/>
          <a:ext cx="1197538" cy="797584"/>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Digging Deep (2023)</a:t>
          </a:r>
        </a:p>
      </dsp:txBody>
      <dsp:txXfrm>
        <a:off x="7736190" y="1202376"/>
        <a:ext cx="1197538" cy="531723"/>
      </dsp:txXfrm>
    </dsp:sp>
    <dsp:sp modelId="{D5F5AD45-A26E-4B8D-A298-F0040A4566B5}">
      <dsp:nvSpPr>
        <dsp:cNvPr id="0" name=""/>
        <dsp:cNvSpPr/>
      </dsp:nvSpPr>
      <dsp:spPr>
        <a:xfrm>
          <a:off x="7710389" y="2140309"/>
          <a:ext cx="1311471" cy="4320000"/>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1" indent="-57150" algn="l" defTabSz="444500">
            <a:lnSpc>
              <a:spcPct val="90000"/>
            </a:lnSpc>
            <a:spcBef>
              <a:spcPct val="0"/>
            </a:spcBef>
            <a:spcAft>
              <a:spcPct val="15000"/>
            </a:spcAft>
            <a:buFont typeface="Arial" panose="020B0604020202020204" pitchFamily="34" charset="0"/>
            <a:buNone/>
          </a:pPr>
          <a:r>
            <a:rPr lang="en-US" sz="1000" b="1" kern="1200" dirty="0"/>
            <a:t>Focused key strategies deeply on maternal/infant  health, gained momentum, and built  infrastructure for partnership. </a:t>
          </a:r>
        </a:p>
        <a:p>
          <a:pPr marL="57150" lvl="1" indent="-57150" algn="l" defTabSz="444500">
            <a:lnSpc>
              <a:spcPct val="90000"/>
            </a:lnSpc>
            <a:spcBef>
              <a:spcPct val="0"/>
            </a:spcBef>
            <a:spcAft>
              <a:spcPct val="15000"/>
            </a:spcAft>
            <a:buFont typeface="Arial" panose="020B0604020202020204" pitchFamily="34" charset="0"/>
            <a:buNone/>
          </a:pPr>
          <a:endParaRPr lang="en-US" sz="1000" kern="1200" dirty="0"/>
        </a:p>
        <a:p>
          <a:pPr marL="57150" lvl="1" indent="-57150" algn="l" defTabSz="444500">
            <a:lnSpc>
              <a:spcPct val="90000"/>
            </a:lnSpc>
            <a:spcBef>
              <a:spcPct val="0"/>
            </a:spcBef>
            <a:spcAft>
              <a:spcPct val="15000"/>
            </a:spcAft>
            <a:buFont typeface="Arial" panose="020B0604020202020204" pitchFamily="34" charset="0"/>
            <a:buChar char="•"/>
          </a:pPr>
          <a:r>
            <a:rPr lang="en-US" sz="1000" kern="1200" dirty="0"/>
            <a:t>We Ask Because We Care launched </a:t>
          </a:r>
        </a:p>
        <a:p>
          <a:pPr marL="57150" lvl="1" indent="-57150" algn="l" defTabSz="444500">
            <a:lnSpc>
              <a:spcPct val="90000"/>
            </a:lnSpc>
            <a:spcBef>
              <a:spcPct val="0"/>
            </a:spcBef>
            <a:spcAft>
              <a:spcPct val="15000"/>
            </a:spcAft>
            <a:buFont typeface="Arial" panose="020B0604020202020204" pitchFamily="34" charset="0"/>
            <a:buChar char="•"/>
          </a:pPr>
          <a:r>
            <a:rPr lang="en-US" sz="1000" kern="1200" dirty="0"/>
            <a:t>March of Dimes Maternal HealthCare Collaborative began </a:t>
          </a:r>
        </a:p>
        <a:p>
          <a:pPr marL="57150" lvl="1" indent="-57150" algn="l" defTabSz="444500">
            <a:lnSpc>
              <a:spcPct val="90000"/>
            </a:lnSpc>
            <a:spcBef>
              <a:spcPct val="0"/>
            </a:spcBef>
            <a:spcAft>
              <a:spcPct val="15000"/>
            </a:spcAft>
            <a:buFont typeface="Arial" panose="020B0604020202020204" pitchFamily="34" charset="0"/>
            <a:buChar char="•"/>
          </a:pPr>
          <a:r>
            <a:rPr lang="en-US" sz="1000" kern="1200" dirty="0"/>
            <a:t>Evaluated expanding SDOH efforts. </a:t>
          </a:r>
        </a:p>
      </dsp:txBody>
      <dsp:txXfrm>
        <a:off x="7748801" y="2178721"/>
        <a:ext cx="1234647" cy="4243176"/>
      </dsp:txXfrm>
    </dsp:sp>
    <dsp:sp modelId="{21BB3A59-3C77-4DA5-9A14-974581CA501A}">
      <dsp:nvSpPr>
        <dsp:cNvPr id="0" name=""/>
        <dsp:cNvSpPr/>
      </dsp:nvSpPr>
      <dsp:spPr>
        <a:xfrm>
          <a:off x="9129265" y="1319307"/>
          <a:ext cx="414538" cy="297861"/>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US" sz="400" kern="1200" dirty="0"/>
        </a:p>
      </dsp:txBody>
      <dsp:txXfrm>
        <a:off x="9129265" y="1378879"/>
        <a:ext cx="325180" cy="178717"/>
      </dsp:txXfrm>
    </dsp:sp>
    <dsp:sp modelId="{D54A4E5E-A5E6-48E4-8D1A-BC8910A9D36A}">
      <dsp:nvSpPr>
        <dsp:cNvPr id="0" name=""/>
        <dsp:cNvSpPr/>
      </dsp:nvSpPr>
      <dsp:spPr>
        <a:xfrm>
          <a:off x="9715875" y="1202376"/>
          <a:ext cx="1197538" cy="7975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Building Momentum (</a:t>
          </a:r>
          <a:r>
            <a:rPr lang="en-US" sz="1000" kern="1200" dirty="0">
              <a:latin typeface="Trebuchet MS"/>
            </a:rPr>
            <a:t>2024-2026</a:t>
          </a:r>
          <a:r>
            <a:rPr lang="en-US" sz="1000" kern="1200" dirty="0"/>
            <a:t>)</a:t>
          </a:r>
        </a:p>
      </dsp:txBody>
      <dsp:txXfrm>
        <a:off x="9715875" y="1202376"/>
        <a:ext cx="1197538" cy="531723"/>
      </dsp:txXfrm>
    </dsp:sp>
    <dsp:sp modelId="{438A84DD-1494-451F-917F-D971E9F5082E}">
      <dsp:nvSpPr>
        <dsp:cNvPr id="0" name=""/>
        <dsp:cNvSpPr/>
      </dsp:nvSpPr>
      <dsp:spPr>
        <a:xfrm>
          <a:off x="9771597" y="2151455"/>
          <a:ext cx="1216782" cy="4320000"/>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1120" tIns="71120" rIns="71120" bIns="71120" numCol="1" spcCol="1270" anchor="t" anchorCtr="0">
          <a:noAutofit/>
        </a:bodyPr>
        <a:lstStyle/>
        <a:p>
          <a:pPr marL="0" lvl="1" indent="-57150" algn="l" defTabSz="444500">
            <a:lnSpc>
              <a:spcPct val="90000"/>
            </a:lnSpc>
            <a:spcBef>
              <a:spcPct val="0"/>
            </a:spcBef>
            <a:spcAft>
              <a:spcPct val="15000"/>
            </a:spcAft>
            <a:buNone/>
          </a:pPr>
          <a:r>
            <a:rPr lang="en-US" sz="1000" b="1" kern="1200" dirty="0"/>
            <a:t>Focused on continuing to dig deeper into current projects, sharing learnings, and forging strategic  partnerships.</a:t>
          </a:r>
        </a:p>
        <a:p>
          <a:pPr marL="57150" lvl="1" indent="-57150" algn="l" defTabSz="444500">
            <a:lnSpc>
              <a:spcPct val="90000"/>
            </a:lnSpc>
            <a:spcBef>
              <a:spcPct val="0"/>
            </a:spcBef>
            <a:spcAft>
              <a:spcPct val="15000"/>
            </a:spcAft>
            <a:buNone/>
          </a:pPr>
          <a:endParaRPr lang="en-US" sz="1000" kern="1200" dirty="0"/>
        </a:p>
        <a:p>
          <a:pPr marL="57150" lvl="1" indent="-57150" algn="l" defTabSz="444500" rtl="0">
            <a:lnSpc>
              <a:spcPct val="90000"/>
            </a:lnSpc>
            <a:spcBef>
              <a:spcPct val="0"/>
            </a:spcBef>
            <a:spcAft>
              <a:spcPct val="15000"/>
            </a:spcAft>
            <a:buChar char="•"/>
          </a:pPr>
          <a:r>
            <a:rPr lang="en-US" sz="1000" kern="1200" dirty="0"/>
            <a:t>Shared work at local and national </a:t>
          </a:r>
          <a:r>
            <a:rPr lang="en-US" sz="1000" kern="1200" dirty="0">
              <a:latin typeface="Trebuchet MS"/>
            </a:rPr>
            <a:t>conferences</a:t>
          </a:r>
        </a:p>
        <a:p>
          <a:pPr marL="57150" lvl="1" indent="-57150" algn="l" defTabSz="444500">
            <a:lnSpc>
              <a:spcPct val="90000"/>
            </a:lnSpc>
            <a:spcBef>
              <a:spcPct val="0"/>
            </a:spcBef>
            <a:spcAft>
              <a:spcPct val="15000"/>
            </a:spcAft>
            <a:buChar char="•"/>
          </a:pPr>
          <a:r>
            <a:rPr lang="en-US" sz="1000" kern="1200" dirty="0">
              <a:latin typeface="Trebuchet MS"/>
            </a:rPr>
            <a:t>Internal and external investments in strategic priorities such a maternal health (CHA and SW positions)</a:t>
          </a:r>
          <a:endParaRPr lang="en-US" kern="1200" dirty="0"/>
        </a:p>
        <a:p>
          <a:pPr marL="57150" lvl="1" indent="-57150" algn="l" defTabSz="444500" rtl="0">
            <a:lnSpc>
              <a:spcPct val="90000"/>
            </a:lnSpc>
            <a:spcBef>
              <a:spcPct val="0"/>
            </a:spcBef>
            <a:spcAft>
              <a:spcPct val="15000"/>
            </a:spcAft>
            <a:buChar char="•"/>
          </a:pPr>
          <a:r>
            <a:rPr lang="en-US" sz="1000" kern="1200" dirty="0">
              <a:latin typeface="Trebuchet MS"/>
            </a:rPr>
            <a:t>Expanding access to behavioral health</a:t>
          </a:r>
          <a:endParaRPr lang="en-US" kern="1200" dirty="0"/>
        </a:p>
        <a:p>
          <a:pPr marL="57150" lvl="1" indent="-57150" algn="l" defTabSz="444500">
            <a:lnSpc>
              <a:spcPct val="90000"/>
            </a:lnSpc>
            <a:spcBef>
              <a:spcPct val="0"/>
            </a:spcBef>
            <a:spcAft>
              <a:spcPct val="15000"/>
            </a:spcAft>
            <a:buChar char="•"/>
          </a:pPr>
          <a:r>
            <a:rPr lang="en-US" sz="1000" kern="1200" dirty="0"/>
            <a:t>Most culturally representative CHNA cycle. </a:t>
          </a:r>
        </a:p>
      </dsp:txBody>
      <dsp:txXfrm>
        <a:off x="9807235" y="2187093"/>
        <a:ext cx="1145506" cy="42487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45365-42FD-4A66-A5C6-3441CD0B9670}">
      <dsp:nvSpPr>
        <dsp:cNvPr id="0" name=""/>
        <dsp:cNvSpPr/>
      </dsp:nvSpPr>
      <dsp:spPr>
        <a:xfrm>
          <a:off x="2769695" y="1669017"/>
          <a:ext cx="2293642" cy="1876890"/>
        </a:xfrm>
        <a:prstGeom prst="hexagon">
          <a:avLst>
            <a:gd name="adj" fmla="val 28570"/>
            <a:gd name="vf" fmla="val 115470"/>
          </a:avLst>
        </a:prstGeom>
        <a:solidFill>
          <a:srgbClr val="00A4AC"/>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ysClr val="window" lastClr="FFFFFF"/>
              </a:solidFill>
              <a:latin typeface="Arial" panose="020B0604020202020204" pitchFamily="34" charset="0"/>
              <a:ea typeface="+mn-ea"/>
              <a:cs typeface="Arial" panose="020B0604020202020204" pitchFamily="34" charset="0"/>
            </a:rPr>
            <a:t>PROGRAM KEY COMPONENTS</a:t>
          </a:r>
        </a:p>
      </dsp:txBody>
      <dsp:txXfrm>
        <a:off x="3139574" y="1971690"/>
        <a:ext cx="1553884" cy="1271544"/>
      </dsp:txXfrm>
    </dsp:sp>
    <dsp:sp modelId="{B8BBF9BA-E1BA-431E-ADBE-ADC153B54FC7}">
      <dsp:nvSpPr>
        <dsp:cNvPr id="0" name=""/>
        <dsp:cNvSpPr/>
      </dsp:nvSpPr>
      <dsp:spPr>
        <a:xfrm>
          <a:off x="4186383" y="797441"/>
          <a:ext cx="806862" cy="695219"/>
        </a:xfrm>
        <a:prstGeom prst="hexagon">
          <a:avLst>
            <a:gd name="adj" fmla="val 28900"/>
            <a:gd name="vf" fmla="val 115470"/>
          </a:avLst>
        </a:prstGeom>
        <a:solidFill>
          <a:srgbClr val="F5B3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863B7480-AFDB-40C1-A3CF-AEF1767BBCAD}">
      <dsp:nvSpPr>
        <dsp:cNvPr id="0" name=""/>
        <dsp:cNvSpPr/>
      </dsp:nvSpPr>
      <dsp:spPr>
        <a:xfrm>
          <a:off x="2961521" y="22362"/>
          <a:ext cx="1752514" cy="1516130"/>
        </a:xfrm>
        <a:prstGeom prst="hexagon">
          <a:avLst>
            <a:gd name="adj" fmla="val 28570"/>
            <a:gd name="vf" fmla="val 115470"/>
          </a:avLst>
        </a:prstGeom>
        <a:solidFill>
          <a:srgbClr val="F5B32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 lastClr="FFFFFF"/>
              </a:solidFill>
              <a:latin typeface="Arial" panose="020B0604020202020204" pitchFamily="34" charset="0"/>
              <a:ea typeface="+mn-ea"/>
              <a:cs typeface="Arial" panose="020B0604020202020204" pitchFamily="34" charset="0"/>
            </a:rPr>
            <a:t>COMMUNITY </a:t>
          </a:r>
          <a:r>
            <a:rPr lang="en-US" sz="1000" b="1" kern="1200" dirty="0">
              <a:solidFill>
                <a:sysClr val="window" lastClr="FFFFFF"/>
              </a:solidFill>
              <a:latin typeface="Arial" panose="020B0604020202020204" pitchFamily="34" charset="0"/>
              <a:ea typeface="+mn-ea"/>
              <a:cs typeface="Arial" panose="020B0604020202020204" pitchFamily="34" charset="0"/>
            </a:rPr>
            <a:t>ACCOUNTABILITY</a:t>
          </a:r>
          <a:r>
            <a:rPr lang="en-US" sz="1100" b="1" kern="1200" dirty="0">
              <a:solidFill>
                <a:sysClr val="window" lastClr="FFFFFF"/>
              </a:solidFill>
              <a:latin typeface="Arial" panose="020B0604020202020204" pitchFamily="34" charset="0"/>
              <a:ea typeface="+mn-ea"/>
              <a:cs typeface="Arial" panose="020B0604020202020204" pitchFamily="34" charset="0"/>
            </a:rPr>
            <a:t> PANEL</a:t>
          </a:r>
        </a:p>
      </dsp:txBody>
      <dsp:txXfrm>
        <a:off x="3251950" y="273617"/>
        <a:ext cx="1171656" cy="1013620"/>
      </dsp:txXfrm>
    </dsp:sp>
    <dsp:sp modelId="{D1C9F7C3-79C5-44C7-9E83-A2257CDD9F3C}">
      <dsp:nvSpPr>
        <dsp:cNvPr id="0" name=""/>
        <dsp:cNvSpPr/>
      </dsp:nvSpPr>
      <dsp:spPr>
        <a:xfrm>
          <a:off x="5128055" y="2097131"/>
          <a:ext cx="806862" cy="695219"/>
        </a:xfrm>
        <a:prstGeom prst="hexagon">
          <a:avLst>
            <a:gd name="adj" fmla="val 28900"/>
            <a:gd name="vf" fmla="val 115470"/>
          </a:avLst>
        </a:prstGeom>
        <a:solidFill>
          <a:srgbClr val="F5B3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9DCE102C-F42B-4F9B-8FFE-18676E382267}">
      <dsp:nvSpPr>
        <dsp:cNvPr id="0" name=""/>
        <dsp:cNvSpPr/>
      </dsp:nvSpPr>
      <dsp:spPr>
        <a:xfrm>
          <a:off x="4651498" y="932521"/>
          <a:ext cx="1752514" cy="1516130"/>
        </a:xfrm>
        <a:prstGeom prst="hexagon">
          <a:avLst>
            <a:gd name="adj" fmla="val 28570"/>
            <a:gd name="vf" fmla="val 115470"/>
          </a:avLst>
        </a:prstGeom>
        <a:solidFill>
          <a:srgbClr val="76787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 lastClr="FFFFFF"/>
              </a:solidFill>
              <a:latin typeface="Arial" panose="020B0604020202020204" pitchFamily="34" charset="0"/>
              <a:ea typeface="+mn-ea"/>
              <a:cs typeface="Arial" panose="020B0604020202020204" pitchFamily="34" charset="0"/>
            </a:rPr>
            <a:t>IMPLEMENT TEAM BIRTH STRATEGY</a:t>
          </a:r>
        </a:p>
      </dsp:txBody>
      <dsp:txXfrm>
        <a:off x="4941927" y="1183776"/>
        <a:ext cx="1171656" cy="1013620"/>
      </dsp:txXfrm>
    </dsp:sp>
    <dsp:sp modelId="{9D5E704E-532B-4DD8-8A89-7475105AAF96}">
      <dsp:nvSpPr>
        <dsp:cNvPr id="0" name=""/>
        <dsp:cNvSpPr/>
      </dsp:nvSpPr>
      <dsp:spPr>
        <a:xfrm>
          <a:off x="4473909" y="3564236"/>
          <a:ext cx="806862" cy="695219"/>
        </a:xfrm>
        <a:prstGeom prst="hexagon">
          <a:avLst>
            <a:gd name="adj" fmla="val 28900"/>
            <a:gd name="vf" fmla="val 115470"/>
          </a:avLst>
        </a:prstGeom>
        <a:solidFill>
          <a:srgbClr val="F5B3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A3063B33-8194-4DF7-93E5-C4D68FA1E987}">
      <dsp:nvSpPr>
        <dsp:cNvPr id="0" name=""/>
        <dsp:cNvSpPr/>
      </dsp:nvSpPr>
      <dsp:spPr>
        <a:xfrm>
          <a:off x="4651498" y="2765751"/>
          <a:ext cx="1752514" cy="1516130"/>
        </a:xfrm>
        <a:prstGeom prst="hexagon">
          <a:avLst>
            <a:gd name="adj" fmla="val 28570"/>
            <a:gd name="vf" fmla="val 115470"/>
          </a:avLst>
        </a:prstGeom>
        <a:solidFill>
          <a:srgbClr val="00747A">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Arial"/>
              <a:ea typeface="+mn-ea"/>
              <a:cs typeface="Arial"/>
            </a:rPr>
            <a:t>IMPLICIT BIAS TRAINING </a:t>
          </a:r>
        </a:p>
      </dsp:txBody>
      <dsp:txXfrm>
        <a:off x="4941927" y="3017006"/>
        <a:ext cx="1171656" cy="1013620"/>
      </dsp:txXfrm>
    </dsp:sp>
    <dsp:sp modelId="{5F18287D-7268-431F-A552-24A6F243FC82}">
      <dsp:nvSpPr>
        <dsp:cNvPr id="0" name=""/>
        <dsp:cNvSpPr/>
      </dsp:nvSpPr>
      <dsp:spPr>
        <a:xfrm>
          <a:off x="2851229" y="3716527"/>
          <a:ext cx="806862" cy="695219"/>
        </a:xfrm>
        <a:prstGeom prst="hexagon">
          <a:avLst>
            <a:gd name="adj" fmla="val 28900"/>
            <a:gd name="vf" fmla="val 115470"/>
          </a:avLst>
        </a:prstGeom>
        <a:solidFill>
          <a:srgbClr val="F5B3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E8817C82-33D3-4DF3-8B74-3923E2A13A18}">
      <dsp:nvSpPr>
        <dsp:cNvPr id="0" name=""/>
        <dsp:cNvSpPr/>
      </dsp:nvSpPr>
      <dsp:spPr>
        <a:xfrm>
          <a:off x="3011879" y="3699316"/>
          <a:ext cx="1817234" cy="1516130"/>
        </a:xfrm>
        <a:prstGeom prst="hexagon">
          <a:avLst>
            <a:gd name="adj" fmla="val 28570"/>
            <a:gd name="vf" fmla="val 115470"/>
          </a:avLst>
        </a:prstGeom>
        <a:solidFill>
          <a:srgbClr val="F5B324">
            <a:lumMod val="5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b="1" kern="1200" dirty="0">
              <a:latin typeface="Arial"/>
              <a:ea typeface="+mn-ea"/>
              <a:cs typeface="Arial"/>
            </a:rPr>
            <a:t>FORM POLICY REVIEW WORKGROUP</a:t>
          </a:r>
        </a:p>
      </dsp:txBody>
      <dsp:txXfrm>
        <a:off x="3307701" y="3946122"/>
        <a:ext cx="1225590" cy="1022518"/>
      </dsp:txXfrm>
    </dsp:sp>
    <dsp:sp modelId="{DEE2A0AC-D7FD-4190-8666-47AAD85469A9}">
      <dsp:nvSpPr>
        <dsp:cNvPr id="0" name=""/>
        <dsp:cNvSpPr/>
      </dsp:nvSpPr>
      <dsp:spPr>
        <a:xfrm>
          <a:off x="1894137" y="2417359"/>
          <a:ext cx="806862" cy="695219"/>
        </a:xfrm>
        <a:prstGeom prst="hexagon">
          <a:avLst>
            <a:gd name="adj" fmla="val 28900"/>
            <a:gd name="vf" fmla="val 115470"/>
          </a:avLst>
        </a:prstGeom>
        <a:solidFill>
          <a:srgbClr val="F5B3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91310D24-230F-4482-BF69-A63C915C05C3}">
      <dsp:nvSpPr>
        <dsp:cNvPr id="0" name=""/>
        <dsp:cNvSpPr/>
      </dsp:nvSpPr>
      <dsp:spPr>
        <a:xfrm>
          <a:off x="1429519" y="2766794"/>
          <a:ext cx="1752514" cy="1516130"/>
        </a:xfrm>
        <a:prstGeom prst="hexagon">
          <a:avLst>
            <a:gd name="adj" fmla="val 28570"/>
            <a:gd name="vf" fmla="val 115470"/>
          </a:avLst>
        </a:prstGeom>
        <a:solidFill>
          <a:srgbClr val="00A4AC">
            <a:lumMod val="50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 lastClr="FFFFFF"/>
              </a:solidFill>
              <a:latin typeface="Arial" panose="020B0604020202020204" pitchFamily="34" charset="0"/>
              <a:ea typeface="+mn-ea"/>
              <a:cs typeface="Arial" panose="020B0604020202020204" pitchFamily="34" charset="0"/>
            </a:rPr>
            <a:t>COLLECT MATERNAL HEALTH DATA</a:t>
          </a:r>
        </a:p>
      </dsp:txBody>
      <dsp:txXfrm>
        <a:off x="1719948" y="3018049"/>
        <a:ext cx="1171656" cy="1013620"/>
      </dsp:txXfrm>
    </dsp:sp>
    <dsp:sp modelId="{867E01B4-37AC-422B-A605-4DD87939F045}">
      <dsp:nvSpPr>
        <dsp:cNvPr id="0" name=""/>
        <dsp:cNvSpPr/>
      </dsp:nvSpPr>
      <dsp:spPr>
        <a:xfrm>
          <a:off x="1429519" y="930435"/>
          <a:ext cx="1752514" cy="1516130"/>
        </a:xfrm>
        <a:prstGeom prst="hexagon">
          <a:avLst>
            <a:gd name="adj" fmla="val 28570"/>
            <a:gd name="vf" fmla="val 115470"/>
          </a:avLst>
        </a:prstGeom>
        <a:solidFill>
          <a:srgbClr val="F5B32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b="1" kern="1200" dirty="0">
              <a:latin typeface="Arial"/>
              <a:ea typeface="+mn-ea"/>
              <a:cs typeface="Arial"/>
            </a:rPr>
            <a:t>MARCH OF DIMES EDUCATIONAL CALLS </a:t>
          </a:r>
        </a:p>
      </dsp:txBody>
      <dsp:txXfrm>
        <a:off x="1719948" y="1181690"/>
        <a:ext cx="1171656" cy="101362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82D28D-D441-48EA-889F-1FFEAA3F425C}" type="datetimeFigureOut">
              <a:rPr lang="en-US" smtClean="0"/>
              <a:t>8/26/2026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79AB84-726B-4760-A69F-D3C9A1A3476A}" type="slidenum">
              <a:rPr lang="en-US" smtClean="0"/>
              <a:t>‹#›</a:t>
            </a:fld>
            <a:endParaRPr lang="en-US"/>
          </a:p>
        </p:txBody>
      </p:sp>
    </p:spTree>
    <p:extLst>
      <p:ext uri="{BB962C8B-B14F-4D97-AF65-F5344CB8AC3E}">
        <p14:creationId xmlns:p14="http://schemas.microsoft.com/office/powerpoint/2010/main" val="4101088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9DDC1-8492-F7F6-ED5C-B3C2F0976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F2FC2-653A-F11B-C5A4-E724C86A3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44812-8F82-53A5-D695-E8BD9B597B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8F3BD7-5749-C4FF-C875-0EB147D266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BBB85B-63D0-4DCB-AFF1-A3725176AA2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5760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body" idx="1"/>
          </p:nvPr>
        </p:nvSpPr>
        <p:spPr>
          <a:xfrm>
            <a:off x="685800" y="4446389"/>
            <a:ext cx="5486400" cy="363795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2:notes"/>
          <p:cNvSpPr>
            <a:spLocks noGrp="1" noRot="1" noChangeAspect="1"/>
          </p:cNvSpPr>
          <p:nvPr>
            <p:ph type="sldImg" idx="2"/>
          </p:nvPr>
        </p:nvSpPr>
        <p:spPr>
          <a:xfrm>
            <a:off x="657225" y="1154113"/>
            <a:ext cx="5543550" cy="31194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991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05BB81-F44F-42AC-B12F-F606077C8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3243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*15 Roundtables with 148 total attendees in 2021</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301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Profile/Bio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54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for Dates Could</a:t>
            </a:r>
            <a:r>
              <a:rPr lang="en-US" baseline="0" dirty="0"/>
              <a:t> Also be used to highlight stats.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4825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Profile/Bio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291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Profile/Bio Slide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843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23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Update will be available in Epic and in MyChart for patient to update at encounter or on own time. </a:t>
            </a:r>
          </a:p>
          <a:p>
            <a:pPr marL="171450" indent="-171450">
              <a:buFontTx/>
              <a:buChar char="-"/>
            </a:pPr>
            <a:r>
              <a:rPr lang="en-US" dirty="0"/>
              <a:t>Based on research done by the National Census Research Group and is considered best practice in data collection. </a:t>
            </a:r>
          </a:p>
          <a:p>
            <a:pPr marL="171450" indent="-171450">
              <a:buFontTx/>
              <a:buChar char="-"/>
            </a:pPr>
            <a:r>
              <a:rPr lang="en-US" dirty="0"/>
              <a:t>Epic does not support terminology mapping at this time so we created tools for team members and patients to use that better break down ethnic group categories.  We are brainstorming  solutions and working with Epic on how to make this process even easier to navigate for patients and team members.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660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created two tools for team members to give patients that makes our definitions and categories clearer.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163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FD52C5-CD2B-416F-8FB5-C0D51BD4CE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4159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Recommended by others who have completed this project to do a marketing campaign notifying patients of the changes to come.</a:t>
            </a:r>
          </a:p>
          <a:p>
            <a:pPr marL="174708" indent="-174708">
              <a:buFontTx/>
              <a:buChar char="-"/>
            </a:pPr>
            <a:r>
              <a:rPr lang="en-US" dirty="0"/>
              <a:t>Have requested the creation of digital materials to marketing and communications department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253C97-E9E6-4FAC-85EA-C3530C502F8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088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54982374-0C8B-40E2-B4FF-82275B5066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C7610B94-7293-4BC9-AB16-4F14CE3994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Blank Content Slide for Charts Graphs Ect. Try to use content slides for text based content. If you must use this slide for text please remember the 7x7x5 rule. No more than 7 words in one line no more than 7 lines of text and no more than 5 text only slides in a row.</a:t>
            </a:r>
          </a:p>
        </p:txBody>
      </p:sp>
      <p:sp>
        <p:nvSpPr>
          <p:cNvPr id="27652" name="Slide Number Placeholder 3">
            <a:extLst>
              <a:ext uri="{FF2B5EF4-FFF2-40B4-BE49-F238E27FC236}">
                <a16:creationId xmlns:a16="http://schemas.microsoft.com/office/drawing/2014/main" id="{7E235025-9ADE-4648-B77F-505538F7279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7066" indent="-291179">
              <a:defRPr>
                <a:solidFill>
                  <a:schemeClr val="tx1"/>
                </a:solidFill>
                <a:latin typeface="Arial" panose="020B0604020202020204" pitchFamily="34" charset="0"/>
                <a:cs typeface="Arial" panose="020B0604020202020204" pitchFamily="34" charset="0"/>
              </a:defRPr>
            </a:lvl2pPr>
            <a:lvl3pPr marL="1164717" indent="-232943">
              <a:defRPr>
                <a:solidFill>
                  <a:schemeClr val="tx1"/>
                </a:solidFill>
                <a:latin typeface="Arial" panose="020B0604020202020204" pitchFamily="34" charset="0"/>
                <a:cs typeface="Arial" panose="020B0604020202020204" pitchFamily="34" charset="0"/>
              </a:defRPr>
            </a:lvl3pPr>
            <a:lvl4pPr marL="1630604" indent="-232943">
              <a:defRPr>
                <a:solidFill>
                  <a:schemeClr val="tx1"/>
                </a:solidFill>
                <a:latin typeface="Arial" panose="020B0604020202020204" pitchFamily="34" charset="0"/>
                <a:cs typeface="Arial" panose="020B0604020202020204" pitchFamily="34" charset="0"/>
              </a:defRPr>
            </a:lvl4pPr>
            <a:lvl5pPr marL="2096491" indent="-232943">
              <a:defRPr>
                <a:solidFill>
                  <a:schemeClr val="tx1"/>
                </a:solidFill>
                <a:latin typeface="Arial" panose="020B0604020202020204" pitchFamily="34" charset="0"/>
                <a:cs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3F7F131-18B8-4D7A-9042-1AB678193E2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475E-069A-4484-B99E-39E0E6CF74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7573BF8-3964-4696-B0C9-33AB06A98B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1CF2F6-7EFF-45AB-AA09-996B51C0EADB}"/>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5" name="Footer Placeholder 4">
            <a:extLst>
              <a:ext uri="{FF2B5EF4-FFF2-40B4-BE49-F238E27FC236}">
                <a16:creationId xmlns:a16="http://schemas.microsoft.com/office/drawing/2014/main" id="{12F85D8B-98E2-44B9-997F-C2557E6E35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1E8C04-0F88-4CCC-B4A2-AF6F3FB2836B}"/>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55984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F1225-9D5C-4CE4-BCB7-D93DDAAD07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286773-1D29-4879-9ECC-5B591FD7D7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F75D8-B82C-466C-AADD-BC2B353B84DC}"/>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5" name="Footer Placeholder 4">
            <a:extLst>
              <a:ext uri="{FF2B5EF4-FFF2-40B4-BE49-F238E27FC236}">
                <a16:creationId xmlns:a16="http://schemas.microsoft.com/office/drawing/2014/main" id="{B50FCB18-CAED-4B5F-9ADF-85FFE50E0C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D1A99-0242-4D27-A3F4-51F03FE6E934}"/>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312987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BF0C3-F732-4204-A242-6EFEDD01FF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4AB1EB-6168-4040-9AF3-220757D8BC5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16BA19-3881-4C2A-8D74-1D82E4B8791E}"/>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5" name="Footer Placeholder 4">
            <a:extLst>
              <a:ext uri="{FF2B5EF4-FFF2-40B4-BE49-F238E27FC236}">
                <a16:creationId xmlns:a16="http://schemas.microsoft.com/office/drawing/2014/main" id="{2CE1A89C-6555-4836-8BCB-42E0B3941D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575E3-AB22-47F5-8F7A-2E48D98984BF}"/>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2556167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B06CF-83B2-445C-90DB-7389996BB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0F36DB-5C90-4FB5-8A47-2DE4688BD6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C76682-0D34-40B0-89D3-5678C76654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566BF0-43DD-4C7E-939E-D58E17AE1639}"/>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6" name="Footer Placeholder 5">
            <a:extLst>
              <a:ext uri="{FF2B5EF4-FFF2-40B4-BE49-F238E27FC236}">
                <a16:creationId xmlns:a16="http://schemas.microsoft.com/office/drawing/2014/main" id="{637F574F-BCB5-4D07-9CF5-81280F04E5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626158-3005-43BA-96C7-BE00E259745E}"/>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4096865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726CB-7BB4-4351-BD0D-BC1C091F48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D9711F-57DA-4CAE-B1E7-FA531E5E56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10D1CF-8E50-42C9-8408-9CED996901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D4FF28-E826-4D55-ADC5-AF9E76102B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CA728A-3404-483F-89B9-07011D9186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5BCDDC-A20F-4CC0-9125-2DAF99FBE9A6}"/>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8" name="Footer Placeholder 7">
            <a:extLst>
              <a:ext uri="{FF2B5EF4-FFF2-40B4-BE49-F238E27FC236}">
                <a16:creationId xmlns:a16="http://schemas.microsoft.com/office/drawing/2014/main" id="{117014D9-EAE6-4A5E-B23D-741080B201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E98557-BF4F-4439-8226-53C324BD9D8B}"/>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2539276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E9766-9235-4081-B6C2-FDD749BA1F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0D5DC9-2FFD-42E6-BA4C-A02F7771D24E}"/>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4" name="Footer Placeholder 3">
            <a:extLst>
              <a:ext uri="{FF2B5EF4-FFF2-40B4-BE49-F238E27FC236}">
                <a16:creationId xmlns:a16="http://schemas.microsoft.com/office/drawing/2014/main" id="{234A6C53-56A9-431F-96B5-8FA4F6840C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90041C9-D464-41F8-8BE6-3AF58FF1845A}"/>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290179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18D403-FF13-4121-B2C4-868BDC94EAFD}"/>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3" name="Footer Placeholder 2">
            <a:extLst>
              <a:ext uri="{FF2B5EF4-FFF2-40B4-BE49-F238E27FC236}">
                <a16:creationId xmlns:a16="http://schemas.microsoft.com/office/drawing/2014/main" id="{25692428-A840-4C27-8D11-1332E802A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59EBA2-59D7-4051-A973-677847510B4B}"/>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31433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9DD9-3334-4515-AE0E-B65A39300C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D03CBA-32D6-460C-A86B-28E9B03A9A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3CBFA8-7317-4ED3-BA7C-FEAFC745D4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3F8D3E-FB6B-4FDB-BE71-B78CB48E9BC7}"/>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6" name="Footer Placeholder 5">
            <a:extLst>
              <a:ext uri="{FF2B5EF4-FFF2-40B4-BE49-F238E27FC236}">
                <a16:creationId xmlns:a16="http://schemas.microsoft.com/office/drawing/2014/main" id="{A5DA6244-C0E6-4652-8DF9-5294A6F4E8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D66596-81A4-4D7A-9797-36EA945E40FD}"/>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3834096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B53D6-29E3-4258-BBFC-70A0113182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5C6D3D-E65C-4A90-8657-E6F86BAD44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D4F927-7F73-477E-8818-852DFDF2D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FBE476-FB3C-47A3-AE2A-769D7E591684}"/>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6" name="Footer Placeholder 5">
            <a:extLst>
              <a:ext uri="{FF2B5EF4-FFF2-40B4-BE49-F238E27FC236}">
                <a16:creationId xmlns:a16="http://schemas.microsoft.com/office/drawing/2014/main" id="{27CA0CB8-6574-4C7C-8668-993AAE1A94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A0630-C14C-4825-9A18-D65281D0D54C}"/>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18789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73975-8D70-4E69-AF88-447EE463BF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08BFBA-E61D-47D3-9B3A-D1F0381C4A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3F0688-F7C4-4047-AD11-C2E1F0DC63E2}"/>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5" name="Footer Placeholder 4">
            <a:extLst>
              <a:ext uri="{FF2B5EF4-FFF2-40B4-BE49-F238E27FC236}">
                <a16:creationId xmlns:a16="http://schemas.microsoft.com/office/drawing/2014/main" id="{6C9E8E9D-C179-4101-909C-8D2BAD073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BEE7EB-223A-450E-97B4-B1AD8511A0AE}"/>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82492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DE63EC-1323-4FCD-BAF1-F994964707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17C907-42E7-4DD5-A5B1-595A6A16BC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08349F-79EE-48EE-A235-0114661E80D0}"/>
              </a:ext>
            </a:extLst>
          </p:cNvPr>
          <p:cNvSpPr>
            <a:spLocks noGrp="1"/>
          </p:cNvSpPr>
          <p:nvPr>
            <p:ph type="dt" sz="half" idx="10"/>
          </p:nvPr>
        </p:nvSpPr>
        <p:spPr/>
        <p:txBody>
          <a:bodyPr/>
          <a:lstStyle/>
          <a:p>
            <a:fld id="{26357DDE-8610-4162-BE24-4E98BB29DBC1}" type="datetimeFigureOut">
              <a:rPr lang="en-US" smtClean="0"/>
              <a:t>8/26/2026</a:t>
            </a:fld>
            <a:endParaRPr lang="en-US"/>
          </a:p>
        </p:txBody>
      </p:sp>
      <p:sp>
        <p:nvSpPr>
          <p:cNvPr id="5" name="Footer Placeholder 4">
            <a:extLst>
              <a:ext uri="{FF2B5EF4-FFF2-40B4-BE49-F238E27FC236}">
                <a16:creationId xmlns:a16="http://schemas.microsoft.com/office/drawing/2014/main" id="{947BFB38-0264-4B95-9BF3-53E01A33DD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EB47FE-42DB-4E20-BE71-9E5F6D33DA38}"/>
              </a:ext>
            </a:extLst>
          </p:cNvPr>
          <p:cNvSpPr>
            <a:spLocks noGrp="1"/>
          </p:cNvSpPr>
          <p:nvPr>
            <p:ph type="sldNum" sz="quarter" idx="12"/>
          </p:nvPr>
        </p:nvSpPr>
        <p:spPr/>
        <p:txBody>
          <a:bodyPr/>
          <a:lstStyle/>
          <a:p>
            <a:fld id="{106CD4C3-3C9E-40EA-BA5F-23DF5167B0B5}" type="slidenum">
              <a:rPr lang="en-US" smtClean="0"/>
              <a:t>‹#›</a:t>
            </a:fld>
            <a:endParaRPr lang="en-US"/>
          </a:p>
        </p:txBody>
      </p:sp>
    </p:spTree>
    <p:extLst>
      <p:ext uri="{BB962C8B-B14F-4D97-AF65-F5344CB8AC3E}">
        <p14:creationId xmlns:p14="http://schemas.microsoft.com/office/powerpoint/2010/main" val="37419006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bg>
      <p:bgPr>
        <a:solidFill>
          <a:schemeClr val="bg1"/>
        </a:solidFill>
        <a:effectLst/>
      </p:bgPr>
    </p:bg>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4BA0E5CA-A771-244A-9A70-A62710113F96}"/>
              </a:ext>
            </a:extLst>
          </p:cNvPr>
          <p:cNvSpPr>
            <a:spLocks noGrp="1" noChangeAspect="1"/>
          </p:cNvSpPr>
          <p:nvPr>
            <p:ph type="pic" sz="quarter" idx="13" hasCustomPrompt="1"/>
          </p:nvPr>
        </p:nvSpPr>
        <p:spPr>
          <a:xfrm>
            <a:off x="6432884" y="1269000"/>
            <a:ext cx="4320000" cy="4320000"/>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250563391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9" name="Oval 8"/>
          <p:cNvSpPr/>
          <p:nvPr userDrawn="1"/>
        </p:nvSpPr>
        <p:spPr>
          <a:xfrm>
            <a:off x="6436154" y="1272270"/>
            <a:ext cx="4316730" cy="431673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39606" y="3006298"/>
            <a:ext cx="3309826" cy="848673"/>
          </a:xfrm>
          <a:prstGeom prst="rect">
            <a:avLst/>
          </a:prstGeom>
        </p:spPr>
      </p:pic>
    </p:spTree>
    <p:extLst>
      <p:ext uri="{BB962C8B-B14F-4D97-AF65-F5344CB8AC3E}">
        <p14:creationId xmlns:p14="http://schemas.microsoft.com/office/powerpoint/2010/main" val="281850060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1"/>
        </a:solidFill>
        <a:effectLst/>
      </p:bgPr>
    </p:bg>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A0BB3171-ECBA-9B44-ABF6-9E9925695F52}"/>
              </a:ext>
            </a:extLst>
          </p:cNvPr>
          <p:cNvSpPr/>
          <p:nvPr userDrawn="1"/>
        </p:nvSpPr>
        <p:spPr>
          <a:xfrm>
            <a:off x="10113067" y="2178000"/>
            <a:ext cx="2243191" cy="4680000"/>
          </a:xfrm>
          <a:custGeom>
            <a:avLst/>
            <a:gdLst>
              <a:gd name="connsiteX0" fmla="*/ 3306658 w 3306658"/>
              <a:gd name="connsiteY0" fmla="*/ 0 h 6898724"/>
              <a:gd name="connsiteX1" fmla="*/ 3306658 w 3306658"/>
              <a:gd name="connsiteY1" fmla="*/ 6898724 h 6898724"/>
              <a:gd name="connsiteX2" fmla="*/ 3275370 w 3306658"/>
              <a:gd name="connsiteY2" fmla="*/ 6897933 h 6898724"/>
              <a:gd name="connsiteX3" fmla="*/ 0 w 3306658"/>
              <a:gd name="connsiteY3" fmla="*/ 3449362 h 6898724"/>
              <a:gd name="connsiteX4" fmla="*/ 3275370 w 3306658"/>
              <a:gd name="connsiteY4" fmla="*/ 791 h 6898724"/>
              <a:gd name="connsiteX5" fmla="*/ 3306658 w 3306658"/>
              <a:gd name="connsiteY5" fmla="*/ 0 h 6898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6658" h="6898724">
                <a:moveTo>
                  <a:pt x="3306658" y="0"/>
                </a:moveTo>
                <a:lnTo>
                  <a:pt x="3306658" y="6898724"/>
                </a:lnTo>
                <a:lnTo>
                  <a:pt x="3275370" y="6897933"/>
                </a:lnTo>
                <a:cubicBezTo>
                  <a:pt x="1450875" y="6805449"/>
                  <a:pt x="0" y="5296841"/>
                  <a:pt x="0" y="3449362"/>
                </a:cubicBezTo>
                <a:cubicBezTo>
                  <a:pt x="0" y="1601883"/>
                  <a:pt x="1450875" y="93275"/>
                  <a:pt x="3275370" y="791"/>
                </a:cubicBezTo>
                <a:lnTo>
                  <a:pt x="330665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8">
            <a:extLst>
              <a:ext uri="{FF2B5EF4-FFF2-40B4-BE49-F238E27FC236}">
                <a16:creationId xmlns:a16="http://schemas.microsoft.com/office/drawing/2014/main" id="{14E397DD-6C62-5647-8887-FA7BCEAD0A78}"/>
              </a:ext>
            </a:extLst>
          </p:cNvPr>
          <p:cNvSpPr>
            <a:spLocks noGrp="1"/>
          </p:cNvSpPr>
          <p:nvPr>
            <p:ph type="pic" sz="quarter" idx="13" hasCustomPrompt="1"/>
          </p:nvPr>
        </p:nvSpPr>
        <p:spPr>
          <a:xfrm>
            <a:off x="6096000" y="923188"/>
            <a:ext cx="5011623" cy="5011623"/>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138660606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bg>
      <p:bgPr>
        <a:solidFill>
          <a:schemeClr val="tx2"/>
        </a:solidFill>
        <a:effectLst/>
      </p:bgPr>
    </p:bg>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14E397DD-6C62-5647-8887-FA7BCEAD0A78}"/>
              </a:ext>
            </a:extLst>
          </p:cNvPr>
          <p:cNvSpPr>
            <a:spLocks noGrp="1"/>
          </p:cNvSpPr>
          <p:nvPr>
            <p:ph type="pic" sz="quarter" idx="13" hasCustomPrompt="1"/>
          </p:nvPr>
        </p:nvSpPr>
        <p:spPr>
          <a:xfrm>
            <a:off x="6096000" y="923188"/>
            <a:ext cx="5011623" cy="5011623"/>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41300124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tx2"/>
        </a:solidFill>
        <a:effectLst/>
      </p:bgPr>
    </p:bg>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14E397DD-6C62-5647-8887-FA7BCEAD0A78}"/>
              </a:ext>
            </a:extLst>
          </p:cNvPr>
          <p:cNvSpPr>
            <a:spLocks noGrp="1"/>
          </p:cNvSpPr>
          <p:nvPr>
            <p:ph type="pic" sz="quarter" idx="13" hasCustomPrompt="1"/>
          </p:nvPr>
        </p:nvSpPr>
        <p:spPr>
          <a:xfrm>
            <a:off x="1143504" y="923188"/>
            <a:ext cx="5011623" cy="5011623"/>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348686357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Title Slide">
    <p:bg>
      <p:bgPr>
        <a:solidFill>
          <a:schemeClr val="tx2"/>
        </a:solidFill>
        <a:effectLst/>
      </p:bgPr>
    </p:bg>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14E397DD-6C62-5647-8887-FA7BCEAD0A78}"/>
              </a:ext>
            </a:extLst>
          </p:cNvPr>
          <p:cNvSpPr>
            <a:spLocks noGrp="1"/>
          </p:cNvSpPr>
          <p:nvPr>
            <p:ph type="pic" sz="quarter" idx="13" hasCustomPrompt="1"/>
          </p:nvPr>
        </p:nvSpPr>
        <p:spPr>
          <a:xfrm>
            <a:off x="999504" y="3160495"/>
            <a:ext cx="2911063" cy="2911063"/>
          </a:xfrm>
          <a:prstGeom prst="ellipse">
            <a:avLst/>
          </a:prstGeom>
          <a:solidFill>
            <a:schemeClr val="bg2"/>
          </a:solid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sp>
        <p:nvSpPr>
          <p:cNvPr id="7" name="Picture Placeholder 8">
            <a:extLst>
              <a:ext uri="{FF2B5EF4-FFF2-40B4-BE49-F238E27FC236}">
                <a16:creationId xmlns:a16="http://schemas.microsoft.com/office/drawing/2014/main" id="{8C88C777-6C6E-DA41-8307-B14B5754272F}"/>
              </a:ext>
            </a:extLst>
          </p:cNvPr>
          <p:cNvSpPr>
            <a:spLocks noGrp="1"/>
          </p:cNvSpPr>
          <p:nvPr>
            <p:ph type="pic" sz="quarter" idx="14" hasCustomPrompt="1"/>
          </p:nvPr>
        </p:nvSpPr>
        <p:spPr>
          <a:xfrm>
            <a:off x="1966032" y="231569"/>
            <a:ext cx="4129968" cy="4129968"/>
          </a:xfrm>
          <a:prstGeom prst="ellipse">
            <a:avLst/>
          </a:prstGeom>
          <a:pattFill prst="lgCheck">
            <a:fgClr>
              <a:schemeClr val="bg1">
                <a:lumMod val="85000"/>
              </a:schemeClr>
            </a:fgClr>
            <a:bgClr>
              <a:schemeClr val="bg1"/>
            </a:bgClr>
          </a:pattFill>
          <a:ln w="76200">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338866266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Title Slide">
    <p:bg>
      <p:bgPr>
        <a:solidFill>
          <a:schemeClr val="tx2"/>
        </a:solidFill>
        <a:effectLst/>
      </p:bgPr>
    </p:bg>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14E397DD-6C62-5647-8887-FA7BCEAD0A78}"/>
              </a:ext>
            </a:extLst>
          </p:cNvPr>
          <p:cNvSpPr>
            <a:spLocks noGrp="1"/>
          </p:cNvSpPr>
          <p:nvPr>
            <p:ph type="pic" sz="quarter" idx="13" hasCustomPrompt="1"/>
          </p:nvPr>
        </p:nvSpPr>
        <p:spPr>
          <a:xfrm>
            <a:off x="999504" y="3160495"/>
            <a:ext cx="2911063" cy="2911063"/>
          </a:xfrm>
          <a:prstGeom prst="ellipse">
            <a:avLst/>
          </a:prstGeom>
          <a:solidFill>
            <a:schemeClr val="bg2"/>
          </a:solid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sp>
        <p:nvSpPr>
          <p:cNvPr id="7" name="Picture Placeholder 8">
            <a:extLst>
              <a:ext uri="{FF2B5EF4-FFF2-40B4-BE49-F238E27FC236}">
                <a16:creationId xmlns:a16="http://schemas.microsoft.com/office/drawing/2014/main" id="{8C88C777-6C6E-DA41-8307-B14B5754272F}"/>
              </a:ext>
            </a:extLst>
          </p:cNvPr>
          <p:cNvSpPr>
            <a:spLocks noGrp="1"/>
          </p:cNvSpPr>
          <p:nvPr>
            <p:ph type="pic" sz="quarter" idx="14" hasCustomPrompt="1"/>
          </p:nvPr>
        </p:nvSpPr>
        <p:spPr>
          <a:xfrm>
            <a:off x="1966032" y="231569"/>
            <a:ext cx="4129968" cy="4129968"/>
          </a:xfrm>
          <a:prstGeom prst="ellipse">
            <a:avLst/>
          </a:prstGeom>
          <a:pattFill prst="lgCheck">
            <a:fgClr>
              <a:schemeClr val="bg1">
                <a:lumMod val="85000"/>
              </a:schemeClr>
            </a:fgClr>
            <a:bgClr>
              <a:schemeClr val="bg1"/>
            </a:bgClr>
          </a:pattFill>
          <a:ln w="76200">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sp>
        <p:nvSpPr>
          <p:cNvPr id="10" name="Picture Placeholder 8">
            <a:extLst>
              <a:ext uri="{FF2B5EF4-FFF2-40B4-BE49-F238E27FC236}">
                <a16:creationId xmlns:a16="http://schemas.microsoft.com/office/drawing/2014/main" id="{14E397DD-6C62-5647-8887-FA7BCEAD0A78}"/>
              </a:ext>
            </a:extLst>
          </p:cNvPr>
          <p:cNvSpPr>
            <a:spLocks noGrp="1"/>
          </p:cNvSpPr>
          <p:nvPr>
            <p:ph type="pic" sz="quarter" idx="15" hasCustomPrompt="1"/>
          </p:nvPr>
        </p:nvSpPr>
        <p:spPr>
          <a:xfrm>
            <a:off x="5445825" y="1247875"/>
            <a:ext cx="3233406" cy="3350795"/>
          </a:xfrm>
          <a:prstGeom prst="ellipse">
            <a:avLst/>
          </a:prstGeom>
          <a:solidFill>
            <a:schemeClr val="bg2"/>
          </a:solid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21678387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Slide">
    <p:bg>
      <p:bgPr>
        <a:solidFill>
          <a:schemeClr val="tx2"/>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8C88C777-6C6E-DA41-8307-B14B5754272F}"/>
              </a:ext>
            </a:extLst>
          </p:cNvPr>
          <p:cNvSpPr>
            <a:spLocks noGrp="1" noChangeAspect="1"/>
          </p:cNvSpPr>
          <p:nvPr>
            <p:ph type="pic" sz="quarter" idx="14" hasCustomPrompt="1"/>
          </p:nvPr>
        </p:nvSpPr>
        <p:spPr>
          <a:xfrm>
            <a:off x="1143505" y="1871067"/>
            <a:ext cx="2520469" cy="2520000"/>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sp>
        <p:nvSpPr>
          <p:cNvPr id="8" name="Picture Placeholder 8">
            <a:extLst>
              <a:ext uri="{FF2B5EF4-FFF2-40B4-BE49-F238E27FC236}">
                <a16:creationId xmlns:a16="http://schemas.microsoft.com/office/drawing/2014/main" id="{6B22B356-60C7-2145-9181-92EE8196CE5C}"/>
              </a:ext>
            </a:extLst>
          </p:cNvPr>
          <p:cNvSpPr>
            <a:spLocks noGrp="1" noChangeAspect="1"/>
          </p:cNvSpPr>
          <p:nvPr>
            <p:ph type="pic" sz="quarter" idx="15" hasCustomPrompt="1"/>
          </p:nvPr>
        </p:nvSpPr>
        <p:spPr>
          <a:xfrm>
            <a:off x="4835765" y="1871067"/>
            <a:ext cx="2520469" cy="2520000"/>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sp>
        <p:nvSpPr>
          <p:cNvPr id="10" name="Picture Placeholder 8">
            <a:extLst>
              <a:ext uri="{FF2B5EF4-FFF2-40B4-BE49-F238E27FC236}">
                <a16:creationId xmlns:a16="http://schemas.microsoft.com/office/drawing/2014/main" id="{F5650510-C32A-EB44-ABFB-14B72A6D6196}"/>
              </a:ext>
            </a:extLst>
          </p:cNvPr>
          <p:cNvSpPr>
            <a:spLocks noGrp="1" noChangeAspect="1"/>
          </p:cNvSpPr>
          <p:nvPr>
            <p:ph type="pic" sz="quarter" idx="16" hasCustomPrompt="1"/>
          </p:nvPr>
        </p:nvSpPr>
        <p:spPr>
          <a:xfrm>
            <a:off x="8528025" y="1871067"/>
            <a:ext cx="2520469" cy="2520000"/>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3690" cy="293469"/>
          </a:xfrm>
          <a:prstGeom prst="rect">
            <a:avLst/>
          </a:prstGeom>
        </p:spPr>
      </p:pic>
    </p:spTree>
    <p:extLst>
      <p:ext uri="{BB962C8B-B14F-4D97-AF65-F5344CB8AC3E}">
        <p14:creationId xmlns:p14="http://schemas.microsoft.com/office/powerpoint/2010/main" val="390972649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tx2"/>
        </a:solidFill>
        <a:effectLst/>
      </p:bgPr>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B3D36AB0-E431-414A-9159-0AC08ED8F752}"/>
              </a:ext>
            </a:extLst>
          </p:cNvPr>
          <p:cNvSpPr/>
          <p:nvPr userDrawn="1"/>
        </p:nvSpPr>
        <p:spPr>
          <a:xfrm>
            <a:off x="2" y="3429000"/>
            <a:ext cx="3477516" cy="3429000"/>
          </a:xfrm>
          <a:custGeom>
            <a:avLst/>
            <a:gdLst>
              <a:gd name="connsiteX0" fmla="*/ 1143504 w 4879481"/>
              <a:gd name="connsiteY0" fmla="*/ 0 h 4811406"/>
              <a:gd name="connsiteX1" fmla="*/ 4879481 w 4879481"/>
              <a:gd name="connsiteY1" fmla="*/ 3735977 h 4811406"/>
              <a:gd name="connsiteX2" fmla="*/ 4761863 w 4879481"/>
              <a:gd name="connsiteY2" fmla="*/ 4669656 h 4811406"/>
              <a:gd name="connsiteX3" fmla="*/ 4721610 w 4879481"/>
              <a:gd name="connsiteY3" fmla="*/ 4811406 h 4811406"/>
              <a:gd name="connsiteX4" fmla="*/ 0 w 4879481"/>
              <a:gd name="connsiteY4" fmla="*/ 4811406 h 4811406"/>
              <a:gd name="connsiteX5" fmla="*/ 0 w 4879481"/>
              <a:gd name="connsiteY5" fmla="*/ 178972 h 4811406"/>
              <a:gd name="connsiteX6" fmla="*/ 32539 w 4879481"/>
              <a:gd name="connsiteY6" fmla="*/ 167962 h 4811406"/>
              <a:gd name="connsiteX7" fmla="*/ 1143504 w 4879481"/>
              <a:gd name="connsiteY7" fmla="*/ 0 h 4811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9481" h="4811406">
                <a:moveTo>
                  <a:pt x="1143504" y="0"/>
                </a:moveTo>
                <a:cubicBezTo>
                  <a:pt x="3206827" y="0"/>
                  <a:pt x="4879481" y="1672654"/>
                  <a:pt x="4879481" y="3735977"/>
                </a:cubicBezTo>
                <a:cubicBezTo>
                  <a:pt x="4879481" y="4058371"/>
                  <a:pt x="4838645" y="4371227"/>
                  <a:pt x="4761863" y="4669656"/>
                </a:cubicBezTo>
                <a:lnTo>
                  <a:pt x="4721610" y="4811406"/>
                </a:lnTo>
                <a:lnTo>
                  <a:pt x="0" y="4811406"/>
                </a:lnTo>
                <a:lnTo>
                  <a:pt x="0" y="178972"/>
                </a:lnTo>
                <a:lnTo>
                  <a:pt x="32539" y="167962"/>
                </a:lnTo>
                <a:cubicBezTo>
                  <a:pt x="383492" y="58804"/>
                  <a:pt x="756631" y="0"/>
                  <a:pt x="114350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16" name="Picture Placeholder 8">
            <a:extLst>
              <a:ext uri="{FF2B5EF4-FFF2-40B4-BE49-F238E27FC236}">
                <a16:creationId xmlns:a16="http://schemas.microsoft.com/office/drawing/2014/main" id="{14E397DD-6C62-5647-8887-FA7BCEAD0A78}"/>
              </a:ext>
            </a:extLst>
          </p:cNvPr>
          <p:cNvSpPr>
            <a:spLocks noGrp="1"/>
          </p:cNvSpPr>
          <p:nvPr>
            <p:ph type="pic" sz="quarter" idx="13" hasCustomPrompt="1"/>
          </p:nvPr>
        </p:nvSpPr>
        <p:spPr>
          <a:xfrm>
            <a:off x="1143504" y="923188"/>
            <a:ext cx="5011623" cy="5011623"/>
          </a:xfrm>
          <a:prstGeom prst="ellipse">
            <a:avLst/>
          </a:prstGeom>
          <a:pattFill prst="lgCheck">
            <a:fgClr>
              <a:schemeClr val="bg1">
                <a:lumMod val="85000"/>
              </a:schemeClr>
            </a:fgClr>
            <a:bgClr>
              <a:schemeClr val="bg1"/>
            </a:bgClr>
          </a:pattFill>
          <a:ln>
            <a:noFill/>
          </a:ln>
        </p:spPr>
        <p:txBody>
          <a:bodyPr wrap="square" anchor="ctr">
            <a:noAutofit/>
          </a:bodyPr>
          <a:lstStyle>
            <a:lvl1pPr marL="0" indent="0" algn="ctr">
              <a:buNone/>
              <a:defRPr sz="1200" baseline="0">
                <a:solidFill>
                  <a:schemeClr val="tx1"/>
                </a:solidFill>
              </a:defRPr>
            </a:lvl1pPr>
          </a:lstStyle>
          <a:p>
            <a:r>
              <a:rPr lang="en-US" dirty="0"/>
              <a:t>add picture here</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3225" y="6248301"/>
            <a:ext cx="1144533" cy="293469"/>
          </a:xfrm>
          <a:prstGeom prst="rect">
            <a:avLst/>
          </a:prstGeom>
        </p:spPr>
      </p:pic>
    </p:spTree>
    <p:extLst>
      <p:ext uri="{BB962C8B-B14F-4D97-AF65-F5344CB8AC3E}">
        <p14:creationId xmlns:p14="http://schemas.microsoft.com/office/powerpoint/2010/main" val="61556199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83E1B-B655-CD41-8530-304CDB14A9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A307F4-DD75-2B47-B915-51F6B6726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33A318-423A-694A-A99E-4E173BF54F8E}"/>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5" name="Footer Placeholder 4">
            <a:extLst>
              <a:ext uri="{FF2B5EF4-FFF2-40B4-BE49-F238E27FC236}">
                <a16:creationId xmlns:a16="http://schemas.microsoft.com/office/drawing/2014/main" id="{A90E7379-97A4-DE4B-85E8-0B18C9DDA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5ECB8B-B851-E04C-A088-65D37F576F67}"/>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61551708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EEBB-8C3B-0A44-B1FC-A621F8C759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1C3888-48C2-C245-AD32-1F53E1EDA7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7602D2-421D-B244-AD29-A1FDDD73D11E}"/>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5" name="Footer Placeholder 4">
            <a:extLst>
              <a:ext uri="{FF2B5EF4-FFF2-40B4-BE49-F238E27FC236}">
                <a16:creationId xmlns:a16="http://schemas.microsoft.com/office/drawing/2014/main" id="{8571EFA2-6696-E946-A725-16EE886DE3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3015CF-7421-3642-9D28-D3CEAD79F4BD}"/>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38367605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C6176-106F-6340-8D4F-22CAB88B2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306257-9E5B-6348-8196-91C72F0F66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BF477E-B53A-224B-B0CA-ABF3856660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115752-989A-514C-9BC5-E4A2BEC88C9F}"/>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6" name="Footer Placeholder 5">
            <a:extLst>
              <a:ext uri="{FF2B5EF4-FFF2-40B4-BE49-F238E27FC236}">
                <a16:creationId xmlns:a16="http://schemas.microsoft.com/office/drawing/2014/main" id="{758EC6EB-4A15-5B4B-BACF-709A9E39F2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AB680D-D73B-A447-9AE5-7850216CEA32}"/>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189034554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138C7-A449-3149-A54A-DB2B89AF8FD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55C1FC1-DBD0-154F-8998-6250C9635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E403CC-AC46-1246-81A5-0B83DA9FF5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00CC62-8A66-4949-84D2-59C6C06613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9F5436-186E-8C4F-8515-B84DDD7DA8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3A0D15-BC2F-4F4C-955B-E21063C980B1}"/>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8" name="Footer Placeholder 7">
            <a:extLst>
              <a:ext uri="{FF2B5EF4-FFF2-40B4-BE49-F238E27FC236}">
                <a16:creationId xmlns:a16="http://schemas.microsoft.com/office/drawing/2014/main" id="{A3C2F525-D7B3-1245-A9ED-FD3363E6FA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993A723-9429-3A41-B103-7044BB5C6BBC}"/>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25252073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18CC8-4C39-5342-A910-C3EA8E580B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37D99B-36CC-6B40-85F7-A30488092D3F}"/>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4" name="Footer Placeholder 3">
            <a:extLst>
              <a:ext uri="{FF2B5EF4-FFF2-40B4-BE49-F238E27FC236}">
                <a16:creationId xmlns:a16="http://schemas.microsoft.com/office/drawing/2014/main" id="{FFE3DAD0-7CAA-1340-B634-D2B3C98BA2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A31807-074E-7446-90F1-38EC202EF163}"/>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414034064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F59B5-1135-0345-A28A-3ADF3644BC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267EBC-3308-4547-9A06-91BD321852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E6EED8-512C-0B4C-881D-C82E08524F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80230C-F6D6-264C-9644-4E83C9F65D63}"/>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6" name="Footer Placeholder 5">
            <a:extLst>
              <a:ext uri="{FF2B5EF4-FFF2-40B4-BE49-F238E27FC236}">
                <a16:creationId xmlns:a16="http://schemas.microsoft.com/office/drawing/2014/main" id="{127BBC06-9F90-674B-ABAF-0E03C67C89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3C17DC-B3D2-184D-862F-1E39DC17669F}"/>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42632635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76CD9-DC5F-8C48-B5BB-75BB7F4D35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08E589-065E-0B45-A857-C3F0A2AA73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280CF8-5C80-1C4C-B22F-A58B39FECC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B3FBE3-3D77-4D40-9808-D811B86740BC}"/>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6" name="Footer Placeholder 5">
            <a:extLst>
              <a:ext uri="{FF2B5EF4-FFF2-40B4-BE49-F238E27FC236}">
                <a16:creationId xmlns:a16="http://schemas.microsoft.com/office/drawing/2014/main" id="{7FC34059-6087-274E-B41E-08477F2E66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A33C26-786E-6641-8AB3-8DCDCCFF6CA6}"/>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51187402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BACAF-B716-804D-8508-467C44965B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323CBB-528A-A849-BC37-6518C3B148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82096-B42C-5E43-B340-E905FBDA8EBD}"/>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5" name="Footer Placeholder 4">
            <a:extLst>
              <a:ext uri="{FF2B5EF4-FFF2-40B4-BE49-F238E27FC236}">
                <a16:creationId xmlns:a16="http://schemas.microsoft.com/office/drawing/2014/main" id="{5694D315-DB14-7749-BC47-F87AD8348B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12DA13-AC86-5B49-9431-B25303F79981}"/>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28360855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199328-A506-8342-AED5-8EFCFB7AC7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47FD4D-651D-2448-B526-EA90A2A2CE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0CD4DB-1AF0-9C48-B986-69D32E710F56}"/>
              </a:ext>
            </a:extLst>
          </p:cNvPr>
          <p:cNvSpPr>
            <a:spLocks noGrp="1"/>
          </p:cNvSpPr>
          <p:nvPr>
            <p:ph type="dt" sz="half" idx="10"/>
          </p:nvPr>
        </p:nvSpPr>
        <p:spPr/>
        <p:txBody>
          <a:bodyPr/>
          <a:lstStyle/>
          <a:p>
            <a:fld id="{B17618BE-4BCB-C849-B2E0-315B0D520B04}" type="datetimeFigureOut">
              <a:rPr lang="en-US" smtClean="0"/>
              <a:t>8/26/2026</a:t>
            </a:fld>
            <a:endParaRPr lang="en-US"/>
          </a:p>
        </p:txBody>
      </p:sp>
      <p:sp>
        <p:nvSpPr>
          <p:cNvPr id="5" name="Footer Placeholder 4">
            <a:extLst>
              <a:ext uri="{FF2B5EF4-FFF2-40B4-BE49-F238E27FC236}">
                <a16:creationId xmlns:a16="http://schemas.microsoft.com/office/drawing/2014/main" id="{2599CAAC-573E-0E45-ADEE-CB18F16D98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A59A1-50D8-8641-9E8A-0C0F83E65447}"/>
              </a:ext>
            </a:extLst>
          </p:cNvPr>
          <p:cNvSpPr>
            <a:spLocks noGrp="1"/>
          </p:cNvSpPr>
          <p:nvPr>
            <p:ph type="sldNum" sz="quarter" idx="12"/>
          </p:nvPr>
        </p:nvSpPr>
        <p:spPr/>
        <p:txBody>
          <a:bodyPr/>
          <a:lstStyle/>
          <a:p>
            <a:fld id="{CA3DB05A-58F7-7348-819F-7BF65FFA1298}" type="slidenum">
              <a:rPr lang="en-US" smtClean="0"/>
              <a:t>‹#›</a:t>
            </a:fld>
            <a:endParaRPr lang="en-US"/>
          </a:p>
        </p:txBody>
      </p:sp>
    </p:spTree>
    <p:extLst>
      <p:ext uri="{BB962C8B-B14F-4D97-AF65-F5344CB8AC3E}">
        <p14:creationId xmlns:p14="http://schemas.microsoft.com/office/powerpoint/2010/main" val="34728178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A3D7E-6F54-40EF-B74C-20322E2774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C771A0-6F22-4E64-9ED4-0AA59A21F5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12BB50-7EE5-4593-A08A-EC5F1225CC8D}"/>
              </a:ext>
            </a:extLst>
          </p:cNvPr>
          <p:cNvSpPr>
            <a:spLocks noGrp="1"/>
          </p:cNvSpPr>
          <p:nvPr>
            <p:ph type="dt" sz="half" idx="10"/>
          </p:nvPr>
        </p:nvSpPr>
        <p:spPr/>
        <p:txBody>
          <a:bodyPr/>
          <a:lstStyle/>
          <a:p>
            <a:fld id="{7C0A8BBE-B3EB-41D6-91B4-5DE5AEB8A472}" type="datetimeFigureOut">
              <a:rPr lang="en-US" smtClean="0"/>
              <a:t>8/26/2026</a:t>
            </a:fld>
            <a:endParaRPr lang="en-US"/>
          </a:p>
        </p:txBody>
      </p:sp>
      <p:sp>
        <p:nvSpPr>
          <p:cNvPr id="5" name="Footer Placeholder 4">
            <a:extLst>
              <a:ext uri="{FF2B5EF4-FFF2-40B4-BE49-F238E27FC236}">
                <a16:creationId xmlns:a16="http://schemas.microsoft.com/office/drawing/2014/main" id="{BDE962AA-E799-4715-A55C-0332B240A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F48997-581E-4A0D-8AE0-440DEEB5829C}"/>
              </a:ext>
            </a:extLst>
          </p:cNvPr>
          <p:cNvSpPr>
            <a:spLocks noGrp="1"/>
          </p:cNvSpPr>
          <p:nvPr>
            <p:ph type="sldNum" sz="quarter" idx="12"/>
          </p:nvPr>
        </p:nvSpPr>
        <p:spPr/>
        <p:txBody>
          <a:bodyPr/>
          <a:lstStyle/>
          <a:p>
            <a:fld id="{883CFEC2-1245-4181-8575-942576EE827B}" type="slidenum">
              <a:rPr lang="en-US" smtClean="0"/>
              <a:t>‹#›</a:t>
            </a:fld>
            <a:endParaRPr lang="en-US"/>
          </a:p>
        </p:txBody>
      </p:sp>
    </p:spTree>
    <p:extLst>
      <p:ext uri="{BB962C8B-B14F-4D97-AF65-F5344CB8AC3E}">
        <p14:creationId xmlns:p14="http://schemas.microsoft.com/office/powerpoint/2010/main" val="30136597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92601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759018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388488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542807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93375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045066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910836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633091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022308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441699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192536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0E330E-E914-489A-9514-A36692EF3DC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57F31C-A099-45CF-B5F0-3EAA61F536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97523B-7356-47AE-8C1D-3396AFF6FD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357DDE-8610-4162-BE24-4E98BB29DBC1}" type="datetimeFigureOut">
              <a:rPr lang="en-US" smtClean="0"/>
              <a:t>8/26/2026</a:t>
            </a:fld>
            <a:endParaRPr lang="en-US"/>
          </a:p>
        </p:txBody>
      </p:sp>
      <p:sp>
        <p:nvSpPr>
          <p:cNvPr id="5" name="Footer Placeholder 4">
            <a:extLst>
              <a:ext uri="{FF2B5EF4-FFF2-40B4-BE49-F238E27FC236}">
                <a16:creationId xmlns:a16="http://schemas.microsoft.com/office/drawing/2014/main" id="{94602770-D746-4FC7-A95B-CC2F81E63E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A05785-CDF7-4478-805E-0C930FF046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6CD4C3-3C9E-40EA-BA5F-23DF5167B0B5}" type="slidenum">
              <a:rPr lang="en-US" smtClean="0"/>
              <a:t>‹#›</a:t>
            </a:fld>
            <a:endParaRPr lang="en-US"/>
          </a:p>
        </p:txBody>
      </p:sp>
    </p:spTree>
    <p:extLst>
      <p:ext uri="{BB962C8B-B14F-4D97-AF65-F5344CB8AC3E}">
        <p14:creationId xmlns:p14="http://schemas.microsoft.com/office/powerpoint/2010/main" val="17913820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25C133-C545-9F40-91F0-31A86D16D7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3BFCE5-7A66-4349-B253-964498094B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B11A10-A538-E542-98CF-ACF109DFA8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7618BE-4BCB-C849-B2E0-315B0D520B04}" type="datetimeFigureOut">
              <a:rPr lang="en-US" smtClean="0"/>
              <a:t>8/26/2026</a:t>
            </a:fld>
            <a:endParaRPr lang="en-US"/>
          </a:p>
        </p:txBody>
      </p:sp>
      <p:sp>
        <p:nvSpPr>
          <p:cNvPr id="5" name="Footer Placeholder 4">
            <a:extLst>
              <a:ext uri="{FF2B5EF4-FFF2-40B4-BE49-F238E27FC236}">
                <a16:creationId xmlns:a16="http://schemas.microsoft.com/office/drawing/2014/main" id="{F833618F-1402-4C48-B2F7-EE7953C203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882A857-4157-234F-884A-3D8BF4A784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3DB05A-58F7-7348-819F-7BF65FFA1298}" type="slidenum">
              <a:rPr lang="en-US" smtClean="0"/>
              <a:t>‹#›</a:t>
            </a:fld>
            <a:endParaRPr lang="en-US"/>
          </a:p>
        </p:txBody>
      </p:sp>
    </p:spTree>
    <p:extLst>
      <p:ext uri="{BB962C8B-B14F-4D97-AF65-F5344CB8AC3E}">
        <p14:creationId xmlns:p14="http://schemas.microsoft.com/office/powerpoint/2010/main" val="29190078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8/26/2026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3926172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7FFE5F23_9A8235A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7FFE5F1C_8DB17D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http://url8219.awhonn.org/ls/click?upn=u001.7htcCvcO1ZVWn2N9ZYoBgjYleQNnWD19naG-2B-2BiF-2BSc6-2F-2Bkpty37HcWObOl-2BEE4UoOxKWhIiolgGmUSPfHhpTv2dWVsss-2BTt4zWxqCT-2F7Fl8-2BtI-2F2DvB9AnlqorGMULMJO7kZZII3VRvL8-2B5JCpnPLsm9xk6viwZXP-2B-2Fdqs4-2BuXhMUd-2BHTDkZogY1GYqfjHx7QKSXzhP1P0nv2KH-2F9Heoq2gQjhZKWEAklwmO-2BzJ3A4RMDAdC-2BTNmskUK4lMcwhMvtb4iYWAy0dqM7jo9V5fBTVwafUYamSvbsSyU1agoyoIA11bLfcGTMHMeJ0hpCS9-2F4cgXHAXoIVH-2BYNua5ASP2-2BtIqNOs9aFQm05u1FiYV5yFMc7gTlL4fGqCs61-2BD6H2G3tn8O3XYNf7ztRg1tyh2fi1sB7iRQ63pzjaax2YG-2B9E7QpcK-2Bf3o9NhMajJY-2FCElp31Sjk6tPu2n2FS6KTMc655rvtEJMtGEJJ-2F7JLC2qM6n1Hq2aYGjIsTwqDZmGVKfEjJq66b7mmlSu4HHRrZMGmr0xlOrmIzf-2BTkspfDrnTz1A3XC89cS63jL6EPhdpM-2FUErBn6I-2FfTpq0UrY7nRVRHALt-2BocPmX3zbrVDcJaY01vrdwl4-2F702PgbykbO1G8U1syUxV25uTdZeN1rpXK9w-3D-3DsC8O_DOWXMEuRNaVGGbW4APnGmRbmAKDe1CwZkDV5QssKGhyoNM7S5-2BC8tFNiVrq90wm-2FXjEAQ-2B2vAdw-2FmNxeSHvtgmMNyyV3UgcuJ2RrPoYsFjNcGKi2bfbs15f7N-2BgDmpVjc69-2F-2FaMsS6dATayzZy55FaMDG19ksPjn3eWxW9A7dF6xmDqNa56qLP4gn45wkc1ml2N-2Fk7SjBaZXFjfrM-2BdZzQ-3D-3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microsoft.com/office/2018/10/relationships/comments" Target="../comments/modernComment_7FFE5EB8_472F44CD.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7FFE5F17_7D1700A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7.png"/><Relationship Id="rId1" Type="http://schemas.openxmlformats.org/officeDocument/2006/relationships/slideLayout" Target="../slideLayouts/slideLayout4.xml"/><Relationship Id="rId5" Type="http://schemas.openxmlformats.org/officeDocument/2006/relationships/hyperlink" Target="https://creativecommons.org/licenses/by-nc-sa/3.0/" TargetMode="External"/><Relationship Id="rId4" Type="http://schemas.openxmlformats.org/officeDocument/2006/relationships/hyperlink" Target="https://technofaq.org/posts/2019/07/targeting-data-collection-are-major-key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8/10/relationships/comments" Target="../comments/modernComment_7FFE5EE2_C480DC96.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8/10/relationships/comments" Target="../comments/modernComment_6DF_83D14B3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19_851FF4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microsoft.com/office/2018/10/relationships/comments" Target="../comments/modernComment_117_1D48643.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microsoft.com/office/2018/10/relationships/comments" Target="../comments/modernComment_6CF_6C196CE.xml"/><Relationship Id="rId1" Type="http://schemas.openxmlformats.org/officeDocument/2006/relationships/slideLayout" Target="../slideLayouts/slideLayout25.xml"/><Relationship Id="rId4" Type="http://schemas.openxmlformats.org/officeDocument/2006/relationships/hyperlink" Target="https://www.kff.org/covid-19/tracking-social-determinants-of-health-during-the-covid-19-pandemic" TargetMode="Externa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microsoft.com/office/2018/10/relationships/comments" Target="../comments/modernComment_146_1C4E00A6.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5.jpe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cid:image002.png@01D77E02.12210FF0" TargetMode="Externa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cid:image003.png@01D77E02.12210FF0" TargetMode="Externa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46.emf"/></Relationships>
</file>

<file path=ppt/slides/_rels/slide31.xml.rels><?xml version="1.0" encoding="UTF-8" standalone="yes"?>
<Relationships xmlns="http://schemas.openxmlformats.org/package/2006/relationships"><Relationship Id="rId3" Type="http://schemas.microsoft.com/office/2018/10/relationships/comments" Target="../comments/modernComment_135_BBA06D83.xm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19.xml"/><Relationship Id="rId5" Type="http://schemas.openxmlformats.org/officeDocument/2006/relationships/image" Target="../media/image49.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6C9_0.xml"/><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4.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hyperlink" Target="mailto:Emersen.Frazier@stormontvail.org" TargetMode="Externa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8" Type="http://schemas.openxmlformats.org/officeDocument/2006/relationships/hyperlink" Target="https://www.stormontvail.org/wp-content/uploads/2024-Geary-County-CHNA-Hospital-Implementation-Plan-1.pdf" TargetMode="External"/><Relationship Id="rId3" Type="http://schemas.openxmlformats.org/officeDocument/2006/relationships/hyperlink" Target="https://www.stormontvail.org/wp-content/uploads/Shawnee-CHNA-24.v2.pdf" TargetMode="External"/><Relationship Id="rId7" Type="http://schemas.openxmlformats.org/officeDocument/2006/relationships/hyperlink" Target="https://www.stormontvail.org/wp-content/uploads/2024-Shawnee-County-CHNA-Hospital-Implementation-Plan.pdf" TargetMode="External"/><Relationship Id="rId2" Type="http://schemas.openxmlformats.org/officeDocument/2006/relationships/hyperlink" Target="https://www.kff.org/covid-19/tracking-social-determinants-of-health-during-the-covid-19-pandemic" TargetMode="External"/><Relationship Id="rId1" Type="http://schemas.openxmlformats.org/officeDocument/2006/relationships/slideLayout" Target="../slideLayouts/slideLayout14.xml"/><Relationship Id="rId6" Type="http://schemas.openxmlformats.org/officeDocument/2006/relationships/hyperlink" Target="https://www.stormontvail.org/wp-content/uploads/Geary_County_CHIP_2025-2029.pdf" TargetMode="External"/><Relationship Id="rId5" Type="http://schemas.openxmlformats.org/officeDocument/2006/relationships/hyperlink" Target="https://www.stormontvail.org/wp-content/uploads/LiveWell-Shawnee-County-Community-Health-Improvement-Plan-2026-28.pdf" TargetMode="External"/><Relationship Id="rId4" Type="http://schemas.openxmlformats.org/officeDocument/2006/relationships/hyperlink" Target="https://www.stormontvail.org/wp-content/uploads/Geary-CHNA-2024-final.v2.pd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7FFE5F21_C29D240F.xml"/><Relationship Id="rId1" Type="http://schemas.openxmlformats.org/officeDocument/2006/relationships/slideLayout" Target="../slideLayouts/slideLayout30.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38AFC1-7736-407D-BD5A-1C8A54E7E8B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18741B2D-7190-4007-A8A2-B87C43547758}"/>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AE66A3A0-E608-4308-8473-98AA10ABCEB5}"/>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391C054-9F4B-4C92-871A-14A094E5902F}"/>
              </a:ext>
            </a:extLst>
          </p:cNvPr>
          <p:cNvCxnSpPr>
            <a:cxnSpLocks/>
          </p:cNvCxnSpPr>
          <p:nvPr/>
        </p:nvCxnSpPr>
        <p:spPr>
          <a:xfrm>
            <a:off x="905744" y="4343400"/>
            <a:ext cx="9876162" cy="0"/>
          </a:xfrm>
          <a:prstGeom prst="line">
            <a:avLst/>
          </a:prstGeom>
          <a:ln w="57150">
            <a:solidFill>
              <a:srgbClr val="2352A4"/>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82DCC71-80D9-41FB-967B-21E631A43AFB}"/>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le 1">
            <a:extLst>
              <a:ext uri="{FF2B5EF4-FFF2-40B4-BE49-F238E27FC236}">
                <a16:creationId xmlns:a16="http://schemas.microsoft.com/office/drawing/2014/main" id="{540A184E-39C4-45E8-A285-4D561C62729A}"/>
              </a:ext>
            </a:extLst>
          </p:cNvPr>
          <p:cNvSpPr>
            <a:spLocks noGrp="1"/>
          </p:cNvSpPr>
          <p:nvPr>
            <p:ph type="ctrTitle"/>
          </p:nvPr>
        </p:nvSpPr>
        <p:spPr>
          <a:xfrm>
            <a:off x="914400" y="2687638"/>
            <a:ext cx="8791662" cy="1655762"/>
          </a:xfrm>
        </p:spPr>
        <p:txBody>
          <a:bodyPr anchor="b">
            <a:normAutofit/>
          </a:bodyPr>
          <a:lstStyle>
            <a:lvl1pPr algn="l">
              <a:lnSpc>
                <a:spcPct val="85000"/>
              </a:lnSpc>
              <a:defRPr sz="4050" spc="-38" baseline="0">
                <a:solidFill>
                  <a:schemeClr val="tx1">
                    <a:lumMod val="85000"/>
                    <a:lumOff val="15000"/>
                  </a:schemeClr>
                </a:solidFill>
                <a:latin typeface="Montserrat" panose="00000500000000000000" pitchFamily="2" charset="0"/>
              </a:defRPr>
            </a:lvl1pPr>
          </a:lstStyle>
          <a:p>
            <a:r>
              <a:rPr lang="en-US" dirty="0">
                <a:latin typeface="+mn-lt"/>
              </a:rPr>
              <a:t>August Learning Forum</a:t>
            </a:r>
          </a:p>
        </p:txBody>
      </p:sp>
      <p:sp>
        <p:nvSpPr>
          <p:cNvPr id="16" name="Freeform: Shape 15">
            <a:extLst>
              <a:ext uri="{FF2B5EF4-FFF2-40B4-BE49-F238E27FC236}">
                <a16:creationId xmlns:a16="http://schemas.microsoft.com/office/drawing/2014/main" id="{AF539115-E227-485C-873C-8FEC7DFAF9E6}"/>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CED07B97-E415-4366-B46E-B41A7F0C03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spTree>
    <p:extLst>
      <p:ext uri="{BB962C8B-B14F-4D97-AF65-F5344CB8AC3E}">
        <p14:creationId xmlns:p14="http://schemas.microsoft.com/office/powerpoint/2010/main" val="4114771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38AFC1-7736-407D-BD5A-1C8A54E7E8B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18741B2D-7190-4007-A8A2-B87C43547758}"/>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AE66A3A0-E608-4308-8473-98AA10ABCEB5}"/>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882DCC71-80D9-41FB-967B-21E631A43AFB}"/>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F539115-E227-485C-873C-8FEC7DFAF9E6}"/>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CED07B97-E415-4366-B46E-B41A7F0C03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sp>
        <p:nvSpPr>
          <p:cNvPr id="5" name="TextBox 4">
            <a:extLst>
              <a:ext uri="{FF2B5EF4-FFF2-40B4-BE49-F238E27FC236}">
                <a16:creationId xmlns:a16="http://schemas.microsoft.com/office/drawing/2014/main" id="{F9B6FA89-B5F3-2D27-7E7B-CB0B829D0D79}"/>
              </a:ext>
            </a:extLst>
          </p:cNvPr>
          <p:cNvSpPr txBox="1"/>
          <p:nvPr/>
        </p:nvSpPr>
        <p:spPr>
          <a:xfrm>
            <a:off x="475861" y="1721455"/>
            <a:ext cx="7921690" cy="3108543"/>
          </a:xfrm>
          <a:prstGeom prst="rect">
            <a:avLst/>
          </a:prstGeom>
          <a:noFill/>
        </p:spPr>
        <p:txBody>
          <a:bodyPr wrap="square" rtlCol="0">
            <a:spAutoFit/>
          </a:bodyPr>
          <a:lstStyle/>
          <a:p>
            <a:pPr marL="0" marR="0">
              <a:spcBef>
                <a:spcPts val="0"/>
              </a:spcBef>
              <a:spcAft>
                <a:spcPts val="0"/>
              </a:spcAft>
            </a:pPr>
            <a:r>
              <a:rPr lang="en-US" sz="1400" dirty="0">
                <a:effectLst/>
                <a:latin typeface="+mj-lt"/>
                <a:ea typeface="Calibri" panose="020F0502020204030204" pitchFamily="34" charset="0"/>
              </a:rPr>
              <a:t>Clayton Anderson is a maternal health and stillbirth awareness advocate based in Leawood, Kansas with a background in Healthcare IT. During the day he leads a team focused on improving clinical software and healthcare delivery for a large IT company. </a:t>
            </a:r>
          </a:p>
          <a:p>
            <a:pPr marL="0" marR="0">
              <a:spcBef>
                <a:spcPts val="0"/>
              </a:spcBef>
              <a:spcAft>
                <a:spcPts val="0"/>
              </a:spcAft>
            </a:pPr>
            <a:r>
              <a:rPr lang="en-US" sz="1400" dirty="0">
                <a:effectLst/>
                <a:latin typeface="+mj-lt"/>
                <a:ea typeface="Calibri" panose="020F0502020204030204" pitchFamily="34" charset="0"/>
              </a:rPr>
              <a:t> </a:t>
            </a:r>
          </a:p>
          <a:p>
            <a:pPr marL="0" marR="0">
              <a:spcBef>
                <a:spcPts val="0"/>
              </a:spcBef>
              <a:spcAft>
                <a:spcPts val="0"/>
              </a:spcAft>
            </a:pPr>
            <a:r>
              <a:rPr lang="en-US" sz="1400" dirty="0">
                <a:effectLst/>
                <a:latin typeface="+mj-lt"/>
                <a:ea typeface="Calibri" panose="020F0502020204030204" pitchFamily="34" charset="0"/>
              </a:rPr>
              <a:t>Following the loss of his wife, Krystal, to maternal sepsis in 2024, and the infant losses of their daughter, Charlotte, and son, James, Clayton founded the SHINE With Joy Foundation, a nonprofit dedicated to advancing maternal health equity, STEM education, wellness and community impact. He also serves on the END SEPSIS Advisory Board and is an active member of the Kansas Birth Equity Network, working alongside clinicians, public health leaders and families to improve maternal outcomes. </a:t>
            </a:r>
          </a:p>
          <a:p>
            <a:pPr marL="0" marR="0">
              <a:spcBef>
                <a:spcPts val="0"/>
              </a:spcBef>
              <a:spcAft>
                <a:spcPts val="0"/>
              </a:spcAft>
            </a:pPr>
            <a:r>
              <a:rPr lang="en-US" sz="1400" dirty="0">
                <a:effectLst/>
                <a:latin typeface="+mj-lt"/>
                <a:ea typeface="Calibri" panose="020F0502020204030204" pitchFamily="34" charset="0"/>
              </a:rPr>
              <a:t> </a:t>
            </a:r>
          </a:p>
          <a:p>
            <a:pPr marL="0" marR="0">
              <a:spcBef>
                <a:spcPts val="0"/>
              </a:spcBef>
              <a:spcAft>
                <a:spcPts val="0"/>
              </a:spcAft>
            </a:pPr>
            <a:r>
              <a:rPr lang="en-US" sz="1400" dirty="0">
                <a:effectLst/>
                <a:latin typeface="+mj-lt"/>
                <a:ea typeface="Calibri" panose="020F0502020204030204" pitchFamily="34" charset="0"/>
              </a:rPr>
              <a:t>Clayton is honored to bring both his healthcare leadership experience and his perspective from lived experiences to the Kansas Perinatal Quality Collaborative in support of safe, equitable care for mothers and babies.</a:t>
            </a:r>
          </a:p>
          <a:p>
            <a:pPr marL="0" marR="0">
              <a:spcBef>
                <a:spcPts val="0"/>
              </a:spcBef>
              <a:spcAft>
                <a:spcPts val="0"/>
              </a:spcAft>
            </a:pPr>
            <a:r>
              <a:rPr lang="en-US" sz="1400" b="1" dirty="0">
                <a:effectLst/>
                <a:latin typeface="+mj-lt"/>
                <a:ea typeface="Times New Roman" panose="02020603050405020304" pitchFamily="18" charset="0"/>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A5EA3B41-6946-470E-FEDE-B432ECCF98ED}"/>
              </a:ext>
            </a:extLst>
          </p:cNvPr>
          <p:cNvPicPr>
            <a:picLocks noChangeAspect="1"/>
          </p:cNvPicPr>
          <p:nvPr/>
        </p:nvPicPr>
        <p:blipFill>
          <a:blip r:embed="rId4"/>
          <a:stretch>
            <a:fillRect/>
          </a:stretch>
        </p:blipFill>
        <p:spPr>
          <a:xfrm>
            <a:off x="10238879" y="-45410"/>
            <a:ext cx="1953893" cy="1301029"/>
          </a:xfrm>
          <a:prstGeom prst="rect">
            <a:avLst/>
          </a:prstGeom>
        </p:spPr>
      </p:pic>
      <p:sp>
        <p:nvSpPr>
          <p:cNvPr id="7" name="TextBox 6">
            <a:extLst>
              <a:ext uri="{FF2B5EF4-FFF2-40B4-BE49-F238E27FC236}">
                <a16:creationId xmlns:a16="http://schemas.microsoft.com/office/drawing/2014/main" id="{DA39121A-5E6D-4332-910A-9390700D0726}"/>
              </a:ext>
            </a:extLst>
          </p:cNvPr>
          <p:cNvSpPr txBox="1"/>
          <p:nvPr/>
        </p:nvSpPr>
        <p:spPr>
          <a:xfrm>
            <a:off x="486559" y="4651916"/>
            <a:ext cx="7425906" cy="1384995"/>
          </a:xfrm>
          <a:prstGeom prst="rect">
            <a:avLst/>
          </a:prstGeom>
          <a:noFill/>
        </p:spPr>
        <p:txBody>
          <a:bodyPr wrap="square" rtlCol="0">
            <a:spAutoFit/>
          </a:bodyPr>
          <a:lstStyle/>
          <a:p>
            <a:pPr marL="0" marR="0">
              <a:spcBef>
                <a:spcPts val="0"/>
              </a:spcBef>
              <a:spcAft>
                <a:spcPts val="0"/>
              </a:spcAft>
            </a:pPr>
            <a:r>
              <a:rPr lang="en-US" sz="1400" b="1" u="sng" dirty="0">
                <a:effectLst/>
                <a:latin typeface="+mj-lt"/>
                <a:ea typeface="Aptos" panose="020B0004020202020204" pitchFamily="34" charset="0"/>
                <a:cs typeface="Aptos" panose="020B0004020202020204" pitchFamily="34" charset="0"/>
              </a:rPr>
              <a:t>Expertise</a:t>
            </a:r>
            <a:r>
              <a:rPr lang="en-US" sz="1400" dirty="0">
                <a:effectLst/>
                <a:latin typeface="+mj-lt"/>
                <a:ea typeface="Aptos" panose="020B0004020202020204" pitchFamily="34" charset="0"/>
                <a:cs typeface="Aptos" panose="020B0004020202020204" pitchFamily="34" charset="0"/>
              </a:rPr>
              <a:t>: Patient and family advocacy, lived experiences with maternal sepsis and infant loss, maternal and patient safety and healthcare technology</a:t>
            </a:r>
          </a:p>
          <a:p>
            <a:pPr marL="0" marR="0">
              <a:spcBef>
                <a:spcPts val="0"/>
              </a:spcBef>
              <a:spcAft>
                <a:spcPts val="0"/>
              </a:spcAft>
            </a:pPr>
            <a:r>
              <a:rPr lang="en-US" sz="1400" dirty="0">
                <a:effectLst/>
                <a:latin typeface="+mj-lt"/>
                <a:ea typeface="Aptos" panose="020B0004020202020204" pitchFamily="34" charset="0"/>
                <a:cs typeface="Aptos" panose="020B0004020202020204" pitchFamily="34" charset="0"/>
              </a:rPr>
              <a:t> </a:t>
            </a:r>
          </a:p>
          <a:p>
            <a:pPr marL="0" marR="0">
              <a:spcBef>
                <a:spcPts val="0"/>
              </a:spcBef>
              <a:spcAft>
                <a:spcPts val="0"/>
              </a:spcAft>
            </a:pPr>
            <a:r>
              <a:rPr lang="en-US" sz="1400" b="1" u="sng" dirty="0">
                <a:effectLst/>
                <a:latin typeface="+mj-lt"/>
                <a:ea typeface="Aptos" panose="020B0004020202020204" pitchFamily="34" charset="0"/>
                <a:cs typeface="Aptos" panose="020B0004020202020204" pitchFamily="34" charset="0"/>
              </a:rPr>
              <a:t>Facility/Position</a:t>
            </a:r>
            <a:r>
              <a:rPr lang="en-US" sz="1400" dirty="0">
                <a:effectLst/>
                <a:latin typeface="+mj-lt"/>
                <a:ea typeface="Aptos" panose="020B0004020202020204" pitchFamily="34" charset="0"/>
                <a:cs typeface="Aptos" panose="020B0004020202020204" pitchFamily="34" charset="0"/>
              </a:rPr>
              <a:t>:  </a:t>
            </a:r>
          </a:p>
          <a:p>
            <a:pPr marL="0" marR="0">
              <a:spcBef>
                <a:spcPts val="0"/>
              </a:spcBef>
              <a:spcAft>
                <a:spcPts val="0"/>
              </a:spcAft>
            </a:pPr>
            <a:r>
              <a:rPr lang="en-US" sz="1400" dirty="0">
                <a:effectLst/>
                <a:latin typeface="+mj-lt"/>
                <a:ea typeface="Aptos" panose="020B0004020202020204" pitchFamily="34" charset="0"/>
                <a:cs typeface="Aptos" panose="020B0004020202020204" pitchFamily="34" charset="0"/>
              </a:rPr>
              <a:t>SHINE With Joy Foundation, Founder &amp; Chairman</a:t>
            </a:r>
          </a:p>
          <a:p>
            <a:pPr marL="0" marR="0">
              <a:spcBef>
                <a:spcPts val="0"/>
              </a:spcBef>
              <a:spcAft>
                <a:spcPts val="0"/>
              </a:spcAft>
            </a:pPr>
            <a:r>
              <a:rPr lang="en-US" sz="1400" dirty="0">
                <a:effectLst/>
                <a:latin typeface="+mj-lt"/>
                <a:ea typeface="Aptos" panose="020B0004020202020204" pitchFamily="34" charset="0"/>
                <a:cs typeface="Aptos" panose="020B0004020202020204" pitchFamily="34" charset="0"/>
              </a:rPr>
              <a:t>END SEPSIS, Advisory Board Member</a:t>
            </a:r>
          </a:p>
        </p:txBody>
      </p:sp>
      <p:pic>
        <p:nvPicPr>
          <p:cNvPr id="8" name="Picture 7">
            <a:extLst>
              <a:ext uri="{FF2B5EF4-FFF2-40B4-BE49-F238E27FC236}">
                <a16:creationId xmlns:a16="http://schemas.microsoft.com/office/drawing/2014/main" id="{5F12143C-22A6-C39A-EB82-99525E77BAB1}"/>
              </a:ext>
            </a:extLst>
          </p:cNvPr>
          <p:cNvPicPr>
            <a:picLocks noChangeAspect="1"/>
          </p:cNvPicPr>
          <p:nvPr/>
        </p:nvPicPr>
        <p:blipFill>
          <a:blip r:embed="rId5"/>
          <a:stretch>
            <a:fillRect/>
          </a:stretch>
        </p:blipFill>
        <p:spPr>
          <a:xfrm>
            <a:off x="8586992" y="1833651"/>
            <a:ext cx="3118449" cy="3581233"/>
          </a:xfrm>
          <a:prstGeom prst="rect">
            <a:avLst/>
          </a:prstGeom>
        </p:spPr>
      </p:pic>
      <p:sp>
        <p:nvSpPr>
          <p:cNvPr id="13" name="Title 1">
            <a:extLst>
              <a:ext uri="{FF2B5EF4-FFF2-40B4-BE49-F238E27FC236}">
                <a16:creationId xmlns:a16="http://schemas.microsoft.com/office/drawing/2014/main" id="{C367FF05-DA64-5AC2-9441-1DB14B64A3E9}"/>
              </a:ext>
            </a:extLst>
          </p:cNvPr>
          <p:cNvSpPr txBox="1">
            <a:spLocks/>
          </p:cNvSpPr>
          <p:nvPr/>
        </p:nvSpPr>
        <p:spPr>
          <a:xfrm>
            <a:off x="-111967" y="640275"/>
            <a:ext cx="10425992" cy="98198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sz="2400" dirty="0"/>
            </a:br>
            <a:r>
              <a:rPr lang="en-US" sz="2400" dirty="0"/>
              <a:t>The KPQC Advisory Committee recommends adding Clayton Anderson to the committee in the open Patient/Family Representative position: </a:t>
            </a:r>
          </a:p>
        </p:txBody>
      </p:sp>
    </p:spTree>
    <p:extLst>
      <p:ext uri="{BB962C8B-B14F-4D97-AF65-F5344CB8AC3E}">
        <p14:creationId xmlns:p14="http://schemas.microsoft.com/office/powerpoint/2010/main" val="2592224678"/>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824D6-DFC9-0588-35E4-C1A112A7BB9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B3754D4-6905-F01D-1C54-E488CA83CFC0}"/>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25C2B8BC-BA8E-D667-328F-F5A08BEEEDBA}"/>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A213717B-B9B4-D6ED-ED3E-23111B9A3B7F}"/>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2712F17-4F09-059F-8FAB-283E3CFA07F9}"/>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641E499E-D1D0-03C3-289B-072EE6B52474}"/>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1D24BEAB-C245-76EF-3896-1D47EE5792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sp>
        <p:nvSpPr>
          <p:cNvPr id="6" name="TextBox 5">
            <a:extLst>
              <a:ext uri="{FF2B5EF4-FFF2-40B4-BE49-F238E27FC236}">
                <a16:creationId xmlns:a16="http://schemas.microsoft.com/office/drawing/2014/main" id="{655FE3CA-57CA-C7B9-A1B5-D93FEB108582}"/>
              </a:ext>
            </a:extLst>
          </p:cNvPr>
          <p:cNvSpPr txBox="1"/>
          <p:nvPr/>
        </p:nvSpPr>
        <p:spPr>
          <a:xfrm>
            <a:off x="6503177" y="914400"/>
            <a:ext cx="5451033" cy="5355312"/>
          </a:xfrm>
          <a:prstGeom prst="rect">
            <a:avLst/>
          </a:prstGeom>
          <a:noFill/>
        </p:spPr>
        <p:txBody>
          <a:bodyPr wrap="square" rtlCol="0">
            <a:spAutoFit/>
          </a:bodyPr>
          <a:lstStyle/>
          <a:p>
            <a:r>
              <a:rPr lang="en-US" dirty="0"/>
              <a:t>KPQC is proud to provide you with </a:t>
            </a:r>
            <a:r>
              <a:rPr lang="en-US" b="1" dirty="0"/>
              <a:t>AWHONN Post-Birth Warning Signs bracelets</a:t>
            </a:r>
            <a:r>
              <a:rPr lang="en-US" dirty="0"/>
              <a:t> as an additional tool to reinforce patient education, </a:t>
            </a:r>
            <a:r>
              <a:rPr lang="en-US" b="1" dirty="0"/>
              <a:t>promote early recognition of maternal warning signs and support timely escalation of care after delivery.</a:t>
            </a:r>
            <a:r>
              <a:rPr lang="en-US" dirty="0"/>
              <a:t> Incorporating the bracelets into </a:t>
            </a:r>
            <a:r>
              <a:rPr lang="en-US" b="1" dirty="0"/>
              <a:t>bedside discharge teaching </a:t>
            </a:r>
            <a:r>
              <a:rPr lang="en-US" dirty="0"/>
              <a:t>and daily patient interactions helps ensure families understand when to seek urgent medical attention and empowers them to speak up if symptoms arise. When used consistently alongside clinical assessment and standardized postpartum education, the bracelets can strengthen communication, improve patient engagement and enhance maternal safety across the continuum of care. Please use the following link to access the Implementation Toolkit -  </a:t>
            </a:r>
            <a:r>
              <a:rPr lang="en-US" u="sng" dirty="0">
                <a:hlinkClick r:id="rId4"/>
              </a:rPr>
              <a:t>https://pbws.s3.us-east-1.amazonaws.com/PBWS+Alert+Bracelet+Toolkit.zip</a:t>
            </a:r>
            <a:br>
              <a:rPr lang="en-US" dirty="0"/>
            </a:br>
            <a:r>
              <a:rPr lang="en-US" b="1" dirty="0"/>
              <a:t> </a:t>
            </a:r>
            <a:endParaRPr lang="en-US" dirty="0"/>
          </a:p>
          <a:p>
            <a:endParaRPr lang="en-US" dirty="0"/>
          </a:p>
        </p:txBody>
      </p:sp>
      <p:pic>
        <p:nvPicPr>
          <p:cNvPr id="1028" name="Picture 4" descr="Ascension Wisconsin Launches Post-Birth Alert Program | Ascension">
            <a:extLst>
              <a:ext uri="{FF2B5EF4-FFF2-40B4-BE49-F238E27FC236}">
                <a16:creationId xmlns:a16="http://schemas.microsoft.com/office/drawing/2014/main" id="{D847032E-3E5B-122D-48D1-0D8D45CD8E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640" y="370085"/>
            <a:ext cx="4761660" cy="35472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53ED7474-42C1-B763-BC76-F62ECB0D8C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6857" y="3601116"/>
            <a:ext cx="5116974" cy="3200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219345"/>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10C23-4611-CF65-4BDB-9D98FEC1A3D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0BF4829-3C62-56ED-FC6D-24433E7F2F6D}"/>
              </a:ext>
            </a:extLst>
          </p:cNvPr>
          <p:cNvSpPr/>
          <p:nvPr/>
        </p:nvSpPr>
        <p:spPr>
          <a:xfrm>
            <a:off x="2382" y="6397708"/>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31DAA0DC-C61E-FD3E-DD83-F7E9D1B72E63}"/>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A8C2655B-4C1F-F5EB-FFAC-77B312EDBDBF}"/>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99209C5-E168-03D7-506F-C997625CDBB7}"/>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91DE593-A421-B74E-2518-113C765E404B}"/>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255AFC0D-EA9D-5714-98B3-0461A9F96D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pic>
        <p:nvPicPr>
          <p:cNvPr id="3" name="Picture 2">
            <a:extLst>
              <a:ext uri="{FF2B5EF4-FFF2-40B4-BE49-F238E27FC236}">
                <a16:creationId xmlns:a16="http://schemas.microsoft.com/office/drawing/2014/main" id="{C8C0682B-1EA7-5B5D-4897-399E91E3121B}"/>
              </a:ext>
            </a:extLst>
          </p:cNvPr>
          <p:cNvPicPr>
            <a:picLocks noChangeAspect="1"/>
          </p:cNvPicPr>
          <p:nvPr/>
        </p:nvPicPr>
        <p:blipFill>
          <a:blip r:embed="rId3"/>
          <a:stretch>
            <a:fillRect/>
          </a:stretch>
        </p:blipFill>
        <p:spPr>
          <a:xfrm>
            <a:off x="83509" y="732091"/>
            <a:ext cx="11165218" cy="5717375"/>
          </a:xfrm>
          <a:prstGeom prst="rect">
            <a:avLst/>
          </a:prstGeom>
        </p:spPr>
      </p:pic>
      <p:sp>
        <p:nvSpPr>
          <p:cNvPr id="4" name="TextBox 3">
            <a:extLst>
              <a:ext uri="{FF2B5EF4-FFF2-40B4-BE49-F238E27FC236}">
                <a16:creationId xmlns:a16="http://schemas.microsoft.com/office/drawing/2014/main" id="{A5163E47-2D9E-D73F-36C6-C8002FCB6E1A}"/>
              </a:ext>
            </a:extLst>
          </p:cNvPr>
          <p:cNvSpPr txBox="1"/>
          <p:nvPr/>
        </p:nvSpPr>
        <p:spPr>
          <a:xfrm>
            <a:off x="2472390" y="193332"/>
            <a:ext cx="7244861" cy="523220"/>
          </a:xfrm>
          <a:prstGeom prst="rect">
            <a:avLst/>
          </a:prstGeom>
          <a:noFill/>
        </p:spPr>
        <p:txBody>
          <a:bodyPr wrap="square" rtlCol="0">
            <a:spAutoFit/>
          </a:bodyPr>
          <a:lstStyle/>
          <a:p>
            <a:r>
              <a:rPr lang="en-US" sz="2800" dirty="0">
                <a:solidFill>
                  <a:srgbClr val="FF0000"/>
                </a:solidFill>
              </a:rPr>
              <a:t>Don’t Forget to Use Your Training Seats!!!</a:t>
            </a:r>
          </a:p>
        </p:txBody>
      </p:sp>
    </p:spTree>
    <p:extLst>
      <p:ext uri="{BB962C8B-B14F-4D97-AF65-F5344CB8AC3E}">
        <p14:creationId xmlns:p14="http://schemas.microsoft.com/office/powerpoint/2010/main" val="1529180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57EA-A4C3-3AB9-20AE-D47A14223C5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6197B87-E8F6-8FF9-A8A4-9103F4D3B05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13B1BB3E-2A82-F0CF-1E97-2F3BAA765BCC}"/>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85404C87-FFD9-2EA6-7071-FAA5A30A3069}"/>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AC0E4088-D4B3-614D-8E0E-9C5604AFC4EC}"/>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F5446645-231D-4CB9-766E-769A991D06FD}"/>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FF84E3E7-5B5E-A39E-8083-FD47F158C8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sp>
        <p:nvSpPr>
          <p:cNvPr id="2" name="AutoShape 4" descr="Centers for Disease Control and Prevention. CDC twenty four seven. Saving Lives, Protecting People">
            <a:extLst>
              <a:ext uri="{FF2B5EF4-FFF2-40B4-BE49-F238E27FC236}">
                <a16:creationId xmlns:a16="http://schemas.microsoft.com/office/drawing/2014/main" id="{2172D1AB-B336-7D76-A9BD-AB1F54BEDCF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52CD8199-C06A-CAD1-A5A5-D6FDE7F912AE}"/>
              </a:ext>
            </a:extLst>
          </p:cNvPr>
          <p:cNvPicPr>
            <a:picLocks noChangeAspect="1"/>
          </p:cNvPicPr>
          <p:nvPr/>
        </p:nvPicPr>
        <p:blipFill>
          <a:blip r:embed="rId3"/>
          <a:stretch>
            <a:fillRect/>
          </a:stretch>
        </p:blipFill>
        <p:spPr>
          <a:xfrm>
            <a:off x="7642202" y="1259380"/>
            <a:ext cx="4241669" cy="2426378"/>
          </a:xfrm>
          <a:prstGeom prst="rect">
            <a:avLst/>
          </a:prstGeom>
        </p:spPr>
      </p:pic>
      <p:pic>
        <p:nvPicPr>
          <p:cNvPr id="15" name="Picture 14">
            <a:extLst>
              <a:ext uri="{FF2B5EF4-FFF2-40B4-BE49-F238E27FC236}">
                <a16:creationId xmlns:a16="http://schemas.microsoft.com/office/drawing/2014/main" id="{F9CE469B-7CBD-D511-2E80-0E73E7DE4207}"/>
              </a:ext>
            </a:extLst>
          </p:cNvPr>
          <p:cNvPicPr>
            <a:picLocks noChangeAspect="1"/>
          </p:cNvPicPr>
          <p:nvPr/>
        </p:nvPicPr>
        <p:blipFill>
          <a:blip r:embed="rId4"/>
          <a:stretch>
            <a:fillRect/>
          </a:stretch>
        </p:blipFill>
        <p:spPr>
          <a:xfrm>
            <a:off x="59167" y="1526600"/>
            <a:ext cx="7026249" cy="2209992"/>
          </a:xfrm>
          <a:prstGeom prst="rect">
            <a:avLst/>
          </a:prstGeom>
        </p:spPr>
      </p:pic>
      <p:pic>
        <p:nvPicPr>
          <p:cNvPr id="23" name="Picture 22">
            <a:extLst>
              <a:ext uri="{FF2B5EF4-FFF2-40B4-BE49-F238E27FC236}">
                <a16:creationId xmlns:a16="http://schemas.microsoft.com/office/drawing/2014/main" id="{79F548E8-BEBD-4BAD-7876-9E25AB366B0D}"/>
              </a:ext>
            </a:extLst>
          </p:cNvPr>
          <p:cNvPicPr>
            <a:picLocks noChangeAspect="1"/>
          </p:cNvPicPr>
          <p:nvPr/>
        </p:nvPicPr>
        <p:blipFill>
          <a:blip r:embed="rId5"/>
          <a:stretch>
            <a:fillRect/>
          </a:stretch>
        </p:blipFill>
        <p:spPr>
          <a:xfrm>
            <a:off x="2852025" y="3849691"/>
            <a:ext cx="6005080" cy="3871295"/>
          </a:xfrm>
          <a:prstGeom prst="rect">
            <a:avLst/>
          </a:prstGeom>
        </p:spPr>
      </p:pic>
    </p:spTree>
    <p:extLst>
      <p:ext uri="{BB962C8B-B14F-4D97-AF65-F5344CB8AC3E}">
        <p14:creationId xmlns:p14="http://schemas.microsoft.com/office/powerpoint/2010/main" val="2274706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B3760-9514-E2CF-5926-7A9F066CD14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B7B0A276-821E-28CE-F45E-BD9458A56EE6}"/>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E9DDB15A-12AB-E9D8-1A1E-C56A20545FD2}"/>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9EC9E8BD-CA78-09E5-B273-86ECF1207E7E}"/>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E51C129-5D74-C332-BD0A-DA46AA6112AB}"/>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FA6D9A8A-55BC-5E6C-F1AF-F6DF4A742C28}"/>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59A177D0-5735-0AA5-BEB0-3CCC7FCD4C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sp>
        <p:nvSpPr>
          <p:cNvPr id="2" name="AutoShape 4" descr="Centers for Disease Control and Prevention. CDC twenty four seven. Saving Lives, Protecting People">
            <a:extLst>
              <a:ext uri="{FF2B5EF4-FFF2-40B4-BE49-F238E27FC236}">
                <a16:creationId xmlns:a16="http://schemas.microsoft.com/office/drawing/2014/main" id="{03F5970B-53EC-EFF1-E7C7-8F2B648A76A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CEBA2F60-A1EB-E318-9211-0D5CC2605DAB}"/>
              </a:ext>
            </a:extLst>
          </p:cNvPr>
          <p:cNvPicPr>
            <a:picLocks noChangeAspect="1"/>
          </p:cNvPicPr>
          <p:nvPr/>
        </p:nvPicPr>
        <p:blipFill>
          <a:blip r:embed="rId3"/>
          <a:stretch>
            <a:fillRect/>
          </a:stretch>
        </p:blipFill>
        <p:spPr>
          <a:xfrm>
            <a:off x="62122" y="807629"/>
            <a:ext cx="6677794" cy="4045400"/>
          </a:xfrm>
          <a:prstGeom prst="rect">
            <a:avLst/>
          </a:prstGeom>
        </p:spPr>
      </p:pic>
      <p:pic>
        <p:nvPicPr>
          <p:cNvPr id="6" name="Picture 5">
            <a:extLst>
              <a:ext uri="{FF2B5EF4-FFF2-40B4-BE49-F238E27FC236}">
                <a16:creationId xmlns:a16="http://schemas.microsoft.com/office/drawing/2014/main" id="{55A096A8-7803-75C1-6D30-053538D3F045}"/>
              </a:ext>
            </a:extLst>
          </p:cNvPr>
          <p:cNvPicPr>
            <a:picLocks noChangeAspect="1"/>
          </p:cNvPicPr>
          <p:nvPr/>
        </p:nvPicPr>
        <p:blipFill>
          <a:blip r:embed="rId4"/>
          <a:stretch>
            <a:fillRect/>
          </a:stretch>
        </p:blipFill>
        <p:spPr>
          <a:xfrm>
            <a:off x="6307673" y="143878"/>
            <a:ext cx="5646537" cy="6802784"/>
          </a:xfrm>
          <a:prstGeom prst="rect">
            <a:avLst/>
          </a:prstGeom>
        </p:spPr>
      </p:pic>
      <p:pic>
        <p:nvPicPr>
          <p:cNvPr id="12" name="Picture 11">
            <a:extLst>
              <a:ext uri="{FF2B5EF4-FFF2-40B4-BE49-F238E27FC236}">
                <a16:creationId xmlns:a16="http://schemas.microsoft.com/office/drawing/2014/main" id="{6BD72FFD-89E9-1E2F-595F-A4C354A91FAF}"/>
              </a:ext>
            </a:extLst>
          </p:cNvPr>
          <p:cNvPicPr>
            <a:picLocks noChangeAspect="1"/>
          </p:cNvPicPr>
          <p:nvPr/>
        </p:nvPicPr>
        <p:blipFill>
          <a:blip r:embed="rId5"/>
          <a:stretch>
            <a:fillRect/>
          </a:stretch>
        </p:blipFill>
        <p:spPr>
          <a:xfrm>
            <a:off x="341222" y="2683816"/>
            <a:ext cx="5753599" cy="3543607"/>
          </a:xfrm>
          <a:prstGeom prst="rect">
            <a:avLst/>
          </a:prstGeom>
        </p:spPr>
      </p:pic>
    </p:spTree>
    <p:extLst>
      <p:ext uri="{BB962C8B-B14F-4D97-AF65-F5344CB8AC3E}">
        <p14:creationId xmlns:p14="http://schemas.microsoft.com/office/powerpoint/2010/main" val="8367282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D4B8F-DC20-B540-224A-91EDF094414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E5E65DE-133B-A69A-3EAD-C2AB6C38ED54}"/>
              </a:ext>
            </a:extLst>
          </p:cNvPr>
          <p:cNvPicPr>
            <a:picLocks noChangeAspect="1"/>
          </p:cNvPicPr>
          <p:nvPr/>
        </p:nvPicPr>
        <p:blipFill>
          <a:blip r:embed="rId3"/>
          <a:stretch>
            <a:fillRect/>
          </a:stretch>
        </p:blipFill>
        <p:spPr>
          <a:xfrm>
            <a:off x="2324863" y="752305"/>
            <a:ext cx="8747890" cy="4678917"/>
          </a:xfrm>
          <a:prstGeom prst="rect">
            <a:avLst/>
          </a:prstGeom>
        </p:spPr>
      </p:pic>
      <p:sp>
        <p:nvSpPr>
          <p:cNvPr id="9" name="Rectangle 8">
            <a:extLst>
              <a:ext uri="{FF2B5EF4-FFF2-40B4-BE49-F238E27FC236}">
                <a16:creationId xmlns:a16="http://schemas.microsoft.com/office/drawing/2014/main" id="{389F6B0F-320E-D39B-6036-4FEE00CD711B}"/>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5F5C93B2-7EEB-171B-F5A6-F9872B23FD65}"/>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098C1EB-C2CB-B8AC-B118-E424D41F6D66}"/>
              </a:ext>
            </a:extLst>
          </p:cNvPr>
          <p:cNvPicPr>
            <a:picLocks noChangeAspect="1"/>
          </p:cNvPicPr>
          <p:nvPr/>
        </p:nvPicPr>
        <p:blipFill>
          <a:blip r:embed="rId4"/>
          <a:stretch>
            <a:fillRect/>
          </a:stretch>
        </p:blipFill>
        <p:spPr>
          <a:xfrm>
            <a:off x="0" y="5489649"/>
            <a:ext cx="2188654" cy="829128"/>
          </a:xfrm>
          <a:prstGeom prst="rect">
            <a:avLst/>
          </a:prstGeom>
        </p:spPr>
      </p:pic>
      <p:sp>
        <p:nvSpPr>
          <p:cNvPr id="14" name="TextBox 13">
            <a:extLst>
              <a:ext uri="{FF2B5EF4-FFF2-40B4-BE49-F238E27FC236}">
                <a16:creationId xmlns:a16="http://schemas.microsoft.com/office/drawing/2014/main" id="{97818AA9-E30F-C84E-D99A-AA31CF8E1475}"/>
              </a:ext>
            </a:extLst>
          </p:cNvPr>
          <p:cNvSpPr txBox="1"/>
          <p:nvPr/>
        </p:nvSpPr>
        <p:spPr>
          <a:xfrm>
            <a:off x="400049" y="2121318"/>
            <a:ext cx="218865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11 Non-birthing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75000"/>
                  </a:srgbClr>
                </a:solidFill>
                <a:effectLst/>
                <a:uLnTx/>
                <a:uFillTx/>
                <a:latin typeface="Arial" panose="020B0604020202020204" pitchFamily="34" charset="0"/>
                <a:ea typeface="+mn-ea"/>
                <a:cs typeface="Arial" panose="020B0604020202020204" pitchFamily="34" charset="0"/>
              </a:rPr>
              <a:t>Facilities</a:t>
            </a:r>
          </a:p>
        </p:txBody>
      </p:sp>
      <p:sp>
        <p:nvSpPr>
          <p:cNvPr id="17" name="TextBox 16">
            <a:extLst>
              <a:ext uri="{FF2B5EF4-FFF2-40B4-BE49-F238E27FC236}">
                <a16:creationId xmlns:a16="http://schemas.microsoft.com/office/drawing/2014/main" id="{A35CA764-4C0D-A38D-4CAB-00B4B1423DD7}"/>
              </a:ext>
            </a:extLst>
          </p:cNvPr>
          <p:cNvSpPr txBox="1"/>
          <p:nvPr/>
        </p:nvSpPr>
        <p:spPr>
          <a:xfrm>
            <a:off x="503810" y="1453565"/>
            <a:ext cx="16123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39 Birthing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Facilities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Heart 2">
            <a:extLst>
              <a:ext uri="{FF2B5EF4-FFF2-40B4-BE49-F238E27FC236}">
                <a16:creationId xmlns:a16="http://schemas.microsoft.com/office/drawing/2014/main" id="{C81D9723-B734-EFD0-855B-B6EC19FC255F}"/>
              </a:ext>
            </a:extLst>
          </p:cNvPr>
          <p:cNvSpPr/>
          <p:nvPr/>
        </p:nvSpPr>
        <p:spPr>
          <a:xfrm>
            <a:off x="171884" y="1540031"/>
            <a:ext cx="228165" cy="236700"/>
          </a:xfrm>
          <a:prstGeom prst="hear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Heart 3">
            <a:extLst>
              <a:ext uri="{FF2B5EF4-FFF2-40B4-BE49-F238E27FC236}">
                <a16:creationId xmlns:a16="http://schemas.microsoft.com/office/drawing/2014/main" id="{2EE4E379-37E1-64EC-0833-60C777D5FA16}"/>
              </a:ext>
            </a:extLst>
          </p:cNvPr>
          <p:cNvSpPr/>
          <p:nvPr/>
        </p:nvSpPr>
        <p:spPr>
          <a:xfrm>
            <a:off x="160967" y="2245644"/>
            <a:ext cx="228165" cy="236700"/>
          </a:xfrm>
          <a:prstGeom prst="hear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A8B54B9-B6BB-80A8-CBC3-D4E2DA1EE942}"/>
              </a:ext>
            </a:extLst>
          </p:cNvPr>
          <p:cNvSpPr txBox="1"/>
          <p:nvPr/>
        </p:nvSpPr>
        <p:spPr>
          <a:xfrm>
            <a:off x="247617" y="94167"/>
            <a:ext cx="114665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Impacting 83% of all births in KS </a:t>
            </a:r>
          </a:p>
        </p:txBody>
      </p:sp>
      <p:sp>
        <p:nvSpPr>
          <p:cNvPr id="8" name="TextBox 7">
            <a:extLst>
              <a:ext uri="{FF2B5EF4-FFF2-40B4-BE49-F238E27FC236}">
                <a16:creationId xmlns:a16="http://schemas.microsoft.com/office/drawing/2014/main" id="{82180179-DD0E-059C-F492-10FA4089E888}"/>
              </a:ext>
            </a:extLst>
          </p:cNvPr>
          <p:cNvSpPr txBox="1"/>
          <p:nvPr/>
        </p:nvSpPr>
        <p:spPr>
          <a:xfrm>
            <a:off x="2497455" y="5559603"/>
            <a:ext cx="840270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SHTN in Pregnancy Safety Bundle</a:t>
            </a:r>
          </a:p>
        </p:txBody>
      </p:sp>
    </p:spTree>
    <p:extLst>
      <p:ext uri="{BB962C8B-B14F-4D97-AF65-F5344CB8AC3E}">
        <p14:creationId xmlns:p14="http://schemas.microsoft.com/office/powerpoint/2010/main" val="1599590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
          <p:cNvSpPr txBox="1">
            <a:spLocks noGrp="1"/>
          </p:cNvSpPr>
          <p:nvPr>
            <p:ph type="ctrTitle"/>
          </p:nvPr>
        </p:nvSpPr>
        <p:spPr>
          <a:xfrm>
            <a:off x="1723114" y="3209766"/>
            <a:ext cx="7866250" cy="763437"/>
          </a:xfrm>
          <a:prstGeom prst="rect">
            <a:avLst/>
          </a:prstGeom>
          <a:noFill/>
          <a:ln>
            <a:noFill/>
          </a:ln>
        </p:spPr>
        <p:txBody>
          <a:bodyPr spcFirstLastPara="1" vert="horz" wrap="square" lIns="68569" tIns="34275" rIns="68569" bIns="34275" rtlCol="0" anchor="b" anchorCtr="0">
            <a:normAutofit/>
          </a:bodyPr>
          <a:lstStyle/>
          <a:p>
            <a:pPr algn="ctr">
              <a:spcBef>
                <a:spcPts val="0"/>
              </a:spcBef>
              <a:buClr>
                <a:schemeClr val="lt1"/>
              </a:buClr>
              <a:buSzPts val="4200"/>
            </a:pPr>
            <a:r>
              <a:rPr lang="en-US" sz="3150" b="1" dirty="0">
                <a:solidFill>
                  <a:schemeClr val="lt1"/>
                </a:solidFill>
                <a:latin typeface="Avenir"/>
                <a:ea typeface="Avenir"/>
                <a:cs typeface="Avenir"/>
                <a:sym typeface="Avenir"/>
              </a:rPr>
              <a:t>Envisioned Referral Workflow</a:t>
            </a:r>
            <a:endParaRPr sz="3150" b="1" dirty="0">
              <a:solidFill>
                <a:schemeClr val="lt1"/>
              </a:solidFill>
              <a:latin typeface="Avenir"/>
              <a:ea typeface="Avenir"/>
              <a:cs typeface="Avenir"/>
              <a:sym typeface="Avenir"/>
            </a:endParaRPr>
          </a:p>
        </p:txBody>
      </p:sp>
      <p:sp>
        <p:nvSpPr>
          <p:cNvPr id="9" name="Title 1">
            <a:extLst>
              <a:ext uri="{FF2B5EF4-FFF2-40B4-BE49-F238E27FC236}">
                <a16:creationId xmlns:a16="http://schemas.microsoft.com/office/drawing/2014/main" id="{0C56D706-7350-D429-1D02-10B834567696}"/>
              </a:ext>
            </a:extLst>
          </p:cNvPr>
          <p:cNvSpPr txBox="1">
            <a:spLocks/>
          </p:cNvSpPr>
          <p:nvPr/>
        </p:nvSpPr>
        <p:spPr>
          <a:xfrm>
            <a:off x="343949" y="574446"/>
            <a:ext cx="3000299" cy="994172"/>
          </a:xfrm>
          <a:prstGeom prst="rect">
            <a:avLst/>
          </a:prstGeom>
        </p:spPr>
        <p:txBody>
          <a:bodyPr vert="horz" lIns="68580" tIns="34290" rIns="68580" bIns="3429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rgbClr val="4472C4">
                    <a:lumMod val="75000"/>
                  </a:srgbClr>
                </a:solidFill>
                <a:effectLst/>
                <a:uLnTx/>
                <a:uFillTx/>
                <a:latin typeface="Arial" panose="020B0604020202020204" pitchFamily="34" charset="0"/>
                <a:ea typeface="+mj-ea"/>
                <a:cs typeface="Arial" panose="020B0604020202020204" pitchFamily="34" charset="0"/>
              </a:rPr>
              <a:t>SHTN Model </a:t>
            </a:r>
            <a:r>
              <a:rPr kumimoji="0" lang="en-US" sz="39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for Kansas</a:t>
            </a:r>
          </a:p>
        </p:txBody>
      </p:sp>
      <p:sp>
        <p:nvSpPr>
          <p:cNvPr id="5" name="TextBox 4">
            <a:extLst>
              <a:ext uri="{FF2B5EF4-FFF2-40B4-BE49-F238E27FC236}">
                <a16:creationId xmlns:a16="http://schemas.microsoft.com/office/drawing/2014/main" id="{93239BFA-79E9-00D9-DE47-6DF165106BA7}"/>
              </a:ext>
            </a:extLst>
          </p:cNvPr>
          <p:cNvSpPr txBox="1"/>
          <p:nvPr/>
        </p:nvSpPr>
        <p:spPr>
          <a:xfrm>
            <a:off x="3862728" y="5648896"/>
            <a:ext cx="2431826" cy="357545"/>
          </a:xfrm>
          <a:prstGeom prst="roundRect">
            <a:avLst/>
          </a:prstGeom>
          <a:solidFill>
            <a:srgbClr val="D8E2F3"/>
          </a:solid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Perinatal Care Team</a:t>
            </a:r>
          </a:p>
        </p:txBody>
      </p:sp>
      <p:sp>
        <p:nvSpPr>
          <p:cNvPr id="4" name="Left Brace 3">
            <a:extLst>
              <a:ext uri="{FF2B5EF4-FFF2-40B4-BE49-F238E27FC236}">
                <a16:creationId xmlns:a16="http://schemas.microsoft.com/office/drawing/2014/main" id="{3826770E-C974-B697-DEA5-295866A8CB1E}"/>
              </a:ext>
            </a:extLst>
          </p:cNvPr>
          <p:cNvSpPr/>
          <p:nvPr/>
        </p:nvSpPr>
        <p:spPr>
          <a:xfrm rot="16200000">
            <a:off x="6076187" y="1461299"/>
            <a:ext cx="270876" cy="8339099"/>
          </a:xfrm>
          <a:prstGeom prst="leftBrace">
            <a:avLst>
              <a:gd name="adj1" fmla="val 13597"/>
              <a:gd name="adj2" fmla="val 3716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D77FCBB0-42E9-6114-33BD-6103CC8CBA5E}"/>
              </a:ext>
            </a:extLst>
          </p:cNvPr>
          <p:cNvSpPr txBox="1"/>
          <p:nvPr/>
        </p:nvSpPr>
        <p:spPr>
          <a:xfrm flipH="1">
            <a:off x="6976633" y="5667897"/>
            <a:ext cx="3562970" cy="400110"/>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This may be a Home Visitor, OB Navigator, Doula, CHW, Case Manager, Care Coordinator, etc.</a:t>
            </a:r>
          </a:p>
        </p:txBody>
      </p:sp>
      <p:grpSp>
        <p:nvGrpSpPr>
          <p:cNvPr id="8" name="Group 7">
            <a:extLst>
              <a:ext uri="{FF2B5EF4-FFF2-40B4-BE49-F238E27FC236}">
                <a16:creationId xmlns:a16="http://schemas.microsoft.com/office/drawing/2014/main" id="{A526F4AB-F13B-820C-0AF0-28327816AC6A}"/>
              </a:ext>
            </a:extLst>
          </p:cNvPr>
          <p:cNvGrpSpPr/>
          <p:nvPr/>
        </p:nvGrpSpPr>
        <p:grpSpPr>
          <a:xfrm>
            <a:off x="1237241" y="710578"/>
            <a:ext cx="9967716" cy="4784832"/>
            <a:chOff x="785158" y="219127"/>
            <a:chExt cx="11247919" cy="6127750"/>
          </a:xfrm>
        </p:grpSpPr>
        <p:sp>
          <p:nvSpPr>
            <p:cNvPr id="130" name="Google Shape;130;p2"/>
            <p:cNvSpPr/>
            <p:nvPr/>
          </p:nvSpPr>
          <p:spPr>
            <a:xfrm>
              <a:off x="785158" y="1746586"/>
              <a:ext cx="2637499" cy="4453368"/>
            </a:xfrm>
            <a:prstGeom prst="roundRect">
              <a:avLst>
                <a:gd name="adj" fmla="val 16667"/>
              </a:avLst>
            </a:prstGeom>
            <a:solidFill>
              <a:srgbClr val="D8E2F3"/>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Recognize and</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Respond</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Identify Hypertension</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SHTN Protocols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Screening for:</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Medical conditions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Mental health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Substance use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Breastfeeding</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Family planning</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Structural and social drivers of health</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14313" marR="0" lvl="0" indent="-214313" defTabSz="6858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Make AP/PP      appointments</a:t>
              </a:r>
            </a:p>
            <a:p>
              <a:pPr marL="214313" marR="0" lvl="0" indent="-214313" defTabSz="6858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Cuff Project</a:t>
              </a:r>
            </a:p>
            <a:p>
              <a:pPr marL="214313" marR="0" lvl="0" indent="-214313" defTabSz="6858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Patient Debrief</a:t>
              </a:r>
            </a:p>
          </p:txBody>
        </p:sp>
        <p:sp>
          <p:nvSpPr>
            <p:cNvPr id="10" name="Google Shape;131;p2">
              <a:extLst>
                <a:ext uri="{FF2B5EF4-FFF2-40B4-BE49-F238E27FC236}">
                  <a16:creationId xmlns:a16="http://schemas.microsoft.com/office/drawing/2014/main" id="{4F2B631A-958E-A25C-4BE3-5BA3A2D43CC7}"/>
                </a:ext>
              </a:extLst>
            </p:cNvPr>
            <p:cNvSpPr/>
            <p:nvPr/>
          </p:nvSpPr>
          <p:spPr>
            <a:xfrm>
              <a:off x="4942971" y="3283001"/>
              <a:ext cx="2005519" cy="2682582"/>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Outpatient Care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Appt with Primary OB 72 hours, 2-3 weeks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Refer to Navigator* and/or directly to needed services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Cuff Project </a:t>
              </a:r>
            </a:p>
          </p:txBody>
        </p:sp>
        <p:sp>
          <p:nvSpPr>
            <p:cNvPr id="20" name="Google Shape;132;p2">
              <a:extLst>
                <a:ext uri="{FF2B5EF4-FFF2-40B4-BE49-F238E27FC236}">
                  <a16:creationId xmlns:a16="http://schemas.microsoft.com/office/drawing/2014/main" id="{6638C19E-ABD1-4B8A-4C37-906F2486791D}"/>
                </a:ext>
              </a:extLst>
            </p:cNvPr>
            <p:cNvSpPr/>
            <p:nvPr/>
          </p:nvSpPr>
          <p:spPr>
            <a:xfrm>
              <a:off x="10478597" y="3414241"/>
              <a:ext cx="1554480" cy="723519"/>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Comprehensive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PP Visit at 6-12 weeks PP</a:t>
              </a:r>
              <a:endParaRPr kumimoji="0"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3" name="Google Shape;133;p2"/>
            <p:cNvSpPr/>
            <p:nvPr/>
          </p:nvSpPr>
          <p:spPr>
            <a:xfrm>
              <a:off x="3212697" y="3489745"/>
              <a:ext cx="1903941" cy="672444"/>
            </a:xfrm>
            <a:prstGeom prst="rightArrow">
              <a:avLst>
                <a:gd name="adj1" fmla="val 50000"/>
                <a:gd name="adj2" fmla="val 50000"/>
              </a:avLst>
            </a:prstGeom>
            <a:solidFill>
              <a:srgbClr val="D8D8D8"/>
            </a:solid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Discharge</a:t>
              </a:r>
              <a:endParaRPr kumimoji="0"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0D6EB8B8-E2CA-762A-C96D-1BE2418DEFB5}"/>
                </a:ext>
              </a:extLst>
            </p:cNvPr>
            <p:cNvGrpSpPr/>
            <p:nvPr/>
          </p:nvGrpSpPr>
          <p:grpSpPr>
            <a:xfrm>
              <a:off x="6892822" y="219127"/>
              <a:ext cx="2130721" cy="6127750"/>
              <a:chOff x="6861334" y="202734"/>
              <a:chExt cx="2130721" cy="6127750"/>
            </a:xfrm>
          </p:grpSpPr>
          <p:sp>
            <p:nvSpPr>
              <p:cNvPr id="2" name="Left Brace 1">
                <a:extLst>
                  <a:ext uri="{FF2B5EF4-FFF2-40B4-BE49-F238E27FC236}">
                    <a16:creationId xmlns:a16="http://schemas.microsoft.com/office/drawing/2014/main" id="{C8D98525-4E7E-B5B7-2605-FD6AC307C6B5}"/>
                  </a:ext>
                </a:extLst>
              </p:cNvPr>
              <p:cNvSpPr/>
              <p:nvPr/>
            </p:nvSpPr>
            <p:spPr>
              <a:xfrm>
                <a:off x="6861334" y="202734"/>
                <a:ext cx="439883" cy="6127750"/>
              </a:xfrm>
              <a:prstGeom prst="leftBrace">
                <a:avLst>
                  <a:gd name="adj1" fmla="val 8333"/>
                  <a:gd name="adj2" fmla="val 59060"/>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AA2F8E90-0B34-FAA6-D5CF-E9E55D4E5A4A}"/>
                  </a:ext>
                </a:extLst>
              </p:cNvPr>
              <p:cNvGrpSpPr/>
              <p:nvPr/>
            </p:nvGrpSpPr>
            <p:grpSpPr>
              <a:xfrm>
                <a:off x="7113439" y="257194"/>
                <a:ext cx="1606240" cy="6041065"/>
                <a:chOff x="7299358" y="269725"/>
                <a:chExt cx="1606240" cy="6041065"/>
              </a:xfrm>
            </p:grpSpPr>
            <p:sp>
              <p:nvSpPr>
                <p:cNvPr id="132" name="Google Shape;132;p2"/>
                <p:cNvSpPr/>
                <p:nvPr/>
              </p:nvSpPr>
              <p:spPr>
                <a:xfrm>
                  <a:off x="7322929" y="1073281"/>
                  <a:ext cx="1554480" cy="617172"/>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Breastfeeding Support</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Google Shape;132;p2">
                  <a:extLst>
                    <a:ext uri="{FF2B5EF4-FFF2-40B4-BE49-F238E27FC236}">
                      <a16:creationId xmlns:a16="http://schemas.microsoft.com/office/drawing/2014/main" id="{245E21E9-2B6D-5136-C66F-8E44283241D2}"/>
                    </a:ext>
                  </a:extLst>
                </p:cNvPr>
                <p:cNvSpPr/>
                <p:nvPr/>
              </p:nvSpPr>
              <p:spPr>
                <a:xfrm>
                  <a:off x="7334666" y="1742723"/>
                  <a:ext cx="1554480" cy="617171"/>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WIC</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Google Shape;132;p2">
                  <a:extLst>
                    <a:ext uri="{FF2B5EF4-FFF2-40B4-BE49-F238E27FC236}">
                      <a16:creationId xmlns:a16="http://schemas.microsoft.com/office/drawing/2014/main" id="{BACC3459-5E74-5320-4E10-11BDE36AC71E}"/>
                    </a:ext>
                  </a:extLst>
                </p:cNvPr>
                <p:cNvSpPr/>
                <p:nvPr/>
              </p:nvSpPr>
              <p:spPr>
                <a:xfrm>
                  <a:off x="7334666" y="2434046"/>
                  <a:ext cx="1554480" cy="639743"/>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Home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Visiting</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Google Shape;132;p2">
                  <a:extLst>
                    <a:ext uri="{FF2B5EF4-FFF2-40B4-BE49-F238E27FC236}">
                      <a16:creationId xmlns:a16="http://schemas.microsoft.com/office/drawing/2014/main" id="{7AFB52DE-7317-5C6D-F20D-D488D1C373B6}"/>
                    </a:ext>
                  </a:extLst>
                </p:cNvPr>
                <p:cNvSpPr/>
                <p:nvPr/>
              </p:nvSpPr>
              <p:spPr>
                <a:xfrm>
                  <a:off x="7351118" y="3946503"/>
                  <a:ext cx="1554480" cy="723519"/>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Behavioral Health</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Google Shape;132;p2">
                  <a:extLst>
                    <a:ext uri="{FF2B5EF4-FFF2-40B4-BE49-F238E27FC236}">
                      <a16:creationId xmlns:a16="http://schemas.microsoft.com/office/drawing/2014/main" id="{F0ACB5A1-6525-12A5-AE3D-A3A41D1CC174}"/>
                    </a:ext>
                  </a:extLst>
                </p:cNvPr>
                <p:cNvSpPr/>
                <p:nvPr/>
              </p:nvSpPr>
              <p:spPr>
                <a:xfrm>
                  <a:off x="7351118" y="4766887"/>
                  <a:ext cx="1554480" cy="723519"/>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Housing, Transportation, Insurance, etc.</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Google Shape;132;p2">
                  <a:extLst>
                    <a:ext uri="{FF2B5EF4-FFF2-40B4-BE49-F238E27FC236}">
                      <a16:creationId xmlns:a16="http://schemas.microsoft.com/office/drawing/2014/main" id="{8F7E8C7E-7B2F-5925-C2D1-F61B532C8EB4}"/>
                    </a:ext>
                  </a:extLst>
                </p:cNvPr>
                <p:cNvSpPr/>
                <p:nvPr/>
              </p:nvSpPr>
              <p:spPr>
                <a:xfrm>
                  <a:off x="7299358" y="269725"/>
                  <a:ext cx="1554480" cy="723519"/>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Primary OB/Medical Specialty Care</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7" name="Google Shape;132;p2">
                  <a:extLst>
                    <a:ext uri="{FF2B5EF4-FFF2-40B4-BE49-F238E27FC236}">
                      <a16:creationId xmlns:a16="http://schemas.microsoft.com/office/drawing/2014/main" id="{BEFB43A6-602D-5E83-1F56-3F257242D565}"/>
                    </a:ext>
                  </a:extLst>
                </p:cNvPr>
                <p:cNvSpPr/>
                <p:nvPr/>
              </p:nvSpPr>
              <p:spPr>
                <a:xfrm>
                  <a:off x="7351118" y="3150139"/>
                  <a:ext cx="1554480" cy="723519"/>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Patient Support Network</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 name="Google Shape;132;p2">
                  <a:extLst>
                    <a:ext uri="{FF2B5EF4-FFF2-40B4-BE49-F238E27FC236}">
                      <a16:creationId xmlns:a16="http://schemas.microsoft.com/office/drawing/2014/main" id="{CE7F753D-4E75-BE38-8CDE-9A6AE05D9FAB}"/>
                    </a:ext>
                  </a:extLst>
                </p:cNvPr>
                <p:cNvSpPr/>
                <p:nvPr/>
              </p:nvSpPr>
              <p:spPr>
                <a:xfrm>
                  <a:off x="7351118" y="5587271"/>
                  <a:ext cx="1554480" cy="723519"/>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Other</a:t>
                  </a:r>
                  <a:endParaRPr kumimoji="0" sz="10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6" name="Left Brace 5">
                <a:extLst>
                  <a:ext uri="{FF2B5EF4-FFF2-40B4-BE49-F238E27FC236}">
                    <a16:creationId xmlns:a16="http://schemas.microsoft.com/office/drawing/2014/main" id="{53A96452-3564-A4F3-F70B-58992EEDB049}"/>
                  </a:ext>
                </a:extLst>
              </p:cNvPr>
              <p:cNvSpPr/>
              <p:nvPr/>
            </p:nvSpPr>
            <p:spPr>
              <a:xfrm rot="10800000">
                <a:off x="8552172" y="202734"/>
                <a:ext cx="439883" cy="6127750"/>
              </a:xfrm>
              <a:prstGeom prst="leftBrace">
                <a:avLst>
                  <a:gd name="adj1" fmla="val 8333"/>
                  <a:gd name="adj2" fmla="val 41226"/>
                </a:avLst>
              </a:prstGeom>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1" name="Google Shape;133;p2">
              <a:extLst>
                <a:ext uri="{FF2B5EF4-FFF2-40B4-BE49-F238E27FC236}">
                  <a16:creationId xmlns:a16="http://schemas.microsoft.com/office/drawing/2014/main" id="{C520C842-26E0-B4FC-3D41-B0FAB2CD4D2F}"/>
                </a:ext>
              </a:extLst>
            </p:cNvPr>
            <p:cNvSpPr/>
            <p:nvPr/>
          </p:nvSpPr>
          <p:spPr>
            <a:xfrm>
              <a:off x="9023544" y="3486555"/>
              <a:ext cx="1432685" cy="672444"/>
            </a:xfrm>
            <a:prstGeom prst="rightArrow">
              <a:avLst>
                <a:gd name="adj1" fmla="val 50000"/>
                <a:gd name="adj2" fmla="val 50000"/>
              </a:avLst>
            </a:prstGeom>
            <a:solidFill>
              <a:srgbClr val="D8D8D8"/>
            </a:solid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Loop Closure</a:t>
              </a:r>
              <a:endParaRPr kumimoji="0"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26" name="Google Shape;133;p2">
            <a:extLst>
              <a:ext uri="{FF2B5EF4-FFF2-40B4-BE49-F238E27FC236}">
                <a16:creationId xmlns:a16="http://schemas.microsoft.com/office/drawing/2014/main" id="{9A721BDA-89E4-4A74-958C-48C816509E41}"/>
              </a:ext>
            </a:extLst>
          </p:cNvPr>
          <p:cNvSpPr/>
          <p:nvPr/>
        </p:nvSpPr>
        <p:spPr>
          <a:xfrm rot="20690621">
            <a:off x="2990277" y="1951240"/>
            <a:ext cx="1763844" cy="871165"/>
          </a:xfrm>
          <a:prstGeom prst="rightArrow">
            <a:avLst>
              <a:gd name="adj1" fmla="val 50000"/>
              <a:gd name="adj2" fmla="val 50000"/>
            </a:avLst>
          </a:prstGeom>
          <a:solidFill>
            <a:srgbClr val="D8D8D8"/>
          </a:solid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Elevated Care Needed</a:t>
            </a:r>
            <a:endParaRPr kumimoji="0"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Google Shape;131;p2">
            <a:extLst>
              <a:ext uri="{FF2B5EF4-FFF2-40B4-BE49-F238E27FC236}">
                <a16:creationId xmlns:a16="http://schemas.microsoft.com/office/drawing/2014/main" id="{AE9CE421-714F-445C-BC22-4598EA5F938B}"/>
              </a:ext>
            </a:extLst>
          </p:cNvPr>
          <p:cNvSpPr/>
          <p:nvPr/>
        </p:nvSpPr>
        <p:spPr>
          <a:xfrm>
            <a:off x="4716960" y="337673"/>
            <a:ext cx="1666434" cy="2011937"/>
          </a:xfrm>
          <a:prstGeom prst="roundRect">
            <a:avLst>
              <a:gd name="adj" fmla="val 16667"/>
            </a:avLst>
          </a:prstGeom>
          <a:solidFill>
            <a:schemeClr val="accent1">
              <a:lumMod val="40000"/>
              <a:lumOff val="60000"/>
            </a:schemeClr>
          </a:solidFill>
          <a:ln>
            <a:noFill/>
          </a:ln>
        </p:spPr>
        <p:txBody>
          <a:bodyPr spcFirstLastPara="1" wrap="square" lIns="68569" tIns="34275" rIns="68569" bIns="34275" anchor="ctr" anchorCtr="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Inpatient Transfer</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Transfer Protocol</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Lactation Initiation</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Specialty services</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Calibri"/>
              </a:rPr>
              <a:t>SSDOH needs</a:t>
            </a:r>
          </a:p>
        </p:txBody>
      </p:sp>
      <p:sp>
        <p:nvSpPr>
          <p:cNvPr id="29" name="Google Shape;133;p2">
            <a:extLst>
              <a:ext uri="{FF2B5EF4-FFF2-40B4-BE49-F238E27FC236}">
                <a16:creationId xmlns:a16="http://schemas.microsoft.com/office/drawing/2014/main" id="{2F343F24-572B-4F4F-8825-E6877FBA32D3}"/>
              </a:ext>
            </a:extLst>
          </p:cNvPr>
          <p:cNvSpPr/>
          <p:nvPr/>
        </p:nvSpPr>
        <p:spPr>
          <a:xfrm rot="5400000">
            <a:off x="4980632" y="2579944"/>
            <a:ext cx="1028980" cy="504333"/>
          </a:xfrm>
          <a:prstGeom prst="rightArrow">
            <a:avLst>
              <a:gd name="adj1" fmla="val 50000"/>
              <a:gd name="adj2" fmla="val 50000"/>
            </a:avLst>
          </a:prstGeom>
          <a:solidFill>
            <a:srgbClr val="D8D8D8"/>
          </a:solidFill>
          <a:ln>
            <a:noFill/>
          </a:ln>
        </p:spPr>
        <p:txBody>
          <a:bodyPr spcFirstLastPara="1" wrap="square" lIns="68569" tIns="34275" rIns="68569" bIns="34275" anchor="t" anchorCtr="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Calibri"/>
                <a:cs typeface="Arial" panose="020B0604020202020204" pitchFamily="34" charset="0"/>
                <a:sym typeface="Calibri"/>
              </a:rPr>
              <a:t>Discharge</a:t>
            </a:r>
            <a:endParaRPr kumimoji="0"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94280141"/>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F03A6-4A6F-B32D-7896-08E6F2F202C2}"/>
              </a:ext>
            </a:extLst>
          </p:cNvPr>
          <p:cNvSpPr>
            <a:spLocks noGrp="1"/>
          </p:cNvSpPr>
          <p:nvPr>
            <p:ph type="title"/>
          </p:nvPr>
        </p:nvSpPr>
        <p:spPr/>
        <p:txBody>
          <a:bodyPr>
            <a:normAutofit/>
          </a:bodyPr>
          <a:lstStyle/>
          <a:p>
            <a:pPr algn="ctr"/>
            <a:r>
              <a:rPr lang="en-US" sz="5400" b="1" dirty="0"/>
              <a:t>SHTN Model: Kansas!</a:t>
            </a:r>
          </a:p>
        </p:txBody>
      </p:sp>
      <p:pic>
        <p:nvPicPr>
          <p:cNvPr id="5" name="Content Placeholder 4">
            <a:extLst>
              <a:ext uri="{FF2B5EF4-FFF2-40B4-BE49-F238E27FC236}">
                <a16:creationId xmlns:a16="http://schemas.microsoft.com/office/drawing/2014/main" id="{684097CF-5755-30B7-3DE4-33AE99B911E6}"/>
              </a:ext>
            </a:extLst>
          </p:cNvPr>
          <p:cNvPicPr>
            <a:picLocks noGrp="1" noChangeAspect="1"/>
          </p:cNvPicPr>
          <p:nvPr>
            <p:ph idx="1"/>
          </p:nvPr>
        </p:nvPicPr>
        <p:blipFill>
          <a:blip r:embed="rId3"/>
          <a:stretch>
            <a:fillRect/>
          </a:stretch>
        </p:blipFill>
        <p:spPr>
          <a:xfrm>
            <a:off x="2164722" y="1430771"/>
            <a:ext cx="7098664" cy="5209020"/>
          </a:xfrm>
          <a:prstGeom prst="rect">
            <a:avLst/>
          </a:prstGeom>
        </p:spPr>
      </p:pic>
    </p:spTree>
    <p:extLst>
      <p:ext uri="{BB962C8B-B14F-4D97-AF65-F5344CB8AC3E}">
        <p14:creationId xmlns:p14="http://schemas.microsoft.com/office/powerpoint/2010/main" val="2098659493"/>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38AFC1-7736-407D-BD5A-1C8A54E7E8B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8741B2D-7190-4007-A8A2-B87C43547758}"/>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391C054-9F4B-4C92-871A-14A094E5902F}"/>
              </a:ext>
            </a:extLst>
          </p:cNvPr>
          <p:cNvCxnSpPr>
            <a:cxnSpLocks/>
          </p:cNvCxnSpPr>
          <p:nvPr/>
        </p:nvCxnSpPr>
        <p:spPr>
          <a:xfrm>
            <a:off x="1156740" y="1332913"/>
            <a:ext cx="9876162" cy="0"/>
          </a:xfrm>
          <a:prstGeom prst="line">
            <a:avLst/>
          </a:prstGeom>
          <a:ln w="22225">
            <a:solidFill>
              <a:srgbClr val="2352A4"/>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540A184E-39C4-45E8-A285-4D561C62729A}"/>
              </a:ext>
            </a:extLst>
          </p:cNvPr>
          <p:cNvSpPr>
            <a:spLocks noGrp="1"/>
          </p:cNvSpPr>
          <p:nvPr>
            <p:ph type="ctrTitle"/>
          </p:nvPr>
        </p:nvSpPr>
        <p:spPr>
          <a:xfrm>
            <a:off x="1156740" y="78471"/>
            <a:ext cx="10522634" cy="1037492"/>
          </a:xfrm>
        </p:spPr>
        <p:txBody>
          <a:bodyPr anchor="b">
            <a:normAutofit/>
          </a:bodyPr>
          <a:lstStyle>
            <a:lvl1pPr algn="l">
              <a:lnSpc>
                <a:spcPct val="85000"/>
              </a:lnSpc>
              <a:defRPr sz="4050" spc="-38" baseline="0">
                <a:solidFill>
                  <a:schemeClr val="tx1">
                    <a:lumMod val="85000"/>
                    <a:lumOff val="15000"/>
                  </a:schemeClr>
                </a:solidFill>
                <a:latin typeface="Montserrat" panose="00000500000000000000" pitchFamily="2" charset="0"/>
              </a:defRPr>
            </a:lvl1pPr>
          </a:lstStyle>
          <a:p>
            <a:r>
              <a:rPr lang="en-US" b="1" dirty="0">
                <a:latin typeface="+mn-lt"/>
              </a:rPr>
              <a:t>SHTN Bundle Update</a:t>
            </a:r>
          </a:p>
        </p:txBody>
      </p:sp>
      <p:sp>
        <p:nvSpPr>
          <p:cNvPr id="29" name="Text Placeholder 2">
            <a:extLst>
              <a:ext uri="{FF2B5EF4-FFF2-40B4-BE49-F238E27FC236}">
                <a16:creationId xmlns:a16="http://schemas.microsoft.com/office/drawing/2014/main" id="{6C8AAE86-4B2D-4C51-AA41-21EDB0A83852}"/>
              </a:ext>
            </a:extLst>
          </p:cNvPr>
          <p:cNvSpPr txBox="1">
            <a:spLocks/>
          </p:cNvSpPr>
          <p:nvPr/>
        </p:nvSpPr>
        <p:spPr>
          <a:xfrm>
            <a:off x="400602" y="2383889"/>
            <a:ext cx="7248706" cy="2015372"/>
          </a:xfrm>
          <a:prstGeom prst="rect">
            <a:avLst/>
          </a:prstGeom>
        </p:spPr>
        <p:txBody>
          <a:bodyPr vert="horz" lIns="0" tIns="45720" rIns="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prstClr val="black"/>
                </a:solidFill>
                <a:effectLst/>
                <a:uLnTx/>
                <a:uFillTx/>
                <a:latin typeface="Bahnschrift SemiCondensed" panose="020B0502040204020203" pitchFamily="34" charset="0"/>
                <a:ea typeface="+mn-ea"/>
                <a:cs typeface="+mn-cs"/>
              </a:rPr>
              <a:t>Severe HTN Bundle completion=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chemeClr val="accent2">
                    <a:lumMod val="75000"/>
                  </a:schemeClr>
                </a:solidFill>
                <a:effectLst/>
                <a:uLnTx/>
                <a:uFillTx/>
                <a:latin typeface="Bahnschrift SemiCondensed" panose="020B0502040204020203" pitchFamily="34" charset="0"/>
                <a:ea typeface="+mn-ea"/>
                <a:cs typeface="+mn-cs"/>
              </a:rPr>
              <a:t>December 2026</a:t>
            </a:r>
          </a:p>
        </p:txBody>
      </p:sp>
      <p:pic>
        <p:nvPicPr>
          <p:cNvPr id="2" name="Picture 1">
            <a:extLst>
              <a:ext uri="{FF2B5EF4-FFF2-40B4-BE49-F238E27FC236}">
                <a16:creationId xmlns:a16="http://schemas.microsoft.com/office/drawing/2014/main" id="{3A4B7744-C03D-4D7C-6FD9-E90B1C06F317}"/>
              </a:ext>
            </a:extLst>
          </p:cNvPr>
          <p:cNvPicPr>
            <a:picLocks noChangeAspect="1"/>
          </p:cNvPicPr>
          <p:nvPr/>
        </p:nvPicPr>
        <p:blipFill>
          <a:blip r:embed="rId2"/>
          <a:stretch>
            <a:fillRect/>
          </a:stretch>
        </p:blipFill>
        <p:spPr>
          <a:xfrm>
            <a:off x="0" y="5492584"/>
            <a:ext cx="2190981" cy="826193"/>
          </a:xfrm>
          <a:prstGeom prst="rect">
            <a:avLst/>
          </a:prstGeom>
        </p:spPr>
      </p:pic>
      <p:pic>
        <p:nvPicPr>
          <p:cNvPr id="6" name="Picture 5" descr="Hourglass on white background">
            <a:extLst>
              <a:ext uri="{FF2B5EF4-FFF2-40B4-BE49-F238E27FC236}">
                <a16:creationId xmlns:a16="http://schemas.microsoft.com/office/drawing/2014/main" id="{A9338510-4F2B-F384-42AE-DE357D08F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5491" y="1490097"/>
            <a:ext cx="2790351" cy="4672944"/>
          </a:xfrm>
          <a:prstGeom prst="rect">
            <a:avLst/>
          </a:prstGeom>
        </p:spPr>
      </p:pic>
    </p:spTree>
    <p:extLst>
      <p:ext uri="{BB962C8B-B14F-4D97-AF65-F5344CB8AC3E}">
        <p14:creationId xmlns:p14="http://schemas.microsoft.com/office/powerpoint/2010/main" val="3748403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83D14-5499-20A2-98B2-DF60BA66F28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55E6B4B-E622-205F-33D2-344BDE4642C6}"/>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7D582E73-30FC-3083-AF9F-451F823C548E}"/>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DE14D7C4-54A8-95AD-94F2-345CE5DABCC9}"/>
              </a:ext>
            </a:extLst>
          </p:cNvPr>
          <p:cNvPicPr>
            <a:picLocks noChangeAspect="1"/>
          </p:cNvPicPr>
          <p:nvPr/>
        </p:nvPicPr>
        <p:blipFill>
          <a:blip r:embed="rId2"/>
          <a:stretch>
            <a:fillRect/>
          </a:stretch>
        </p:blipFill>
        <p:spPr>
          <a:xfrm>
            <a:off x="0" y="5489649"/>
            <a:ext cx="2188654" cy="829128"/>
          </a:xfrm>
          <a:prstGeom prst="rect">
            <a:avLst/>
          </a:prstGeom>
        </p:spPr>
      </p:pic>
      <p:pic>
        <p:nvPicPr>
          <p:cNvPr id="10" name="Picture 9">
            <a:extLst>
              <a:ext uri="{FF2B5EF4-FFF2-40B4-BE49-F238E27FC236}">
                <a16:creationId xmlns:a16="http://schemas.microsoft.com/office/drawing/2014/main" id="{5A4B5761-B27D-7A72-1F3C-96D012C9CA2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266342" y="274612"/>
            <a:ext cx="8612065" cy="4861650"/>
          </a:xfrm>
          <a:prstGeom prst="rect">
            <a:avLst/>
          </a:prstGeom>
        </p:spPr>
      </p:pic>
      <p:sp>
        <p:nvSpPr>
          <p:cNvPr id="11" name="TextBox 10">
            <a:extLst>
              <a:ext uri="{FF2B5EF4-FFF2-40B4-BE49-F238E27FC236}">
                <a16:creationId xmlns:a16="http://schemas.microsoft.com/office/drawing/2014/main" id="{C87E3F79-50C2-3D85-AF27-FA3AC69112FB}"/>
              </a:ext>
            </a:extLst>
          </p:cNvPr>
          <p:cNvSpPr txBox="1"/>
          <p:nvPr/>
        </p:nvSpPr>
        <p:spPr>
          <a:xfrm>
            <a:off x="8858251" y="5151801"/>
            <a:ext cx="5905500" cy="230832"/>
          </a:xfrm>
          <a:prstGeom prst="rect">
            <a:avLst/>
          </a:prstGeom>
          <a:noFill/>
        </p:spPr>
        <p:txBody>
          <a:bodyPr wrap="square" rtlCol="0">
            <a:spAutoFit/>
          </a:bodyPr>
          <a:lstStyle/>
          <a:p>
            <a:r>
              <a:rPr lang="en-US" sz="900" dirty="0">
                <a:hlinkClick r:id="rId4" tooltip="https://technofaq.org/posts/2019/07/targeting-data-collection-are-major-keys/"/>
              </a:rPr>
              <a:t>This Photo</a:t>
            </a:r>
            <a:r>
              <a:rPr lang="en-US" sz="900" dirty="0"/>
              <a:t> by Unknown Author is licensed under </a:t>
            </a:r>
            <a:r>
              <a:rPr lang="en-US" sz="900" dirty="0">
                <a:hlinkClick r:id="rId5" tooltip="https://creativecommons.org/licenses/by-nc-sa/3.0/"/>
              </a:rPr>
              <a:t>CC BY-SA-NC</a:t>
            </a:r>
            <a:endParaRPr lang="en-US" sz="900" dirty="0"/>
          </a:p>
        </p:txBody>
      </p:sp>
      <p:sp>
        <p:nvSpPr>
          <p:cNvPr id="12" name="TextBox 11">
            <a:extLst>
              <a:ext uri="{FF2B5EF4-FFF2-40B4-BE49-F238E27FC236}">
                <a16:creationId xmlns:a16="http://schemas.microsoft.com/office/drawing/2014/main" id="{DD8EBC29-024A-533A-4805-3CC31716487A}"/>
              </a:ext>
            </a:extLst>
          </p:cNvPr>
          <p:cNvSpPr txBox="1"/>
          <p:nvPr/>
        </p:nvSpPr>
        <p:spPr>
          <a:xfrm>
            <a:off x="316522" y="422031"/>
            <a:ext cx="2949819" cy="3600986"/>
          </a:xfrm>
          <a:prstGeom prst="rect">
            <a:avLst/>
          </a:prstGeom>
          <a:noFill/>
        </p:spPr>
        <p:txBody>
          <a:bodyPr wrap="square" rtlCol="0">
            <a:spAutoFit/>
          </a:bodyPr>
          <a:lstStyle/>
          <a:p>
            <a:r>
              <a:rPr lang="en-US" sz="3800" dirty="0">
                <a:solidFill>
                  <a:schemeClr val="accent5">
                    <a:lumMod val="75000"/>
                  </a:schemeClr>
                </a:solidFill>
              </a:rPr>
              <a:t>Data Collection: sent out </a:t>
            </a:r>
            <a:r>
              <a:rPr lang="en-US" sz="3800" b="1" dirty="0">
                <a:solidFill>
                  <a:schemeClr val="accent5">
                    <a:lumMod val="75000"/>
                  </a:schemeClr>
                </a:solidFill>
              </a:rPr>
              <a:t>July 1</a:t>
            </a:r>
            <a:r>
              <a:rPr lang="en-US" sz="3800" b="1" baseline="30000" dirty="0">
                <a:solidFill>
                  <a:schemeClr val="accent5">
                    <a:lumMod val="75000"/>
                  </a:schemeClr>
                </a:solidFill>
              </a:rPr>
              <a:t>st</a:t>
            </a:r>
            <a:r>
              <a:rPr lang="en-US" sz="3800" dirty="0">
                <a:solidFill>
                  <a:schemeClr val="accent5">
                    <a:lumMod val="75000"/>
                  </a:schemeClr>
                </a:solidFill>
              </a:rPr>
              <a:t>…</a:t>
            </a:r>
            <a:r>
              <a:rPr lang="en-US" sz="3800" dirty="0">
                <a:solidFill>
                  <a:srgbClr val="FF0000"/>
                </a:solidFill>
              </a:rPr>
              <a:t>Due back to us </a:t>
            </a:r>
            <a:r>
              <a:rPr lang="en-US" sz="3800" b="1" dirty="0">
                <a:solidFill>
                  <a:srgbClr val="FF0000"/>
                </a:solidFill>
              </a:rPr>
              <a:t>August 1</a:t>
            </a:r>
            <a:r>
              <a:rPr lang="en-US" sz="3800" b="1" baseline="30000" dirty="0">
                <a:solidFill>
                  <a:srgbClr val="FF0000"/>
                </a:solidFill>
              </a:rPr>
              <a:t>st</a:t>
            </a:r>
            <a:r>
              <a:rPr lang="en-US" sz="3800" dirty="0">
                <a:solidFill>
                  <a:srgbClr val="FF0000"/>
                </a:solidFill>
              </a:rPr>
              <a:t>!</a:t>
            </a:r>
          </a:p>
        </p:txBody>
      </p:sp>
      <p:sp>
        <p:nvSpPr>
          <p:cNvPr id="3" name="TextBox 2">
            <a:extLst>
              <a:ext uri="{FF2B5EF4-FFF2-40B4-BE49-F238E27FC236}">
                <a16:creationId xmlns:a16="http://schemas.microsoft.com/office/drawing/2014/main" id="{FBD008BC-A39F-5265-F80C-3CEA4775E2DA}"/>
              </a:ext>
            </a:extLst>
          </p:cNvPr>
          <p:cNvSpPr txBox="1"/>
          <p:nvPr/>
        </p:nvSpPr>
        <p:spPr>
          <a:xfrm>
            <a:off x="3903785" y="1732085"/>
            <a:ext cx="1820007" cy="2677656"/>
          </a:xfrm>
          <a:prstGeom prst="rect">
            <a:avLst/>
          </a:prstGeom>
          <a:noFill/>
        </p:spPr>
        <p:txBody>
          <a:bodyPr wrap="square" rtlCol="0">
            <a:spAutoFit/>
          </a:bodyPr>
          <a:lstStyle/>
          <a:p>
            <a:r>
              <a:rPr lang="en-US" sz="2800" b="1" dirty="0"/>
              <a:t>Please submit if you have not already done so!!!</a:t>
            </a:r>
          </a:p>
        </p:txBody>
      </p:sp>
    </p:spTree>
    <p:extLst>
      <p:ext uri="{BB962C8B-B14F-4D97-AF65-F5344CB8AC3E}">
        <p14:creationId xmlns:p14="http://schemas.microsoft.com/office/powerpoint/2010/main" val="3603905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587272-6671-4F43-A2ED-A766FA538DD3}"/>
              </a:ext>
            </a:extLst>
          </p:cNvPr>
          <p:cNvSpPr/>
          <p:nvPr/>
        </p:nvSpPr>
        <p:spPr>
          <a:xfrm>
            <a:off x="2383" y="-13065"/>
            <a:ext cx="4488412" cy="6871063"/>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a:extLst>
              <a:ext uri="{FF2B5EF4-FFF2-40B4-BE49-F238E27FC236}">
                <a16:creationId xmlns:a16="http://schemas.microsoft.com/office/drawing/2014/main" id="{30559C41-0E4E-40E5-9670-1E2A0B167305}"/>
              </a:ext>
            </a:extLst>
          </p:cNvPr>
          <p:cNvSpPr/>
          <p:nvPr/>
        </p:nvSpPr>
        <p:spPr>
          <a:xfrm rot="5400000">
            <a:off x="1110874" y="3379923"/>
            <a:ext cx="6857998" cy="98156"/>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Title 1">
            <a:extLst>
              <a:ext uri="{FF2B5EF4-FFF2-40B4-BE49-F238E27FC236}">
                <a16:creationId xmlns:a16="http://schemas.microsoft.com/office/drawing/2014/main" id="{DACE9F31-3F8D-4E14-8B64-9FD9CAD860BE}"/>
              </a:ext>
            </a:extLst>
          </p:cNvPr>
          <p:cNvSpPr txBox="1">
            <a:spLocks/>
          </p:cNvSpPr>
          <p:nvPr/>
        </p:nvSpPr>
        <p:spPr>
          <a:xfrm>
            <a:off x="160582" y="1908214"/>
            <a:ext cx="4172013" cy="252046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050" kern="1200" spc="-38" baseline="0">
                <a:solidFill>
                  <a:schemeClr val="tx1">
                    <a:lumMod val="85000"/>
                    <a:lumOff val="15000"/>
                  </a:schemeClr>
                </a:solidFill>
                <a:latin typeface="Montserrat" panose="00000500000000000000" pitchFamily="2" charset="0"/>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5400" b="0" i="0" u="none" strike="noStrike" kern="1200" cap="none" spc="-38" normalizeH="0" baseline="0" noProof="0" dirty="0">
                <a:ln>
                  <a:noFill/>
                </a:ln>
                <a:solidFill>
                  <a:prstClr val="black">
                    <a:lumMod val="85000"/>
                    <a:lumOff val="15000"/>
                  </a:prstClr>
                </a:solidFill>
                <a:effectLst/>
                <a:uLnTx/>
                <a:uFillTx/>
                <a:latin typeface="Calibri" panose="020F0502020204030204"/>
                <a:ea typeface="+mj-ea"/>
                <a:cs typeface="+mj-cs"/>
              </a:rPr>
              <a:t>Next Bundle...</a:t>
            </a:r>
          </a:p>
          <a:p>
            <a:pPr marL="0" marR="0" lvl="0" indent="0" algn="l" defTabSz="914400" rtl="0" eaLnBrk="1" fontAlgn="auto" latinLnBrk="0" hangingPunct="1">
              <a:lnSpc>
                <a:spcPct val="85000"/>
              </a:lnSpc>
              <a:spcBef>
                <a:spcPct val="0"/>
              </a:spcBef>
              <a:spcAft>
                <a:spcPts val="0"/>
              </a:spcAft>
              <a:buClrTx/>
              <a:buSzTx/>
              <a:buFontTx/>
              <a:buNone/>
              <a:tabLst/>
              <a:defRPr/>
            </a:pPr>
            <a:endParaRPr lang="en-US" sz="5400" dirty="0">
              <a:solidFill>
                <a:prstClr val="black">
                  <a:lumMod val="85000"/>
                  <a:lumOff val="15000"/>
                </a:prstClr>
              </a:solidFill>
              <a:latin typeface="Calibri" panose="020F0502020204030204"/>
            </a:endParaRPr>
          </a:p>
          <a:p>
            <a:pPr marL="0" marR="0" lvl="0" indent="0" algn="l" defTabSz="914400" rtl="0" eaLnBrk="1" fontAlgn="auto" latinLnBrk="0" hangingPunct="1">
              <a:lnSpc>
                <a:spcPct val="85000"/>
              </a:lnSpc>
              <a:spcBef>
                <a:spcPct val="0"/>
              </a:spcBef>
              <a:spcAft>
                <a:spcPts val="0"/>
              </a:spcAft>
              <a:buClrTx/>
              <a:buSzTx/>
              <a:buFontTx/>
              <a:buNone/>
              <a:tabLst/>
              <a:defRPr/>
            </a:pPr>
            <a:r>
              <a:rPr lang="en-US" sz="5400" dirty="0">
                <a:solidFill>
                  <a:prstClr val="black">
                    <a:lumMod val="85000"/>
                    <a:lumOff val="15000"/>
                  </a:prstClr>
                </a:solidFill>
                <a:latin typeface="Calibri" panose="020F0502020204030204"/>
              </a:rPr>
              <a:t>January 2027</a:t>
            </a:r>
            <a:endParaRPr kumimoji="0" lang="en-US" sz="5400" b="0" i="0" u="none" strike="noStrike" kern="1200" cap="none" spc="-38" normalizeH="0" baseline="0" noProof="0" dirty="0">
              <a:ln>
                <a:noFill/>
              </a:ln>
              <a:solidFill>
                <a:prstClr val="black">
                  <a:lumMod val="85000"/>
                  <a:lumOff val="15000"/>
                </a:prstClr>
              </a:solidFill>
              <a:effectLst/>
              <a:uLnTx/>
              <a:uFillTx/>
              <a:latin typeface="Calibri" panose="020F0502020204030204"/>
              <a:ea typeface="+mj-ea"/>
              <a:cs typeface="+mj-cs"/>
            </a:endParaRPr>
          </a:p>
        </p:txBody>
      </p:sp>
      <p:pic>
        <p:nvPicPr>
          <p:cNvPr id="7" name="Picture 6">
            <a:extLst>
              <a:ext uri="{FF2B5EF4-FFF2-40B4-BE49-F238E27FC236}">
                <a16:creationId xmlns:a16="http://schemas.microsoft.com/office/drawing/2014/main" id="{46EFDCD0-DD97-EBD0-5E06-86FB5A757CCE}"/>
              </a:ext>
            </a:extLst>
          </p:cNvPr>
          <p:cNvPicPr>
            <a:picLocks noChangeAspect="1"/>
          </p:cNvPicPr>
          <p:nvPr/>
        </p:nvPicPr>
        <p:blipFill>
          <a:blip r:embed="rId3"/>
          <a:stretch>
            <a:fillRect/>
          </a:stretch>
        </p:blipFill>
        <p:spPr>
          <a:xfrm>
            <a:off x="5010213" y="201139"/>
            <a:ext cx="5431536" cy="2609267"/>
          </a:xfrm>
          <a:prstGeom prst="rect">
            <a:avLst/>
          </a:prstGeom>
        </p:spPr>
      </p:pic>
      <p:pic>
        <p:nvPicPr>
          <p:cNvPr id="4" name="Picture 3">
            <a:extLst>
              <a:ext uri="{FF2B5EF4-FFF2-40B4-BE49-F238E27FC236}">
                <a16:creationId xmlns:a16="http://schemas.microsoft.com/office/drawing/2014/main" id="{3008228D-AE8D-118B-2E12-5613B8B292E2}"/>
              </a:ext>
            </a:extLst>
          </p:cNvPr>
          <p:cNvPicPr>
            <a:picLocks noChangeAspect="1"/>
          </p:cNvPicPr>
          <p:nvPr/>
        </p:nvPicPr>
        <p:blipFill>
          <a:blip r:embed="rId4"/>
          <a:stretch>
            <a:fillRect/>
          </a:stretch>
        </p:blipFill>
        <p:spPr>
          <a:xfrm>
            <a:off x="6963684" y="2325556"/>
            <a:ext cx="4596982" cy="4206240"/>
          </a:xfrm>
          <a:prstGeom prst="rect">
            <a:avLst/>
          </a:prstGeom>
        </p:spPr>
      </p:pic>
    </p:spTree>
    <p:extLst>
      <p:ext uri="{BB962C8B-B14F-4D97-AF65-F5344CB8AC3E}">
        <p14:creationId xmlns:p14="http://schemas.microsoft.com/office/powerpoint/2010/main" val="3296779414"/>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38AFC1-7736-407D-BD5A-1C8A54E7E8B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0" name="Rectangle 9">
            <a:extLst>
              <a:ext uri="{FF2B5EF4-FFF2-40B4-BE49-F238E27FC236}">
                <a16:creationId xmlns:a16="http://schemas.microsoft.com/office/drawing/2014/main" id="{18741B2D-7190-4007-A8A2-B87C43547758}"/>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1" name="Subtitle 2">
            <a:extLst>
              <a:ext uri="{FF2B5EF4-FFF2-40B4-BE49-F238E27FC236}">
                <a16:creationId xmlns:a16="http://schemas.microsoft.com/office/drawing/2014/main" id="{AE66A3A0-E608-4308-8473-98AA10ABCEB5}"/>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150" normalizeH="0" baseline="0" noProof="0" dirty="0">
                <a:ln>
                  <a:noFill/>
                </a:ln>
                <a:solidFill>
                  <a:srgbClr val="FFFFFF"/>
                </a:solidFill>
                <a:effectLst/>
                <a:uLnTx/>
                <a:uFillTx/>
                <a:latin typeface="Trebuchet MS"/>
                <a:ea typeface="+mn-ea"/>
                <a:cs typeface="+mn-cs"/>
              </a:rPr>
              <a:t>Click to edit Master subtitle style</a:t>
            </a:r>
          </a:p>
        </p:txBody>
      </p:sp>
      <p:sp>
        <p:nvSpPr>
          <p:cNvPr id="14" name="Rectangle 13">
            <a:extLst>
              <a:ext uri="{FF2B5EF4-FFF2-40B4-BE49-F238E27FC236}">
                <a16:creationId xmlns:a16="http://schemas.microsoft.com/office/drawing/2014/main" id="{882DCC71-80D9-41FB-967B-21E631A43AFB}"/>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rebuchet MS"/>
              <a:ea typeface="+mn-ea"/>
              <a:cs typeface="+mn-cs"/>
            </a:endParaRPr>
          </a:p>
        </p:txBody>
      </p:sp>
      <p:sp>
        <p:nvSpPr>
          <p:cNvPr id="16" name="Freeform: Shape 15">
            <a:extLst>
              <a:ext uri="{FF2B5EF4-FFF2-40B4-BE49-F238E27FC236}">
                <a16:creationId xmlns:a16="http://schemas.microsoft.com/office/drawing/2014/main" id="{AF539115-E227-485C-873C-8FEC7DFAF9E6}"/>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7" name="Picture 16">
            <a:extLst>
              <a:ext uri="{FF2B5EF4-FFF2-40B4-BE49-F238E27FC236}">
                <a16:creationId xmlns:a16="http://schemas.microsoft.com/office/drawing/2014/main" id="{CED07B97-E415-4366-B46E-B41A7F0C03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pic>
        <p:nvPicPr>
          <p:cNvPr id="3" name="Picture 2">
            <a:extLst>
              <a:ext uri="{FF2B5EF4-FFF2-40B4-BE49-F238E27FC236}">
                <a16:creationId xmlns:a16="http://schemas.microsoft.com/office/drawing/2014/main" id="{0BCCA480-D881-1EF8-25A6-E38C05042C00}"/>
              </a:ext>
            </a:extLst>
          </p:cNvPr>
          <p:cNvPicPr>
            <a:picLocks noChangeAspect="1"/>
          </p:cNvPicPr>
          <p:nvPr/>
        </p:nvPicPr>
        <p:blipFill>
          <a:blip r:embed="rId3"/>
          <a:stretch>
            <a:fillRect/>
          </a:stretch>
        </p:blipFill>
        <p:spPr>
          <a:xfrm rot="21193407">
            <a:off x="804731" y="806443"/>
            <a:ext cx="4284259" cy="5520103"/>
          </a:xfrm>
          <a:prstGeom prst="rect">
            <a:avLst/>
          </a:prstGeom>
        </p:spPr>
      </p:pic>
      <p:sp>
        <p:nvSpPr>
          <p:cNvPr id="6" name="TextBox 5">
            <a:extLst>
              <a:ext uri="{FF2B5EF4-FFF2-40B4-BE49-F238E27FC236}">
                <a16:creationId xmlns:a16="http://schemas.microsoft.com/office/drawing/2014/main" id="{53EC18BC-ECF5-25C3-CDC0-D06D3B169E71}"/>
              </a:ext>
            </a:extLst>
          </p:cNvPr>
          <p:cNvSpPr txBox="1"/>
          <p:nvPr/>
        </p:nvSpPr>
        <p:spPr>
          <a:xfrm>
            <a:off x="5529532" y="1406816"/>
            <a:ext cx="4106174"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Mark your calendars!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KPQC Virtual Fall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Oct. 27, 2026</a:t>
            </a:r>
          </a:p>
        </p:txBody>
      </p:sp>
    </p:spTree>
    <p:extLst>
      <p:ext uri="{BB962C8B-B14F-4D97-AF65-F5344CB8AC3E}">
        <p14:creationId xmlns:p14="http://schemas.microsoft.com/office/powerpoint/2010/main" val="2860085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4360FB-8866-559B-0F81-0A52C0772F5C}"/>
              </a:ext>
            </a:extLst>
          </p:cNvPr>
          <p:cNvPicPr>
            <a:picLocks noChangeAspect="1"/>
          </p:cNvPicPr>
          <p:nvPr/>
        </p:nvPicPr>
        <p:blipFill>
          <a:blip r:embed="rId3"/>
          <a:stretch>
            <a:fillRect/>
          </a:stretch>
        </p:blipFill>
        <p:spPr>
          <a:xfrm>
            <a:off x="1956412" y="1138687"/>
            <a:ext cx="2063497" cy="2769079"/>
          </a:xfrm>
          <a:prstGeom prst="rect">
            <a:avLst/>
          </a:prstGeom>
        </p:spPr>
      </p:pic>
      <p:sp>
        <p:nvSpPr>
          <p:cNvPr id="4" name="TextBox 3">
            <a:extLst>
              <a:ext uri="{FF2B5EF4-FFF2-40B4-BE49-F238E27FC236}">
                <a16:creationId xmlns:a16="http://schemas.microsoft.com/office/drawing/2014/main" id="{00ACA099-F172-4E88-9F15-92068DAAF51D}"/>
              </a:ext>
            </a:extLst>
          </p:cNvPr>
          <p:cNvSpPr txBox="1"/>
          <p:nvPr/>
        </p:nvSpPr>
        <p:spPr>
          <a:xfrm>
            <a:off x="396816" y="4036439"/>
            <a:ext cx="5853722" cy="2258888"/>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Times New Roman" panose="02020603050405020304" pitchFamily="18" charset="0"/>
              </a:rPr>
              <a:t>Emersen F. Freeman, MPH is a dedicated professional with a strong commitment to community health advocacy. She currently serves as the Director of Community Health Engagement at Stormont Vail Health in Topeka, Kansas, where she leads data-driven initiatives to strengthen relationships between healthcare systems, patients, and local organizations. Emersen has contributed to key areas of healthcare, including patient safety, population health, accreditation standards and state and national policy development. Emersen holds a Master of Public Health from the University of South Carolina in Columbia, South Carolina, where she graduated with a concentration in Health Services, Policy and Management. She earned a Bachelor of Arts in Political Science from Claflin University in Orangeburg, South Carolina. Emersen is married to Zachary Freeman, J.D. who hails from Aiken, SC and is the daughter of Carl and Linessa Frazier who both reside in Topeka, KS.</a:t>
            </a:r>
            <a:endParaRPr kumimoji="0" lang="en-US" sz="1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677E6B7-5645-EF05-704B-63689ADAA194}"/>
              </a:ext>
            </a:extLst>
          </p:cNvPr>
          <p:cNvSpPr txBox="1"/>
          <p:nvPr/>
        </p:nvSpPr>
        <p:spPr>
          <a:xfrm>
            <a:off x="490812" y="430801"/>
            <a:ext cx="499469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A4AC">
                    <a:lumMod val="75000"/>
                  </a:srgbClr>
                </a:solidFill>
                <a:effectLst/>
                <a:uLnTx/>
                <a:uFillTx/>
                <a:latin typeface="Bookman Old Style" panose="02050604050505020204" pitchFamily="18" charset="0"/>
                <a:ea typeface="+mn-ea"/>
                <a:cs typeface="+mn-cs"/>
              </a:rPr>
              <a:t>Emersen Freeman</a:t>
            </a:r>
          </a:p>
        </p:txBody>
      </p:sp>
    </p:spTree>
    <p:extLst>
      <p:ext uri="{BB962C8B-B14F-4D97-AF65-F5344CB8AC3E}">
        <p14:creationId xmlns:p14="http://schemas.microsoft.com/office/powerpoint/2010/main" val="221153157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95275" y="1389063"/>
            <a:ext cx="6791325" cy="2035175"/>
          </a:xfrm>
        </p:spPr>
        <p:txBody>
          <a:bodyPr>
            <a:normAutofit fontScale="90000"/>
          </a:bodyPr>
          <a:lstStyle/>
          <a:p>
            <a:r>
              <a:rPr lang="en-US" sz="4900" b="1">
                <a:solidFill>
                  <a:srgbClr val="008B93"/>
                </a:solidFill>
              </a:rPr>
              <a:t>Championing Maternal Health Through Data-Driven Initiatives</a:t>
            </a:r>
            <a:endParaRPr lang="en-US"/>
          </a:p>
        </p:txBody>
      </p:sp>
      <p:sp>
        <p:nvSpPr>
          <p:cNvPr id="3" name="Subtitle 2"/>
          <p:cNvSpPr>
            <a:spLocks noGrp="1"/>
          </p:cNvSpPr>
          <p:nvPr>
            <p:ph type="subTitle" idx="4294967295"/>
          </p:nvPr>
        </p:nvSpPr>
        <p:spPr>
          <a:xfrm>
            <a:off x="295275" y="3373438"/>
            <a:ext cx="5810250" cy="1655762"/>
          </a:xfrm>
        </p:spPr>
        <p:txBody>
          <a:bodyPr vert="horz" lIns="91440" tIns="45720" rIns="91440" bIns="45720" rtlCol="0" anchor="t">
            <a:normAutofit/>
          </a:bodyPr>
          <a:lstStyle/>
          <a:p>
            <a:pPr marL="0" indent="0">
              <a:buNone/>
            </a:pPr>
            <a:r>
              <a:rPr lang="en-US"/>
              <a:t>By: Emersen Frazier Freeman, MPH</a:t>
            </a:r>
          </a:p>
        </p:txBody>
      </p:sp>
    </p:spTree>
    <p:extLst>
      <p:ext uri="{BB962C8B-B14F-4D97-AF65-F5344CB8AC3E}">
        <p14:creationId xmlns:p14="http://schemas.microsoft.com/office/powerpoint/2010/main" val="277942676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79E077D-FABD-6CDB-B7AF-6DD1519EF998}"/>
              </a:ext>
            </a:extLst>
          </p:cNvPr>
          <p:cNvSpPr>
            <a:spLocks noGrp="1"/>
          </p:cNvSpPr>
          <p:nvPr>
            <p:ph type="title"/>
          </p:nvPr>
        </p:nvSpPr>
        <p:spPr>
          <a:xfrm>
            <a:off x="838200" y="557188"/>
            <a:ext cx="10515600" cy="1133499"/>
          </a:xfrm>
        </p:spPr>
        <p:txBody>
          <a:bodyPr>
            <a:normAutofit/>
          </a:bodyPr>
          <a:lstStyle/>
          <a:p>
            <a:r>
              <a:rPr lang="en-US" sz="5200">
                <a:latin typeface="Trebuchet MS"/>
              </a:rPr>
              <a:t>Objectives </a:t>
            </a:r>
            <a:endParaRPr lang="en-US">
              <a:latin typeface="Trebuchet MS"/>
            </a:endParaRPr>
          </a:p>
        </p:txBody>
      </p:sp>
      <p:graphicFrame>
        <p:nvGraphicFramePr>
          <p:cNvPr id="5" name="Content Placeholder 2">
            <a:extLst>
              <a:ext uri="{FF2B5EF4-FFF2-40B4-BE49-F238E27FC236}">
                <a16:creationId xmlns:a16="http://schemas.microsoft.com/office/drawing/2014/main" id="{813E1258-3837-6D1C-2B8C-7156ABE52983}"/>
              </a:ext>
            </a:extLst>
          </p:cNvPr>
          <p:cNvGraphicFramePr>
            <a:graphicFrameLocks noGrp="1"/>
          </p:cNvGraphicFramePr>
          <p:nvPr>
            <p:ph idx="1"/>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9628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139B2B1-A0B0-EC4E-B688-214E85DCFD70}"/>
              </a:ext>
            </a:extLst>
          </p:cNvPr>
          <p:cNvSpPr>
            <a:spLocks noChangeAspect="1"/>
          </p:cNvSpPr>
          <p:nvPr/>
        </p:nvSpPr>
        <p:spPr>
          <a:xfrm>
            <a:off x="11285416" y="1384430"/>
            <a:ext cx="1107996" cy="11079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7" name="Oval 6">
            <a:extLst>
              <a:ext uri="{FF2B5EF4-FFF2-40B4-BE49-F238E27FC236}">
                <a16:creationId xmlns:a16="http://schemas.microsoft.com/office/drawing/2014/main" id="{DF50E642-BF9F-4A44-BF39-46158E3A1934}"/>
              </a:ext>
            </a:extLst>
          </p:cNvPr>
          <p:cNvSpPr>
            <a:spLocks noChangeAspect="1"/>
          </p:cNvSpPr>
          <p:nvPr/>
        </p:nvSpPr>
        <p:spPr>
          <a:xfrm>
            <a:off x="9639352" y="5580760"/>
            <a:ext cx="1107996" cy="1107996"/>
          </a:xfrm>
          <a:prstGeom prst="ellipse">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0" name="TextBox 9"/>
          <p:cNvSpPr txBox="1"/>
          <p:nvPr/>
        </p:nvSpPr>
        <p:spPr>
          <a:xfrm>
            <a:off x="325733" y="1381696"/>
            <a:ext cx="11308153" cy="2985433"/>
          </a:xfrm>
          <a:prstGeom prst="rect">
            <a:avLst/>
          </a:prstGeom>
          <a:noFill/>
        </p:spPr>
        <p:txBody>
          <a:bodyPr wrap="square" lIns="91440" tIns="45720" rIns="91440" bIns="45720" rtlCol="0" anchor="t">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7F2754"/>
                </a:solidFill>
                <a:effectLst/>
                <a:uLnTx/>
                <a:uFillTx/>
                <a:latin typeface="Trebuchet MS"/>
                <a:ea typeface="+mn-ea"/>
                <a:cs typeface="Trebuchet MS"/>
              </a:rPr>
              <a:t>Mission:</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900" b="0" i="0" u="none" strike="noStrike" kern="1200" cap="none" spc="0" normalizeH="0" baseline="0" noProof="0" dirty="0">
                <a:ln>
                  <a:noFill/>
                </a:ln>
                <a:solidFill>
                  <a:srgbClr val="54565A"/>
                </a:solidFill>
                <a:effectLst/>
                <a:uLnTx/>
                <a:uFillTx/>
                <a:latin typeface="Trebuchet MS"/>
                <a:ea typeface="+mn-ea"/>
                <a:cs typeface="Trebuchet MS"/>
              </a:rPr>
              <a:t>Working together to improve the health of our community. </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srgbClr val="54565A"/>
              </a:solidFill>
              <a:effectLst/>
              <a:uLnTx/>
              <a:uFillTx/>
              <a:latin typeface="Trebuchet MS"/>
              <a:ea typeface="+mn-ea"/>
              <a:cs typeface="Trebuchet MS"/>
            </a:endParaRP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F2754"/>
                </a:solidFill>
                <a:effectLst/>
                <a:uLnTx/>
                <a:uFillTx/>
                <a:latin typeface="Trebuchet MS"/>
                <a:ea typeface="+mn-ea"/>
                <a:cs typeface="Trebuchet MS"/>
              </a:rPr>
              <a:t>Vision:</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2900" b="0" i="0" u="none" strike="noStrike" kern="1200" cap="none" spc="0" normalizeH="0" baseline="0" noProof="0" dirty="0">
                <a:ln>
                  <a:noFill/>
                </a:ln>
                <a:solidFill>
                  <a:srgbClr val="54565A"/>
                </a:solidFill>
                <a:effectLst/>
                <a:uLnTx/>
                <a:uFillTx/>
                <a:latin typeface="Trebuchet MS"/>
                <a:ea typeface="+mn-ea"/>
                <a:cs typeface="Trebuchet MS"/>
              </a:rPr>
              <a:t>To be a national leader compassionate, high-quality  </a:t>
            </a:r>
            <a:br>
              <a:rPr kumimoji="0" lang="en-US" sz="2900" b="0" i="0" u="none" strike="noStrike" kern="1200" cap="none" spc="0" normalizeH="0" baseline="0" noProof="0" dirty="0">
                <a:ln>
                  <a:noFill/>
                </a:ln>
                <a:solidFill>
                  <a:srgbClr val="54565A"/>
                </a:solidFill>
                <a:effectLst/>
                <a:uLnTx/>
                <a:uFillTx/>
                <a:latin typeface="Trebuchet MS"/>
                <a:ea typeface="+mn-ea"/>
                <a:cs typeface="Trebuchet MS"/>
              </a:rPr>
            </a:br>
            <a:r>
              <a:rPr kumimoji="0" lang="en-US" sz="2900" b="0" i="0" u="none" strike="noStrike" kern="1200" cap="none" spc="0" normalizeH="0" baseline="0" noProof="0" dirty="0">
                <a:ln>
                  <a:noFill/>
                </a:ln>
                <a:solidFill>
                  <a:srgbClr val="54565A"/>
                </a:solidFill>
                <a:effectLst/>
                <a:uLnTx/>
                <a:uFillTx/>
                <a:latin typeface="Trebuchet MS"/>
                <a:ea typeface="+mn-ea"/>
                <a:cs typeface="Trebuchet MS"/>
              </a:rPr>
              <a:t>and efficient integrated care through </a:t>
            </a:r>
            <a:r>
              <a:rPr lang="en-US" sz="2900" dirty="0">
                <a:solidFill>
                  <a:srgbClr val="54565A"/>
                </a:solidFill>
                <a:latin typeface="Trebuchet MS"/>
                <a:cs typeface="Trebuchet MS"/>
              </a:rPr>
              <a:t>c</a:t>
            </a:r>
            <a:r>
              <a:rPr kumimoji="0" lang="en-US" sz="2900" b="0" i="0" u="none" strike="noStrike" kern="1200" cap="none" spc="0" normalizeH="0" baseline="0" noProof="0" dirty="0" err="1">
                <a:ln>
                  <a:noFill/>
                </a:ln>
                <a:solidFill>
                  <a:srgbClr val="54565A"/>
                </a:solidFill>
                <a:effectLst/>
                <a:uLnTx/>
                <a:uFillTx/>
                <a:latin typeface="Trebuchet MS"/>
                <a:ea typeface="+mn-ea"/>
                <a:cs typeface="Trebuchet MS"/>
              </a:rPr>
              <a:t>ollaboration</a:t>
            </a:r>
            <a:r>
              <a:rPr kumimoji="0" lang="en-US" sz="2900" b="0" i="0" u="none" strike="noStrike" kern="1200" cap="none" spc="0" normalizeH="0" baseline="0" noProof="0" dirty="0">
                <a:ln>
                  <a:noFill/>
                </a:ln>
                <a:solidFill>
                  <a:srgbClr val="54565A"/>
                </a:solidFill>
                <a:effectLst/>
                <a:uLnTx/>
                <a:uFillTx/>
                <a:latin typeface="Trebuchet MS"/>
                <a:ea typeface="+mn-ea"/>
                <a:cs typeface="Trebuchet MS"/>
              </a:rPr>
              <a:t>. </a:t>
            </a:r>
          </a:p>
        </p:txBody>
      </p:sp>
    </p:spTree>
    <p:extLst>
      <p:ext uri="{BB962C8B-B14F-4D97-AF65-F5344CB8AC3E}">
        <p14:creationId xmlns:p14="http://schemas.microsoft.com/office/powerpoint/2010/main" val="13959148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EB95ECCB-2D64-9346-887D-793A32D7E91B}"/>
              </a:ext>
            </a:extLst>
          </p:cNvPr>
          <p:cNvSpPr/>
          <p:nvPr/>
        </p:nvSpPr>
        <p:spPr>
          <a:xfrm rot="16200000">
            <a:off x="-34889" y="34888"/>
            <a:ext cx="1271259" cy="1201482"/>
          </a:xfrm>
          <a:custGeom>
            <a:avLst/>
            <a:gdLst>
              <a:gd name="connsiteX0" fmla="*/ 29795 w 2293102"/>
              <a:gd name="connsiteY0" fmla="*/ 0 h 2167238"/>
              <a:gd name="connsiteX1" fmla="*/ 2293102 w 2293102"/>
              <a:gd name="connsiteY1" fmla="*/ 0 h 2167238"/>
              <a:gd name="connsiteX2" fmla="*/ 2293102 w 2293102"/>
              <a:gd name="connsiteY2" fmla="*/ 2110355 h 2167238"/>
              <a:gd name="connsiteX3" fmla="*/ 2217714 w 2293102"/>
              <a:gd name="connsiteY3" fmla="*/ 2129739 h 2167238"/>
              <a:gd name="connsiteX4" fmla="*/ 1845734 w 2293102"/>
              <a:gd name="connsiteY4" fmla="*/ 2167238 h 2167238"/>
              <a:gd name="connsiteX5" fmla="*/ 0 w 2293102"/>
              <a:gd name="connsiteY5" fmla="*/ 321504 h 2167238"/>
              <a:gd name="connsiteX6" fmla="*/ 9529 w 2293102"/>
              <a:gd name="connsiteY6" fmla="*/ 132788 h 2167238"/>
              <a:gd name="connsiteX7" fmla="*/ 29795 w 2293102"/>
              <a:gd name="connsiteY7" fmla="*/ 0 h 216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3102" h="2167238">
                <a:moveTo>
                  <a:pt x="29795" y="0"/>
                </a:moveTo>
                <a:lnTo>
                  <a:pt x="2293102" y="0"/>
                </a:lnTo>
                <a:lnTo>
                  <a:pt x="2293102" y="2110355"/>
                </a:lnTo>
                <a:lnTo>
                  <a:pt x="2217714" y="2129739"/>
                </a:lnTo>
                <a:cubicBezTo>
                  <a:pt x="2097561" y="2154326"/>
                  <a:pt x="1973155" y="2167238"/>
                  <a:pt x="1845734" y="2167238"/>
                </a:cubicBezTo>
                <a:cubicBezTo>
                  <a:pt x="826363" y="2167238"/>
                  <a:pt x="0" y="1340875"/>
                  <a:pt x="0" y="321504"/>
                </a:cubicBezTo>
                <a:cubicBezTo>
                  <a:pt x="0" y="257793"/>
                  <a:pt x="3228" y="194837"/>
                  <a:pt x="9529" y="132788"/>
                </a:cubicBezTo>
                <a:lnTo>
                  <a:pt x="2979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8" name="Oval 7">
            <a:extLst>
              <a:ext uri="{FF2B5EF4-FFF2-40B4-BE49-F238E27FC236}">
                <a16:creationId xmlns:a16="http://schemas.microsoft.com/office/drawing/2014/main" id="{ABB4450C-30C3-DC4B-A616-E9573F375563}"/>
              </a:ext>
            </a:extLst>
          </p:cNvPr>
          <p:cNvSpPr>
            <a:spLocks noChangeAspect="1"/>
          </p:cNvSpPr>
          <p:nvPr/>
        </p:nvSpPr>
        <p:spPr>
          <a:xfrm rot="16200000" flipH="1">
            <a:off x="945866" y="242852"/>
            <a:ext cx="618386" cy="61838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6" name="Rectangle 5"/>
          <p:cNvSpPr/>
          <p:nvPr/>
        </p:nvSpPr>
        <p:spPr>
          <a:xfrm>
            <a:off x="83683" y="4916650"/>
            <a:ext cx="6096000" cy="1231106"/>
          </a:xfrm>
          <a:prstGeom prst="rect">
            <a:avLst/>
          </a:prstGeom>
        </p:spPr>
        <p:txBody>
          <a:bodyPr>
            <a:spAutoFit/>
          </a:bodyPr>
          <a:lstStyle/>
          <a:p>
            <a:pPr marL="171450" marR="0" lvl="0" indent="0" algn="l" defTabSz="609585"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8B93"/>
                </a:solidFill>
                <a:effectLst/>
                <a:uLnTx/>
                <a:uFillTx/>
                <a:latin typeface="Trebuchet MS"/>
                <a:ea typeface="+mn-ea"/>
                <a:cs typeface="Trebuchet MS"/>
              </a:rPr>
              <a:t>16</a:t>
            </a:r>
            <a:r>
              <a:rPr kumimoji="0" lang="en-US" sz="2600" b="0" i="0" u="none" strike="noStrike" kern="1200" cap="none" spc="0" normalizeH="0" baseline="0" noProof="0" dirty="0">
                <a:ln>
                  <a:noFill/>
                </a:ln>
                <a:solidFill>
                  <a:srgbClr val="008B93"/>
                </a:solidFill>
                <a:effectLst/>
                <a:uLnTx/>
                <a:uFillTx/>
                <a:latin typeface="Trebuchet MS"/>
                <a:ea typeface="+mn-ea"/>
                <a:cs typeface="Trebuchet MS"/>
              </a:rPr>
              <a:t> </a:t>
            </a: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Health Innovation </a:t>
            </a:r>
          </a:p>
          <a:p>
            <a:pPr marL="17145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  	 Network of Kansas </a:t>
            </a:r>
          </a:p>
          <a:p>
            <a:pPr marL="171450" marR="0" lvl="0" indent="0" algn="l" defTabSz="609585"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  	 Partners</a:t>
            </a:r>
          </a:p>
        </p:txBody>
      </p:sp>
      <p:sp>
        <p:nvSpPr>
          <p:cNvPr id="9" name="TextBox 8"/>
          <p:cNvSpPr txBox="1"/>
          <p:nvPr/>
        </p:nvSpPr>
        <p:spPr>
          <a:xfrm>
            <a:off x="-88993" y="1217412"/>
            <a:ext cx="4419601" cy="3602140"/>
          </a:xfrm>
          <a:prstGeom prst="rect">
            <a:avLst/>
          </a:prstGeom>
          <a:noFill/>
        </p:spPr>
        <p:txBody>
          <a:bodyPr wrap="square" rtlCol="0">
            <a:spAutoFit/>
          </a:bodyP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8B93"/>
                </a:solidFill>
                <a:effectLst/>
                <a:uLnTx/>
                <a:uFillTx/>
                <a:latin typeface="Trebuchet MS"/>
                <a:ea typeface="+mn-ea"/>
                <a:cs typeface="Trebuchet MS"/>
              </a:rPr>
              <a:t>Regional Footprint:</a:t>
            </a:r>
          </a:p>
          <a:p>
            <a:pPr marL="171450" marR="0" lvl="0" indent="0" algn="l" defTabSz="609585" rtl="0" eaLnBrk="1" fontAlgn="auto" latinLnBrk="0" hangingPunct="1">
              <a:lnSpc>
                <a:spcPct val="14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008B93"/>
                </a:solidFill>
                <a:effectLst/>
                <a:uLnTx/>
                <a:uFillTx/>
                <a:latin typeface="Trebuchet MS"/>
                <a:ea typeface="+mn-ea"/>
                <a:cs typeface="Trebuchet MS"/>
              </a:rPr>
              <a:t>635</a:t>
            </a:r>
            <a:r>
              <a:rPr kumimoji="0" lang="en-US" sz="2400" b="0" i="0" u="none" strike="noStrike" kern="1200" cap="none" spc="0" normalizeH="0" baseline="0" noProof="0" dirty="0">
                <a:ln>
                  <a:noFill/>
                </a:ln>
                <a:solidFill>
                  <a:srgbClr val="008B93"/>
                </a:solidFill>
                <a:effectLst/>
                <a:uLnTx/>
                <a:uFillTx/>
                <a:latin typeface="Trebuchet MS"/>
                <a:ea typeface="+mn-ea"/>
                <a:cs typeface="Trebuchet MS"/>
              </a:rPr>
              <a:t> </a:t>
            </a: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Licensed Beds </a:t>
            </a:r>
          </a:p>
          <a:p>
            <a:pPr marL="171450" marR="0" lvl="0" indent="0" algn="l" defTabSz="609585" rtl="0" eaLnBrk="1" fontAlgn="auto" latinLnBrk="0" hangingPunct="1">
              <a:lnSpc>
                <a:spcPct val="14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008B93"/>
                </a:solidFill>
                <a:effectLst/>
                <a:uLnTx/>
                <a:uFillTx/>
                <a:latin typeface="Trebuchet MS"/>
                <a:ea typeface="+mn-ea"/>
                <a:cs typeface="Trebuchet MS"/>
              </a:rPr>
              <a:t>35</a:t>
            </a:r>
            <a:r>
              <a:rPr kumimoji="0" lang="en-US" sz="2400" b="0" i="0" u="none" strike="noStrike" kern="1200" cap="none" spc="0" normalizeH="0" baseline="0" noProof="0" dirty="0">
                <a:ln>
                  <a:noFill/>
                </a:ln>
                <a:solidFill>
                  <a:srgbClr val="008B93"/>
                </a:solidFill>
                <a:effectLst/>
                <a:uLnTx/>
                <a:uFillTx/>
                <a:latin typeface="Trebuchet MS"/>
                <a:ea typeface="+mn-ea"/>
                <a:cs typeface="Trebuchet MS"/>
              </a:rPr>
              <a:t> </a:t>
            </a: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Ambulatory Sites</a:t>
            </a:r>
          </a:p>
          <a:p>
            <a:pPr marL="171450" marR="0" lvl="0" indent="0" algn="l" defTabSz="609585" rtl="0" eaLnBrk="1" fontAlgn="auto" latinLnBrk="0" hangingPunct="1">
              <a:lnSpc>
                <a:spcPct val="14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008B93"/>
                </a:solidFill>
                <a:effectLst/>
                <a:uLnTx/>
                <a:uFillTx/>
                <a:latin typeface="Trebuchet MS"/>
                <a:ea typeface="+mn-ea"/>
                <a:cs typeface="Trebuchet MS"/>
              </a:rPr>
              <a:t>5,938</a:t>
            </a:r>
            <a:r>
              <a:rPr kumimoji="0" lang="en-US" sz="2400" b="0" i="0" u="none" strike="noStrike" kern="1200" cap="none" spc="0" normalizeH="0" baseline="0" noProof="0" dirty="0">
                <a:ln>
                  <a:noFill/>
                </a:ln>
                <a:solidFill>
                  <a:srgbClr val="008B93"/>
                </a:solidFill>
                <a:effectLst/>
                <a:uLnTx/>
                <a:uFillTx/>
                <a:latin typeface="Trebuchet MS"/>
                <a:ea typeface="+mn-ea"/>
                <a:cs typeface="Trebuchet MS"/>
              </a:rPr>
              <a:t> </a:t>
            </a: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Team Members</a:t>
            </a:r>
          </a:p>
          <a:p>
            <a:pPr marL="171450" marR="0" lvl="0" indent="0" algn="l" defTabSz="609585" rtl="0" eaLnBrk="1" fontAlgn="auto" latinLnBrk="0" hangingPunct="1">
              <a:lnSpc>
                <a:spcPct val="14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008B93"/>
                </a:solidFill>
                <a:effectLst/>
                <a:uLnTx/>
                <a:uFillTx/>
                <a:latin typeface="Trebuchet MS"/>
                <a:ea typeface="+mn-ea"/>
                <a:cs typeface="Trebuchet MS"/>
              </a:rPr>
              <a:t>460</a:t>
            </a:r>
            <a:r>
              <a:rPr kumimoji="0" lang="en-US" sz="2400" b="0" i="0" u="none" strike="noStrike" kern="1200" cap="none" spc="0" normalizeH="0" baseline="0" noProof="0" dirty="0">
                <a:ln>
                  <a:noFill/>
                </a:ln>
                <a:solidFill>
                  <a:srgbClr val="008B93"/>
                </a:solidFill>
                <a:effectLst/>
                <a:uLnTx/>
                <a:uFillTx/>
                <a:latin typeface="Trebuchet MS"/>
                <a:ea typeface="+mn-ea"/>
                <a:cs typeface="Trebuchet MS"/>
              </a:rPr>
              <a:t> </a:t>
            </a: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Volunteers and Auxilians</a:t>
            </a:r>
          </a:p>
          <a:p>
            <a:pPr marL="171450" marR="0" lvl="0" indent="0" algn="l" defTabSz="609585" rtl="0" eaLnBrk="1" fontAlgn="auto" latinLnBrk="0" hangingPunct="1">
              <a:lnSpc>
                <a:spcPct val="140000"/>
              </a:lnSpc>
              <a:spcBef>
                <a:spcPts val="600"/>
              </a:spcBef>
              <a:spcAft>
                <a:spcPts val="0"/>
              </a:spcAft>
              <a:buClrTx/>
              <a:buSzTx/>
              <a:buFontTx/>
              <a:buNone/>
              <a:tabLst/>
              <a:defRPr/>
            </a:pPr>
            <a:r>
              <a:rPr kumimoji="0" lang="en-US" sz="2600" b="1" i="0" u="none" strike="noStrike" kern="1200" cap="none" spc="0" normalizeH="0" baseline="0" noProof="0" dirty="0">
                <a:ln>
                  <a:noFill/>
                </a:ln>
                <a:solidFill>
                  <a:srgbClr val="008B93"/>
                </a:solidFill>
                <a:effectLst/>
                <a:uLnTx/>
                <a:uFillTx/>
                <a:latin typeface="Trebuchet MS"/>
                <a:ea typeface="+mn-ea"/>
                <a:cs typeface="Trebuchet MS"/>
              </a:rPr>
              <a:t>501</a:t>
            </a:r>
            <a:r>
              <a:rPr kumimoji="0" lang="en-US" sz="2400" b="0" i="0" u="none" strike="noStrike" kern="1200" cap="none" spc="0" normalizeH="0" baseline="0" noProof="0" dirty="0">
                <a:ln>
                  <a:noFill/>
                </a:ln>
                <a:solidFill>
                  <a:srgbClr val="008B93"/>
                </a:solidFill>
                <a:effectLst/>
                <a:uLnTx/>
                <a:uFillTx/>
                <a:latin typeface="Trebuchet MS"/>
                <a:ea typeface="+mn-ea"/>
                <a:cs typeface="Trebuchet MS"/>
              </a:rPr>
              <a:t> </a:t>
            </a:r>
            <a:r>
              <a:rPr kumimoji="0" lang="en-US" sz="2400" b="0" i="0" u="none" strike="noStrike" kern="1200" cap="none" spc="0" normalizeH="0" baseline="0" noProof="0" dirty="0">
                <a:ln>
                  <a:noFill/>
                </a:ln>
                <a:solidFill>
                  <a:srgbClr val="54565A"/>
                </a:solidFill>
                <a:effectLst/>
                <a:uLnTx/>
                <a:uFillTx/>
                <a:latin typeface="Trebuchet MS"/>
                <a:ea typeface="+mn-ea"/>
                <a:cs typeface="Trebuchet MS"/>
              </a:rPr>
              <a:t>Employed Providers</a:t>
            </a:r>
          </a:p>
        </p:txBody>
      </p:sp>
      <p:pic>
        <p:nvPicPr>
          <p:cNvPr id="10" name="Picture 9">
            <a:extLst>
              <a:ext uri="{FF2B5EF4-FFF2-40B4-BE49-F238E27FC236}">
                <a16:creationId xmlns:a16="http://schemas.microsoft.com/office/drawing/2014/main" id="{FB09B007-DFE7-46A5-AE89-611E9E4343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7932" y="395000"/>
            <a:ext cx="7854496" cy="6068000"/>
          </a:xfrm>
          <a:prstGeom prst="rect">
            <a:avLst/>
          </a:prstGeom>
        </p:spPr>
      </p:pic>
    </p:spTree>
    <p:extLst>
      <p:ext uri="{BB962C8B-B14F-4D97-AF65-F5344CB8AC3E}">
        <p14:creationId xmlns:p14="http://schemas.microsoft.com/office/powerpoint/2010/main" val="307052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8D2AAB-E601-3C7B-11E6-DF29BB9E551D}"/>
              </a:ext>
            </a:extLst>
          </p:cNvPr>
          <p:cNvPicPr>
            <a:picLocks noChangeAspect="1"/>
          </p:cNvPicPr>
          <p:nvPr/>
        </p:nvPicPr>
        <p:blipFill>
          <a:blip r:embed="rId3"/>
          <a:stretch>
            <a:fillRect/>
          </a:stretch>
        </p:blipFill>
        <p:spPr>
          <a:xfrm>
            <a:off x="841073" y="1033574"/>
            <a:ext cx="9826482" cy="5586037"/>
          </a:xfrm>
          <a:prstGeom prst="rect">
            <a:avLst/>
          </a:prstGeom>
        </p:spPr>
      </p:pic>
      <p:sp>
        <p:nvSpPr>
          <p:cNvPr id="5" name="TextBox 4">
            <a:extLst>
              <a:ext uri="{FF2B5EF4-FFF2-40B4-BE49-F238E27FC236}">
                <a16:creationId xmlns:a16="http://schemas.microsoft.com/office/drawing/2014/main" id="{CDD9B345-1669-77C9-6963-3F2A235FE0E5}"/>
              </a:ext>
            </a:extLst>
          </p:cNvPr>
          <p:cNvSpPr txBox="1"/>
          <p:nvPr/>
        </p:nvSpPr>
        <p:spPr>
          <a:xfrm>
            <a:off x="194" y="6368670"/>
            <a:ext cx="1075344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lt"/>
                <a:cs typeface="+mn-lt"/>
              </a:rPr>
              <a:t>KFF. (2022). </a:t>
            </a:r>
            <a:r>
              <a:rPr kumimoji="0" lang="en-US" sz="1200" b="0" i="1" u="none" strike="noStrike" kern="1200" cap="none" spc="0" normalizeH="0" baseline="0" noProof="0">
                <a:ln>
                  <a:noFill/>
                </a:ln>
                <a:solidFill>
                  <a:prstClr val="black"/>
                </a:solidFill>
                <a:effectLst/>
                <a:uLnTx/>
                <a:uFillTx/>
                <a:latin typeface="Trebuchet MS"/>
                <a:ea typeface="+mn-lt"/>
                <a:cs typeface="+mn-lt"/>
              </a:rPr>
              <a:t>Figure 1: Social determinants of health</a:t>
            </a:r>
            <a:r>
              <a:rPr kumimoji="0" lang="en-US" sz="1200" b="0" i="0" u="none" strike="noStrike" kern="1200" cap="none" spc="0" normalizeH="0" baseline="0" noProof="0">
                <a:ln>
                  <a:noFill/>
                </a:ln>
                <a:solidFill>
                  <a:prstClr val="black"/>
                </a:solidFill>
                <a:effectLst/>
                <a:uLnTx/>
                <a:uFillTx/>
                <a:latin typeface="Trebuchet MS"/>
                <a:ea typeface="+mn-lt"/>
                <a:cs typeface="+mn-lt"/>
              </a:rPr>
              <a:t>. In </a:t>
            </a:r>
            <a:r>
              <a:rPr kumimoji="0" lang="en-US" sz="1200" b="0" i="1" u="none" strike="noStrike" kern="1200" cap="none" spc="0" normalizeH="0" baseline="0" noProof="0">
                <a:ln>
                  <a:noFill/>
                </a:ln>
                <a:solidFill>
                  <a:prstClr val="black"/>
                </a:solidFill>
                <a:effectLst/>
                <a:uLnTx/>
                <a:uFillTx/>
                <a:latin typeface="Trebuchet MS"/>
                <a:ea typeface="+mn-lt"/>
                <a:cs typeface="+mn-lt"/>
              </a:rPr>
              <a:t>Tracking social determinants of health during the COVID‑19 pandemic</a:t>
            </a:r>
            <a:r>
              <a:rPr kumimoji="0" lang="en-US" sz="1200" b="0" i="0" u="none" strike="noStrike" kern="1200" cap="none" spc="0" normalizeH="0" baseline="0" noProof="0">
                <a:ln>
                  <a:noFill/>
                </a:ln>
                <a:solidFill>
                  <a:prstClr val="black"/>
                </a:solidFill>
                <a:effectLst/>
                <a:uLnTx/>
                <a:uFillTx/>
                <a:latin typeface="Trebuchet MS"/>
                <a:ea typeface="+mn-lt"/>
                <a:cs typeface="+mn-lt"/>
              </a:rPr>
              <a:t>.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4"/>
              </a:rPr>
              <a:t>https://www.kff.org/covid-19/tracking-social-determinants-of-health-during-the-covid-19-pandemic</a:t>
            </a:r>
            <a:endParaRPr kumimoji="0" lang="en-US" sz="1200" b="0" i="0" u="none" strike="noStrike" kern="1200" cap="none" spc="0" normalizeH="0" baseline="0" noProof="0">
              <a:ln>
                <a:noFill/>
              </a:ln>
              <a:solidFill>
                <a:prstClr val="black"/>
              </a:solidFill>
              <a:effectLst/>
              <a:uLnTx/>
              <a:uFillTx/>
              <a:latin typeface="Trebuchet MS"/>
              <a:ea typeface="+mn-ea"/>
              <a:cs typeface="+mn-cs"/>
            </a:endParaRPr>
          </a:p>
        </p:txBody>
      </p:sp>
      <p:sp>
        <p:nvSpPr>
          <p:cNvPr id="2" name="Title 1">
            <a:extLst>
              <a:ext uri="{FF2B5EF4-FFF2-40B4-BE49-F238E27FC236}">
                <a16:creationId xmlns:a16="http://schemas.microsoft.com/office/drawing/2014/main" id="{1A32C8F6-31F4-3B57-6608-0BF70B035A03}"/>
              </a:ext>
            </a:extLst>
          </p:cNvPr>
          <p:cNvSpPr>
            <a:spLocks noGrp="1"/>
          </p:cNvSpPr>
          <p:nvPr>
            <p:ph type="title"/>
          </p:nvPr>
        </p:nvSpPr>
        <p:spPr>
          <a:xfrm>
            <a:off x="495300" y="60325"/>
            <a:ext cx="10515600" cy="1325563"/>
          </a:xfrm>
        </p:spPr>
        <p:txBody>
          <a:bodyPr/>
          <a:lstStyle/>
          <a:p>
            <a:pPr algn="ctr"/>
            <a:r>
              <a:rPr lang="en-US" sz="1800" b="1" dirty="0">
                <a:solidFill>
                  <a:srgbClr val="333333"/>
                </a:solidFill>
                <a:ea typeface="+mj-lt"/>
                <a:cs typeface="+mj-lt"/>
              </a:rPr>
              <a:t>Social determinants of health are the conditions in which people are born, grow, live, work and age.</a:t>
            </a:r>
            <a:r>
              <a:rPr lang="en-US" sz="1800" dirty="0">
                <a:solidFill>
                  <a:srgbClr val="333333"/>
                </a:solidFill>
                <a:ea typeface="+mj-lt"/>
                <a:cs typeface="+mj-lt"/>
              </a:rPr>
              <a:t> They include factors like socioeconomic status, education, neighborhood and physical environment, employment and social support networks, as well as access to health care (Figure 1).</a:t>
            </a:r>
            <a:endParaRPr lang="en-US" sz="1800" dirty="0"/>
          </a:p>
        </p:txBody>
      </p:sp>
    </p:spTree>
    <p:extLst>
      <p:ext uri="{BB962C8B-B14F-4D97-AF65-F5344CB8AC3E}">
        <p14:creationId xmlns:p14="http://schemas.microsoft.com/office/powerpoint/2010/main" val="11335035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4F4203-B1F9-493B-B2A0-1CC982DDE0D0}"/>
              </a:ext>
            </a:extLst>
          </p:cNvPr>
          <p:cNvSpPr txBox="1"/>
          <p:nvPr/>
        </p:nvSpPr>
        <p:spPr>
          <a:xfrm>
            <a:off x="4522651" y="0"/>
            <a:ext cx="3146695" cy="110799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6787A"/>
                </a:solidFill>
                <a:effectLst>
                  <a:outerShdw blurRad="38100" dist="38100" dir="2700000" algn="tl">
                    <a:srgbClr val="000000">
                      <a:alpha val="43137"/>
                    </a:srgbClr>
                  </a:outerShdw>
                </a:effectLst>
                <a:uLnTx/>
                <a:uFillTx/>
                <a:latin typeface="Trebuchet MS"/>
                <a:ea typeface="+mn-ea"/>
                <a:cs typeface="+mn-cs"/>
              </a:rPr>
              <a:t>__</a:t>
            </a:r>
            <a:endParaRPr kumimoji="0" lang="en-US" sz="3600" b="1" i="0" u="none" strike="noStrike" kern="1200" cap="none" spc="300" normalizeH="0" baseline="0" noProof="0" dirty="0">
              <a:ln>
                <a:noFill/>
              </a:ln>
              <a:solidFill>
                <a:srgbClr val="76787A"/>
              </a:solidFill>
              <a:effectLst>
                <a:outerShdw blurRad="38100" dist="38100" dir="2700000" algn="tl">
                  <a:srgbClr val="000000">
                    <a:alpha val="43137"/>
                  </a:srgbClr>
                </a:outerShdw>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300" normalizeH="0" baseline="0" noProof="0" dirty="0">
                <a:ln>
                  <a:noFill/>
                </a:ln>
                <a:solidFill>
                  <a:srgbClr val="76787A"/>
                </a:solidFill>
                <a:effectLst>
                  <a:outerShdw blurRad="38100" dist="38100" dir="2700000" algn="tl">
                    <a:srgbClr val="000000">
                      <a:alpha val="43137"/>
                    </a:srgbClr>
                  </a:outerShdw>
                </a:effectLst>
                <a:uLnTx/>
                <a:uFillTx/>
                <a:latin typeface="Trebuchet MS"/>
                <a:ea typeface="+mn-ea"/>
                <a:cs typeface="+mn-cs"/>
              </a:rPr>
              <a:t>The Journey</a:t>
            </a:r>
            <a:endParaRPr kumimoji="0" lang="en-US" sz="2400" b="1" i="0" u="none" strike="noStrike" kern="1200" cap="none" spc="300" normalizeH="0" baseline="0" noProof="0" dirty="0">
              <a:ln>
                <a:noFill/>
              </a:ln>
              <a:solidFill>
                <a:srgbClr val="008B93">
                  <a:lumMod val="75000"/>
                </a:srgbClr>
              </a:solidFill>
              <a:effectLst>
                <a:outerShdw blurRad="38100" dist="38100" dir="2700000" algn="tl">
                  <a:srgbClr val="000000">
                    <a:alpha val="43137"/>
                  </a:srgbClr>
                </a:outerShdw>
              </a:effectLst>
              <a:uLnTx/>
              <a:uFillTx/>
              <a:latin typeface="Trebuchet MS"/>
              <a:ea typeface="+mn-ea"/>
              <a:cs typeface="+mn-cs"/>
            </a:endParaRPr>
          </a:p>
        </p:txBody>
      </p:sp>
      <p:graphicFrame>
        <p:nvGraphicFramePr>
          <p:cNvPr id="4" name="Diagram 3">
            <a:extLst>
              <a:ext uri="{FF2B5EF4-FFF2-40B4-BE49-F238E27FC236}">
                <a16:creationId xmlns:a16="http://schemas.microsoft.com/office/drawing/2014/main" id="{0A3636C2-4745-4CF1-A48A-86AE33A44440}"/>
              </a:ext>
            </a:extLst>
          </p:cNvPr>
          <p:cNvGraphicFramePr/>
          <p:nvPr/>
        </p:nvGraphicFramePr>
        <p:xfrm>
          <a:off x="504736" y="142613"/>
          <a:ext cx="11182524" cy="72564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495740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F5B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0FFF-7EDA-2E6E-D204-A87FD7601E1A}"/>
              </a:ext>
            </a:extLst>
          </p:cNvPr>
          <p:cNvSpPr>
            <a:spLocks noGrp="1"/>
          </p:cNvSpPr>
          <p:nvPr>
            <p:ph type="title"/>
          </p:nvPr>
        </p:nvSpPr>
        <p:spPr>
          <a:xfrm>
            <a:off x="352879" y="2304823"/>
            <a:ext cx="11357428" cy="2874508"/>
          </a:xfrm>
        </p:spPr>
        <p:txBody>
          <a:bodyPr>
            <a:normAutofit/>
          </a:bodyPr>
          <a:lstStyle/>
          <a:p>
            <a:r>
              <a:rPr lang="en-US" sz="5400" b="1">
                <a:solidFill>
                  <a:schemeClr val="bg1"/>
                </a:solidFill>
              </a:rPr>
              <a:t>How do we know community needs? </a:t>
            </a:r>
          </a:p>
        </p:txBody>
      </p:sp>
    </p:spTree>
    <p:extLst>
      <p:ext uri="{BB962C8B-B14F-4D97-AF65-F5344CB8AC3E}">
        <p14:creationId xmlns:p14="http://schemas.microsoft.com/office/powerpoint/2010/main" val="174641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B274A27-3C0D-45BC-BC76-007169938290}"/>
              </a:ext>
            </a:extLst>
          </p:cNvPr>
          <p:cNvSpPr txBox="1"/>
          <p:nvPr/>
        </p:nvSpPr>
        <p:spPr>
          <a:xfrm>
            <a:off x="323315" y="1190624"/>
            <a:ext cx="8486454"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prstClr val="black"/>
                </a:solidFill>
                <a:effectLst/>
                <a:uLnTx/>
                <a:uFillTx/>
                <a:latin typeface="Trebuchet MS"/>
                <a:ea typeface="+mn-ea"/>
                <a:cs typeface="+mn-cs"/>
              </a:rPr>
              <a:t>Community Health Needs Assessments</a:t>
            </a:r>
          </a:p>
        </p:txBody>
      </p:sp>
      <p:sp>
        <p:nvSpPr>
          <p:cNvPr id="7" name="TextBox 6">
            <a:extLst>
              <a:ext uri="{FF2B5EF4-FFF2-40B4-BE49-F238E27FC236}">
                <a16:creationId xmlns:a16="http://schemas.microsoft.com/office/drawing/2014/main" id="{82788128-3625-4A73-B7D9-0BD71EB9E04E}"/>
              </a:ext>
            </a:extLst>
          </p:cNvPr>
          <p:cNvSpPr txBox="1"/>
          <p:nvPr/>
        </p:nvSpPr>
        <p:spPr>
          <a:xfrm>
            <a:off x="662362" y="2059647"/>
            <a:ext cx="7813758" cy="2728889"/>
          </a:xfrm>
          <a:prstGeom prst="rect">
            <a:avLst/>
          </a:prstGeom>
          <a:noFill/>
        </p:spPr>
        <p:txBody>
          <a:bodyPr wrap="square">
            <a:spAutoFit/>
          </a:bodyPr>
          <a:lstStyle/>
          <a:p>
            <a:pPr marL="285750" marR="0" lvl="0" indent="-285750" algn="l" defTabSz="914400" rtl="0" eaLnBrk="1" fontAlgn="auto" latinLnBrk="0" hangingPunct="1">
              <a:lnSpc>
                <a:spcPct val="130000"/>
              </a:lnSpc>
              <a:spcBef>
                <a:spcPts val="100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Trebuchet MS"/>
                <a:ea typeface="+mn-ea"/>
                <a:cs typeface="+mn-cs"/>
              </a:rPr>
              <a:t>Systematic process for understanding and documenting health needs and social challenges of our community</a:t>
            </a:r>
          </a:p>
          <a:p>
            <a:pPr marL="285750" marR="0" lvl="0" indent="-285750" algn="l" defTabSz="914400" rtl="0" eaLnBrk="1" fontAlgn="auto" latinLnBrk="0" hangingPunct="1">
              <a:lnSpc>
                <a:spcPct val="130000"/>
              </a:lnSpc>
              <a:spcBef>
                <a:spcPts val="100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Trebuchet MS"/>
                <a:ea typeface="+mn-ea"/>
                <a:cs typeface="+mn-cs"/>
              </a:rPr>
              <a:t>IRS requirement of non-profit hospitals every three years</a:t>
            </a:r>
          </a:p>
          <a:p>
            <a:pPr marL="285750" marR="0" lvl="0" indent="-285750" algn="l" defTabSz="914400" rtl="0" eaLnBrk="1" fontAlgn="auto" latinLnBrk="0" hangingPunct="1">
              <a:lnSpc>
                <a:spcPct val="130000"/>
              </a:lnSpc>
              <a:spcBef>
                <a:spcPts val="100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Trebuchet MS"/>
                <a:ea typeface="+mn-ea"/>
                <a:cs typeface="+mn-cs"/>
              </a:rPr>
              <a:t>Required for public health department accreditation (PHAB)</a:t>
            </a:r>
          </a:p>
          <a:p>
            <a:pPr marL="285750" marR="0" lvl="0" indent="-285750" algn="l" defTabSz="914400" rtl="0" eaLnBrk="1" fontAlgn="auto" latinLnBrk="0" hangingPunct="1">
              <a:lnSpc>
                <a:spcPct val="130000"/>
              </a:lnSpc>
              <a:spcBef>
                <a:spcPts val="100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Trebuchet MS"/>
                <a:ea typeface="+mn-ea"/>
                <a:cs typeface="+mn-cs"/>
              </a:rPr>
              <a:t>Required of Federally Qualified Health Centers (FQHC)</a:t>
            </a:r>
          </a:p>
          <a:p>
            <a:pPr marL="285750" marR="0" lvl="0" indent="-285750" algn="l" defTabSz="914400" rtl="0" eaLnBrk="1" fontAlgn="auto" latinLnBrk="0" hangingPunct="1">
              <a:lnSpc>
                <a:spcPct val="130000"/>
              </a:lnSpc>
              <a:spcBef>
                <a:spcPts val="100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Trebuchet MS"/>
                <a:ea typeface="+mn-ea"/>
                <a:cs typeface="+mn-cs"/>
              </a:rPr>
              <a:t>Required of Certified Community Behavioral Health Centers (CCBHC) </a:t>
            </a:r>
          </a:p>
        </p:txBody>
      </p:sp>
    </p:spTree>
    <p:extLst>
      <p:ext uri="{BB962C8B-B14F-4D97-AF65-F5344CB8AC3E}">
        <p14:creationId xmlns:p14="http://schemas.microsoft.com/office/powerpoint/2010/main" val="247342897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65DE88A-A839-1549-ABD5-B31BD286019D}"/>
              </a:ext>
            </a:extLst>
          </p:cNvPr>
          <p:cNvSpPr>
            <a:spLocks noChangeAspect="1"/>
          </p:cNvSpPr>
          <p:nvPr/>
        </p:nvSpPr>
        <p:spPr>
          <a:xfrm>
            <a:off x="8918887" y="604185"/>
            <a:ext cx="2741132" cy="274113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1" name="TextBox 10">
            <a:extLst>
              <a:ext uri="{FF2B5EF4-FFF2-40B4-BE49-F238E27FC236}">
                <a16:creationId xmlns:a16="http://schemas.microsoft.com/office/drawing/2014/main" id="{BAC19978-F6C6-E048-B2C2-AA2A6CEC8EA5}"/>
              </a:ext>
            </a:extLst>
          </p:cNvPr>
          <p:cNvSpPr txBox="1"/>
          <p:nvPr/>
        </p:nvSpPr>
        <p:spPr>
          <a:xfrm>
            <a:off x="271220" y="3229146"/>
            <a:ext cx="4881966" cy="1969770"/>
          </a:xfrm>
          <a:prstGeom prst="rect">
            <a:avLst/>
          </a:prstGeom>
          <a:noFill/>
        </p:spPr>
        <p:txBody>
          <a:bodyPr wrap="square" lIns="0" tIns="0" rIns="0" bIns="0" rtlCol="0">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Stormont Vail Health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Shawnee County Health Department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LiveWell Shawnee County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United Way of Kaw Valley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Valeo Behavioral Health Care (CCBHC)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Family Service and Guidance Center (CCBHC)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University of Kansas - St. Francis Campus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GraceMed (FQHC)</a:t>
            </a:r>
          </a:p>
        </p:txBody>
      </p:sp>
      <p:pic>
        <p:nvPicPr>
          <p:cNvPr id="6" name="Picture Placeholder 5"/>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6570" r="6570"/>
          <a:stretch>
            <a:fillRect/>
          </a:stretch>
        </p:blipFill>
        <p:spPr>
          <a:xfrm>
            <a:off x="1587261" y="712105"/>
            <a:ext cx="1995186" cy="1774993"/>
          </a:xfrm>
          <a:prstGeom prst="rect">
            <a:avLst/>
          </a:prstGeom>
        </p:spPr>
      </p:pic>
      <p:sp>
        <p:nvSpPr>
          <p:cNvPr id="2" name="TextBox 1">
            <a:extLst>
              <a:ext uri="{FF2B5EF4-FFF2-40B4-BE49-F238E27FC236}">
                <a16:creationId xmlns:a16="http://schemas.microsoft.com/office/drawing/2014/main" id="{6CDFB9D6-5886-4C0C-87EE-814FCE99859D}"/>
              </a:ext>
            </a:extLst>
          </p:cNvPr>
          <p:cNvSpPr txBox="1"/>
          <p:nvPr/>
        </p:nvSpPr>
        <p:spPr>
          <a:xfrm>
            <a:off x="1297467" y="2673456"/>
            <a:ext cx="24763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Trebuchet MS"/>
                <a:ea typeface="+mn-ea"/>
                <a:cs typeface="+mn-cs"/>
              </a:rPr>
              <a:t>Steering Committee</a:t>
            </a:r>
          </a:p>
        </p:txBody>
      </p:sp>
      <p:pic>
        <p:nvPicPr>
          <p:cNvPr id="7" name="Picture 6">
            <a:extLst>
              <a:ext uri="{FF2B5EF4-FFF2-40B4-BE49-F238E27FC236}">
                <a16:creationId xmlns:a16="http://schemas.microsoft.com/office/drawing/2014/main" id="{F8BC4DB4-9F3D-484E-B053-E99D93048E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59098" y="604185"/>
            <a:ext cx="2284978" cy="1845188"/>
          </a:xfrm>
          <a:prstGeom prst="rect">
            <a:avLst/>
          </a:prstGeom>
        </p:spPr>
      </p:pic>
      <p:sp>
        <p:nvSpPr>
          <p:cNvPr id="10" name="TextBox 9">
            <a:extLst>
              <a:ext uri="{FF2B5EF4-FFF2-40B4-BE49-F238E27FC236}">
                <a16:creationId xmlns:a16="http://schemas.microsoft.com/office/drawing/2014/main" id="{E8B18CB4-B3FA-43A3-BC13-9C6B70800223}"/>
              </a:ext>
            </a:extLst>
          </p:cNvPr>
          <p:cNvSpPr txBox="1"/>
          <p:nvPr/>
        </p:nvSpPr>
        <p:spPr>
          <a:xfrm>
            <a:off x="4928461" y="3158950"/>
            <a:ext cx="5369776" cy="1569660"/>
          </a:xfrm>
          <a:prstGeom prst="rect">
            <a:avLst/>
          </a:prstGeom>
          <a:noFill/>
        </p:spPr>
        <p:txBody>
          <a:bodyPr wrap="square">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Stormont Vail Health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Geary County Health Department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Live Well Geary County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Pawnee Mental Health Center (CCBHC)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Konza Prairie Community Health Center (FQHC)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lumMod val="50000"/>
                  </a:prstClr>
                </a:solidFill>
                <a:effectLst/>
                <a:uLnTx/>
                <a:uFillTx/>
                <a:latin typeface="Trebuchet MS"/>
                <a:ea typeface="+mn-ea"/>
                <a:cs typeface="+mn-cs"/>
              </a:rPr>
              <a:t>USD 475</a:t>
            </a:r>
          </a:p>
        </p:txBody>
      </p:sp>
      <p:sp>
        <p:nvSpPr>
          <p:cNvPr id="4" name="TextBox 3">
            <a:extLst>
              <a:ext uri="{FF2B5EF4-FFF2-40B4-BE49-F238E27FC236}">
                <a16:creationId xmlns:a16="http://schemas.microsoft.com/office/drawing/2014/main" id="{BDBB1F56-B1B5-4438-88D3-4248BAE43A83}"/>
              </a:ext>
            </a:extLst>
          </p:cNvPr>
          <p:cNvSpPr txBox="1"/>
          <p:nvPr/>
        </p:nvSpPr>
        <p:spPr>
          <a:xfrm>
            <a:off x="5959098" y="2673457"/>
            <a:ext cx="237899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black"/>
                </a:solidFill>
                <a:effectLst/>
                <a:uLnTx/>
                <a:uFillTx/>
                <a:latin typeface="Trebuchet MS"/>
                <a:ea typeface="+mn-ea"/>
                <a:cs typeface="+mn-cs"/>
              </a:rPr>
              <a:t>Steering Committee</a:t>
            </a:r>
          </a:p>
        </p:txBody>
      </p:sp>
    </p:spTree>
    <p:extLst>
      <p:ext uri="{BB962C8B-B14F-4D97-AF65-F5344CB8AC3E}">
        <p14:creationId xmlns:p14="http://schemas.microsoft.com/office/powerpoint/2010/main" val="47487402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65DE88A-A839-1549-ABD5-B31BD286019D}"/>
              </a:ext>
            </a:extLst>
          </p:cNvPr>
          <p:cNvSpPr>
            <a:spLocks noChangeAspect="1"/>
          </p:cNvSpPr>
          <p:nvPr/>
        </p:nvSpPr>
        <p:spPr>
          <a:xfrm>
            <a:off x="1468071" y="2242100"/>
            <a:ext cx="2333811" cy="23338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4" name="TextBox 3">
            <a:extLst>
              <a:ext uri="{FF2B5EF4-FFF2-40B4-BE49-F238E27FC236}">
                <a16:creationId xmlns:a16="http://schemas.microsoft.com/office/drawing/2014/main" id="{7E4D4B57-FDD0-FB41-8598-AA079911264E}"/>
              </a:ext>
            </a:extLst>
          </p:cNvPr>
          <p:cNvSpPr txBox="1"/>
          <p:nvPr/>
        </p:nvSpPr>
        <p:spPr>
          <a:xfrm>
            <a:off x="895757" y="466008"/>
            <a:ext cx="2906126" cy="141577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Trebuchet MS"/>
                <a:ea typeface="+mn-ea"/>
                <a:cs typeface="+mn-cs"/>
              </a:rPr>
              <a:t>__</a:t>
            </a:r>
            <a:br>
              <a:rPr kumimoji="0" lang="en-US" sz="3600" b="1" i="0" u="none" strike="noStrike" kern="1200" cap="none" spc="0" normalizeH="0" baseline="0" noProof="0" dirty="0">
                <a:ln>
                  <a:noFill/>
                </a:ln>
                <a:solidFill>
                  <a:prstClr val="black"/>
                </a:solidFill>
                <a:effectLst/>
                <a:uLnTx/>
                <a:uFillTx/>
                <a:latin typeface="Trebuchet MS"/>
                <a:ea typeface="+mn-ea"/>
                <a:cs typeface="+mn-cs"/>
              </a:rPr>
            </a:br>
            <a:r>
              <a:rPr kumimoji="0" lang="en-US" sz="2800" b="1" i="0" u="none" strike="noStrike" kern="1200" cap="none" spc="0" normalizeH="0" baseline="0" noProof="0" dirty="0">
                <a:ln>
                  <a:noFill/>
                </a:ln>
                <a:solidFill>
                  <a:prstClr val="black"/>
                </a:solidFill>
                <a:effectLst/>
                <a:uLnTx/>
                <a:uFillTx/>
                <a:latin typeface="Trebuchet MS"/>
                <a:ea typeface="+mn-ea"/>
                <a:cs typeface="+mn-cs"/>
              </a:rPr>
              <a:t>2024 CHNA’s  included:</a:t>
            </a:r>
            <a:endParaRPr kumimoji="0" lang="en-US" sz="2800" b="1" i="0" u="none" strike="noStrike" kern="1200" cap="none" spc="300" normalizeH="0" baseline="0" noProof="0" dirty="0">
              <a:ln>
                <a:noFill/>
              </a:ln>
              <a:solidFill>
                <a:prstClr val="black"/>
              </a:solidFill>
              <a:effectLst/>
              <a:uLnTx/>
              <a:uFillTx/>
              <a:latin typeface="Trebuchet MS"/>
              <a:ea typeface="+mn-ea"/>
              <a:cs typeface="+mn-cs"/>
            </a:endParaRPr>
          </a:p>
        </p:txBody>
      </p:sp>
      <p:sp>
        <p:nvSpPr>
          <p:cNvPr id="6" name="TextBox 5">
            <a:extLst>
              <a:ext uri="{FF2B5EF4-FFF2-40B4-BE49-F238E27FC236}">
                <a16:creationId xmlns:a16="http://schemas.microsoft.com/office/drawing/2014/main" id="{CAE623C2-F6EE-1846-8BEB-D9FD12C2A884}"/>
              </a:ext>
            </a:extLst>
          </p:cNvPr>
          <p:cNvSpPr txBox="1"/>
          <p:nvPr/>
        </p:nvSpPr>
        <p:spPr>
          <a:xfrm>
            <a:off x="4047134" y="1935399"/>
            <a:ext cx="3330412" cy="1403398"/>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1000"/>
              </a:spcBef>
              <a:spcAft>
                <a:spcPts val="0"/>
              </a:spcAft>
              <a:buClrTx/>
              <a:buSzTx/>
              <a:buFontTx/>
              <a:buNone/>
              <a:tabLst/>
              <a:defRPr/>
            </a:pPr>
            <a:r>
              <a:rPr kumimoji="0" lang="en-US" sz="1800" b="1" i="0" u="sng" strike="noStrike" kern="1200" cap="none" spc="0" normalizeH="0" baseline="0" noProof="0" dirty="0">
                <a:ln>
                  <a:noFill/>
                </a:ln>
                <a:solidFill>
                  <a:srgbClr val="76787A"/>
                </a:solidFill>
                <a:effectLst/>
                <a:uLnTx/>
                <a:uFillTx/>
                <a:latin typeface="Trebuchet MS"/>
                <a:ea typeface="+mn-ea"/>
                <a:cs typeface="+mn-cs"/>
              </a:rPr>
              <a:t>Perception</a:t>
            </a:r>
            <a:r>
              <a:rPr kumimoji="0" lang="en-US" sz="1600" b="1" i="0" u="sng" strike="noStrike" kern="1200" cap="none" spc="0" normalizeH="0" baseline="0" noProof="0" dirty="0">
                <a:ln>
                  <a:noFill/>
                </a:ln>
                <a:solidFill>
                  <a:srgbClr val="76787A"/>
                </a:solidFill>
                <a:effectLst/>
                <a:uLnTx/>
                <a:uFillTx/>
                <a:latin typeface="Trebuchet MS"/>
                <a:ea typeface="+mn-ea"/>
                <a:cs typeface="+mn-cs"/>
              </a:rPr>
              <a:t> </a:t>
            </a:r>
            <a:r>
              <a:rPr kumimoji="0" lang="en-US" sz="1800" b="1" i="0" u="sng" strike="noStrike" kern="1200" cap="none" spc="0" normalizeH="0" baseline="0" noProof="0" dirty="0">
                <a:ln>
                  <a:noFill/>
                </a:ln>
                <a:solidFill>
                  <a:srgbClr val="76787A"/>
                </a:solidFill>
                <a:effectLst/>
                <a:uLnTx/>
                <a:uFillTx/>
                <a:latin typeface="Trebuchet MS"/>
                <a:ea typeface="+mn-ea"/>
                <a:cs typeface="+mn-cs"/>
              </a:rPr>
              <a:t>survey </a:t>
            </a:r>
            <a:r>
              <a:rPr kumimoji="0" lang="en-US" sz="1800" b="1" i="0" u="none" strike="noStrike" kern="1200" cap="none" spc="0" normalizeH="0" baseline="0" noProof="0" dirty="0">
                <a:ln>
                  <a:noFill/>
                </a:ln>
                <a:solidFill>
                  <a:srgbClr val="76787A"/>
                </a:solidFill>
                <a:effectLst/>
                <a:uLnTx/>
                <a:uFillTx/>
                <a:latin typeface="Trebuchet MS"/>
                <a:ea typeface="+mn-ea"/>
                <a:cs typeface="+mn-cs"/>
              </a:rPr>
              <a:t>questions on access to care, preventive care, health and social concerns</a:t>
            </a:r>
            <a:endParaRPr kumimoji="0" lang="en-ID" sz="1800" b="0" i="0" u="none" strike="noStrike" kern="1200" cap="none" spc="0" normalizeH="0" baseline="0" noProof="0" dirty="0">
              <a:ln>
                <a:noFill/>
              </a:ln>
              <a:solidFill>
                <a:srgbClr val="76787A"/>
              </a:solidFill>
              <a:effectLst/>
              <a:uLnTx/>
              <a:uFillTx/>
              <a:latin typeface="Trebuchet MS"/>
              <a:ea typeface="+mn-ea"/>
              <a:cs typeface="+mn-cs"/>
            </a:endParaRPr>
          </a:p>
        </p:txBody>
      </p:sp>
      <p:sp>
        <p:nvSpPr>
          <p:cNvPr id="8" name="TextBox 7">
            <a:extLst>
              <a:ext uri="{FF2B5EF4-FFF2-40B4-BE49-F238E27FC236}">
                <a16:creationId xmlns:a16="http://schemas.microsoft.com/office/drawing/2014/main" id="{7E51F4DB-38B6-134B-9E4F-66E8CEEC1AE2}"/>
              </a:ext>
            </a:extLst>
          </p:cNvPr>
          <p:cNvSpPr txBox="1"/>
          <p:nvPr/>
        </p:nvSpPr>
        <p:spPr>
          <a:xfrm>
            <a:off x="8147641" y="1935399"/>
            <a:ext cx="3910039" cy="2446824"/>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kumimoji="0" lang="en-US" sz="1800" b="1" i="0" u="sng" strike="noStrike" kern="1200" cap="none" spc="0" normalizeH="0" baseline="0" noProof="0" dirty="0">
                <a:ln>
                  <a:noFill/>
                </a:ln>
                <a:solidFill>
                  <a:srgbClr val="76787A"/>
                </a:solidFill>
                <a:effectLst/>
                <a:uLnTx/>
                <a:uFillTx/>
                <a:latin typeface="Trebuchet MS"/>
                <a:ea typeface="+mn-ea"/>
                <a:cs typeface="+mn-cs"/>
              </a:rPr>
              <a:t>Roundtables</a:t>
            </a:r>
            <a:r>
              <a:rPr kumimoji="0" lang="en-US" sz="1800" b="1" i="0" u="none" strike="noStrike" kern="1200" cap="none" spc="0" normalizeH="0" baseline="0" noProof="0" dirty="0">
                <a:ln>
                  <a:noFill/>
                </a:ln>
                <a:solidFill>
                  <a:srgbClr val="76787A"/>
                </a:solidFill>
                <a:effectLst/>
                <a:uLnTx/>
                <a:uFillTx/>
                <a:latin typeface="Trebuchet MS"/>
                <a:ea typeface="+mn-ea"/>
                <a:cs typeface="+mn-cs"/>
              </a:rPr>
              <a:t> with under-represented voices on community strengths, quality of care, concerns, underlying reasons, suggested improvements</a:t>
            </a:r>
            <a:br>
              <a:rPr kumimoji="0" lang="en-US" sz="1800" b="1" i="0" u="none" strike="noStrike" kern="1200" cap="none" spc="0" normalizeH="0" baseline="0" noProof="0" dirty="0">
                <a:ln>
                  <a:noFill/>
                </a:ln>
                <a:solidFill>
                  <a:srgbClr val="76787A"/>
                </a:solidFill>
                <a:effectLst/>
                <a:uLnTx/>
                <a:uFillTx/>
                <a:latin typeface="Trebuchet MS"/>
                <a:ea typeface="+mn-ea"/>
                <a:cs typeface="+mn-cs"/>
              </a:rPr>
            </a:br>
            <a:endParaRPr kumimoji="0" lang="en-US" sz="1600" b="0" i="0" u="none" strike="noStrike" kern="1200" cap="none" spc="0" normalizeH="0" baseline="0" noProof="0" dirty="0">
              <a:ln>
                <a:noFill/>
              </a:ln>
              <a:solidFill>
                <a:srgbClr val="76787A"/>
              </a:solidFill>
              <a:effectLst/>
              <a:uLnTx/>
              <a:uFillTx/>
              <a:latin typeface="Trebuchet MS"/>
              <a:ea typeface="+mn-ea"/>
              <a:cs typeface="+mn-cs"/>
            </a:endParaRPr>
          </a:p>
        </p:txBody>
      </p:sp>
      <p:sp>
        <p:nvSpPr>
          <p:cNvPr id="10" name="Oval 9">
            <a:extLst>
              <a:ext uri="{FF2B5EF4-FFF2-40B4-BE49-F238E27FC236}">
                <a16:creationId xmlns:a16="http://schemas.microsoft.com/office/drawing/2014/main" id="{AD93DC26-8974-9B4B-A96B-5C2AAD5E4E5F}"/>
              </a:ext>
            </a:extLst>
          </p:cNvPr>
          <p:cNvSpPr>
            <a:spLocks noChangeAspect="1"/>
          </p:cNvSpPr>
          <p:nvPr/>
        </p:nvSpPr>
        <p:spPr>
          <a:xfrm>
            <a:off x="10983968" y="516884"/>
            <a:ext cx="360000" cy="36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5" name="TextBox 14">
            <a:extLst>
              <a:ext uri="{FF2B5EF4-FFF2-40B4-BE49-F238E27FC236}">
                <a16:creationId xmlns:a16="http://schemas.microsoft.com/office/drawing/2014/main" id="{3909F520-40EE-1742-9035-AB1B1E9201E6}"/>
              </a:ext>
            </a:extLst>
          </p:cNvPr>
          <p:cNvSpPr txBox="1"/>
          <p:nvPr/>
        </p:nvSpPr>
        <p:spPr>
          <a:xfrm>
            <a:off x="4049688" y="1055630"/>
            <a:ext cx="444032" cy="83099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76787A"/>
                </a:solidFill>
                <a:effectLst/>
                <a:uLnTx/>
                <a:uFillTx/>
                <a:latin typeface="Trebuchet MS"/>
                <a:ea typeface="+mn-ea"/>
                <a:cs typeface="+mn-cs"/>
              </a:rPr>
              <a:t>1</a:t>
            </a:r>
          </a:p>
        </p:txBody>
      </p:sp>
      <p:sp>
        <p:nvSpPr>
          <p:cNvPr id="16" name="TextBox 15">
            <a:extLst>
              <a:ext uri="{FF2B5EF4-FFF2-40B4-BE49-F238E27FC236}">
                <a16:creationId xmlns:a16="http://schemas.microsoft.com/office/drawing/2014/main" id="{26799881-9924-6A45-A3C1-EE0765CF2975}"/>
              </a:ext>
            </a:extLst>
          </p:cNvPr>
          <p:cNvSpPr txBox="1"/>
          <p:nvPr/>
        </p:nvSpPr>
        <p:spPr>
          <a:xfrm>
            <a:off x="8147642" y="1055630"/>
            <a:ext cx="444032" cy="83099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76787A"/>
                </a:solidFill>
                <a:effectLst/>
                <a:uLnTx/>
                <a:uFillTx/>
                <a:latin typeface="Trebuchet MS"/>
                <a:ea typeface="+mn-ea"/>
                <a:cs typeface="+mn-cs"/>
              </a:rPr>
              <a:t>2</a:t>
            </a:r>
          </a:p>
        </p:txBody>
      </p:sp>
      <p:sp>
        <p:nvSpPr>
          <p:cNvPr id="18" name="TextBox 17">
            <a:extLst>
              <a:ext uri="{FF2B5EF4-FFF2-40B4-BE49-F238E27FC236}">
                <a16:creationId xmlns:a16="http://schemas.microsoft.com/office/drawing/2014/main" id="{B6958E1A-E403-4C4B-9D58-271F3BE59993}"/>
              </a:ext>
            </a:extLst>
          </p:cNvPr>
          <p:cNvSpPr txBox="1"/>
          <p:nvPr/>
        </p:nvSpPr>
        <p:spPr>
          <a:xfrm>
            <a:off x="4049687" y="3962875"/>
            <a:ext cx="441477"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76787A"/>
                </a:solidFill>
                <a:effectLst/>
                <a:uLnTx/>
                <a:uFillTx/>
                <a:latin typeface="Trebuchet MS"/>
                <a:ea typeface="+mn-ea"/>
                <a:cs typeface="+mn-cs"/>
              </a:rPr>
              <a:t>3</a:t>
            </a:r>
          </a:p>
        </p:txBody>
      </p:sp>
      <p:sp>
        <p:nvSpPr>
          <p:cNvPr id="20" name="TextBox 19">
            <a:extLst>
              <a:ext uri="{FF2B5EF4-FFF2-40B4-BE49-F238E27FC236}">
                <a16:creationId xmlns:a16="http://schemas.microsoft.com/office/drawing/2014/main" id="{61806D20-1512-A240-9632-6244E298CCE1}"/>
              </a:ext>
            </a:extLst>
          </p:cNvPr>
          <p:cNvSpPr txBox="1"/>
          <p:nvPr/>
        </p:nvSpPr>
        <p:spPr>
          <a:xfrm>
            <a:off x="8147642" y="3962875"/>
            <a:ext cx="433920"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300" normalizeH="0" baseline="0" noProof="0" dirty="0">
                <a:ln>
                  <a:noFill/>
                </a:ln>
                <a:solidFill>
                  <a:srgbClr val="76787A"/>
                </a:solidFill>
                <a:effectLst/>
                <a:uLnTx/>
                <a:uFillTx/>
                <a:latin typeface="Trebuchet MS"/>
                <a:ea typeface="+mn-ea"/>
                <a:cs typeface="+mn-cs"/>
              </a:rPr>
              <a:t>4</a:t>
            </a:r>
          </a:p>
        </p:txBody>
      </p:sp>
      <p:sp>
        <p:nvSpPr>
          <p:cNvPr id="21" name="Oval 20">
            <a:extLst>
              <a:ext uri="{FF2B5EF4-FFF2-40B4-BE49-F238E27FC236}">
                <a16:creationId xmlns:a16="http://schemas.microsoft.com/office/drawing/2014/main" id="{ADDC61EA-C153-244A-B04E-BCDEF4A882B7}"/>
              </a:ext>
            </a:extLst>
          </p:cNvPr>
          <p:cNvSpPr>
            <a:spLocks noChangeAspect="1"/>
          </p:cNvSpPr>
          <p:nvPr/>
        </p:nvSpPr>
        <p:spPr>
          <a:xfrm>
            <a:off x="1387488" y="3962875"/>
            <a:ext cx="885639" cy="885639"/>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4" name="TextBox 13">
            <a:extLst>
              <a:ext uri="{FF2B5EF4-FFF2-40B4-BE49-F238E27FC236}">
                <a16:creationId xmlns:a16="http://schemas.microsoft.com/office/drawing/2014/main" id="{7E51F4DB-38B6-134B-9E4F-66E8CEEC1AE2}"/>
              </a:ext>
            </a:extLst>
          </p:cNvPr>
          <p:cNvSpPr txBox="1"/>
          <p:nvPr/>
        </p:nvSpPr>
        <p:spPr>
          <a:xfrm>
            <a:off x="8137530" y="4587754"/>
            <a:ext cx="4054470" cy="780150"/>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kumimoji="0" lang="en-US" sz="1800" b="1" i="0" u="sng" strike="noStrike" kern="1200" cap="none" spc="0" normalizeH="0" baseline="0" noProof="0" dirty="0">
                <a:ln>
                  <a:noFill/>
                </a:ln>
                <a:solidFill>
                  <a:srgbClr val="76787A"/>
                </a:solidFill>
                <a:effectLst/>
                <a:uLnTx/>
                <a:uFillTx/>
                <a:latin typeface="Trebuchet MS"/>
                <a:ea typeface="+mn-ea"/>
                <a:cs typeface="+mn-cs"/>
              </a:rPr>
              <a:t>Town Hall </a:t>
            </a:r>
            <a:r>
              <a:rPr kumimoji="0" lang="en-US" sz="1800" b="1" i="0" u="none" strike="noStrike" kern="1200" cap="none" spc="0" normalizeH="0" baseline="0" noProof="0" dirty="0">
                <a:ln>
                  <a:noFill/>
                </a:ln>
                <a:solidFill>
                  <a:srgbClr val="76787A"/>
                </a:solidFill>
                <a:effectLst/>
                <a:uLnTx/>
                <a:uFillTx/>
                <a:latin typeface="Trebuchet MS"/>
                <a:ea typeface="+mn-ea"/>
                <a:cs typeface="+mn-cs"/>
              </a:rPr>
              <a:t>to review all information collected and determine  priorities</a:t>
            </a:r>
            <a:endParaRPr kumimoji="0" lang="en-US" sz="1600" b="0" i="0" u="none" strike="noStrike" kern="1200" cap="none" spc="0" normalizeH="0" baseline="0" noProof="0" dirty="0">
              <a:ln>
                <a:noFill/>
              </a:ln>
              <a:solidFill>
                <a:srgbClr val="76787A"/>
              </a:solidFill>
              <a:effectLst/>
              <a:uLnTx/>
              <a:uFillTx/>
              <a:latin typeface="Trebuchet MS"/>
              <a:ea typeface="+mn-ea"/>
              <a:cs typeface="+mn-cs"/>
            </a:endParaRPr>
          </a:p>
        </p:txBody>
      </p:sp>
      <p:sp>
        <p:nvSpPr>
          <p:cNvPr id="22" name="TextBox 21">
            <a:extLst>
              <a:ext uri="{FF2B5EF4-FFF2-40B4-BE49-F238E27FC236}">
                <a16:creationId xmlns:a16="http://schemas.microsoft.com/office/drawing/2014/main" id="{7E51F4DB-38B6-134B-9E4F-66E8CEEC1AE2}"/>
              </a:ext>
            </a:extLst>
          </p:cNvPr>
          <p:cNvSpPr txBox="1"/>
          <p:nvPr/>
        </p:nvSpPr>
        <p:spPr>
          <a:xfrm>
            <a:off x="4047133" y="4587754"/>
            <a:ext cx="3456111" cy="1570623"/>
          </a:xfrm>
          <a:prstGeom prst="rect">
            <a:avLst/>
          </a:prstGeom>
          <a:noFill/>
        </p:spPr>
        <p:txBody>
          <a:bodyPr wrap="square" lIns="0" tIns="0" rIns="0" bIns="0" rtlCol="0">
            <a:spAutoFit/>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kumimoji="0" lang="en-US" sz="1800" b="1" i="0" u="sng" strike="noStrike" kern="1200" cap="none" spc="0" normalizeH="0" baseline="0" noProof="0" dirty="0">
                <a:ln>
                  <a:noFill/>
                </a:ln>
                <a:solidFill>
                  <a:srgbClr val="76787A"/>
                </a:solidFill>
                <a:effectLst/>
                <a:uLnTx/>
                <a:uFillTx/>
                <a:latin typeface="Trebuchet MS"/>
                <a:ea typeface="+mn-ea"/>
                <a:cs typeface="+mn-cs"/>
              </a:rPr>
              <a:t>Data analysis </a:t>
            </a:r>
            <a:r>
              <a:rPr kumimoji="0" lang="en-US" sz="1800" b="1" i="0" u="none" strike="noStrike" kern="1200" cap="none" spc="0" normalizeH="0" baseline="0" noProof="0" dirty="0">
                <a:ln>
                  <a:noFill/>
                </a:ln>
                <a:solidFill>
                  <a:srgbClr val="76787A"/>
                </a:solidFill>
                <a:effectLst/>
                <a:uLnTx/>
                <a:uFillTx/>
                <a:latin typeface="Trebuchet MS"/>
                <a:ea typeface="+mn-ea"/>
                <a:cs typeface="+mn-cs"/>
              </a:rPr>
              <a:t>of community demographics and County Health Rankings</a:t>
            </a:r>
            <a:br>
              <a:rPr kumimoji="0" lang="en-US" sz="1800" b="1" i="0" u="none" strike="noStrike" kern="1200" cap="none" spc="0" normalizeH="0" baseline="0" noProof="0" dirty="0">
                <a:ln>
                  <a:noFill/>
                </a:ln>
                <a:solidFill>
                  <a:srgbClr val="76787A"/>
                </a:solidFill>
                <a:effectLst/>
                <a:uLnTx/>
                <a:uFillTx/>
                <a:latin typeface="Trebuchet MS"/>
                <a:ea typeface="+mn-ea"/>
                <a:cs typeface="+mn-cs"/>
              </a:rPr>
            </a:br>
            <a:endParaRPr kumimoji="0" lang="en-US" sz="1600" b="0" i="0" u="none" strike="noStrike" kern="1200" cap="none" spc="0" normalizeH="0" baseline="0" noProof="0" dirty="0">
              <a:ln>
                <a:noFill/>
              </a:ln>
              <a:solidFill>
                <a:srgbClr val="76787A"/>
              </a:solidFill>
              <a:effectLst/>
              <a:uLnTx/>
              <a:uFillTx/>
              <a:latin typeface="Trebuchet MS"/>
              <a:ea typeface="+mn-ea"/>
              <a:cs typeface="+mn-cs"/>
            </a:endParaRPr>
          </a:p>
        </p:txBody>
      </p:sp>
    </p:spTree>
    <p:extLst>
      <p:ext uri="{BB962C8B-B14F-4D97-AF65-F5344CB8AC3E}">
        <p14:creationId xmlns:p14="http://schemas.microsoft.com/office/powerpoint/2010/main" val="27554095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65DE88A-A839-1549-ABD5-B31BD286019D}"/>
              </a:ext>
            </a:extLst>
          </p:cNvPr>
          <p:cNvSpPr>
            <a:spLocks noChangeAspect="1"/>
          </p:cNvSpPr>
          <p:nvPr/>
        </p:nvSpPr>
        <p:spPr>
          <a:xfrm>
            <a:off x="8918887" y="604185"/>
            <a:ext cx="2741132" cy="274113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pic>
        <p:nvPicPr>
          <p:cNvPr id="6" name="Picture Placeholder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570" r="6570"/>
          <a:stretch>
            <a:fillRect/>
          </a:stretch>
        </p:blipFill>
        <p:spPr>
          <a:xfrm>
            <a:off x="3910524" y="604185"/>
            <a:ext cx="2408083" cy="2188838"/>
          </a:xfrm>
          <a:prstGeom prst="rect">
            <a:avLst/>
          </a:prstGeom>
        </p:spPr>
      </p:pic>
      <p:sp>
        <p:nvSpPr>
          <p:cNvPr id="2" name="TextBox 1">
            <a:extLst>
              <a:ext uri="{FF2B5EF4-FFF2-40B4-BE49-F238E27FC236}">
                <a16:creationId xmlns:a16="http://schemas.microsoft.com/office/drawing/2014/main" id="{6CDFB9D6-5886-4C0C-87EE-814FCE99859D}"/>
              </a:ext>
            </a:extLst>
          </p:cNvPr>
          <p:cNvSpPr txBox="1"/>
          <p:nvPr/>
        </p:nvSpPr>
        <p:spPr>
          <a:xfrm>
            <a:off x="1797978" y="3256908"/>
            <a:ext cx="8013842"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prstClr val="black"/>
                </a:solidFill>
                <a:effectLst/>
                <a:uLnTx/>
                <a:uFillTx/>
                <a:latin typeface="Trebuchet MS"/>
                <a:ea typeface="+mn-ea"/>
                <a:cs typeface="+mn-cs"/>
              </a:rPr>
              <a:t>Shawnee County CHNA Priorities Based on Town Hall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Behavioral Health (mental health and substance 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Neighborhood Safety and Housing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Healthy Eating Options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Health Equity – address disparities (STI’s, infant mortality, teen birth…)</a:t>
            </a:r>
          </a:p>
        </p:txBody>
      </p:sp>
    </p:spTree>
    <p:extLst>
      <p:ext uri="{BB962C8B-B14F-4D97-AF65-F5344CB8AC3E}">
        <p14:creationId xmlns:p14="http://schemas.microsoft.com/office/powerpoint/2010/main" val="132758574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A65DE88A-A839-1549-ABD5-B31BD286019D}"/>
              </a:ext>
            </a:extLst>
          </p:cNvPr>
          <p:cNvSpPr>
            <a:spLocks noChangeAspect="1"/>
          </p:cNvSpPr>
          <p:nvPr/>
        </p:nvSpPr>
        <p:spPr>
          <a:xfrm>
            <a:off x="8918887" y="604185"/>
            <a:ext cx="2741132" cy="274113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2" name="TextBox 1">
            <a:extLst>
              <a:ext uri="{FF2B5EF4-FFF2-40B4-BE49-F238E27FC236}">
                <a16:creationId xmlns:a16="http://schemas.microsoft.com/office/drawing/2014/main" id="{6CDFB9D6-5886-4C0C-87EE-814FCE99859D}"/>
              </a:ext>
            </a:extLst>
          </p:cNvPr>
          <p:cNvSpPr txBox="1"/>
          <p:nvPr/>
        </p:nvSpPr>
        <p:spPr>
          <a:xfrm>
            <a:off x="1797978" y="3256908"/>
            <a:ext cx="8013842" cy="27699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sng" strike="noStrike" kern="1200" cap="none" spc="0" normalizeH="0" baseline="0" noProof="0" dirty="0">
                <a:ln>
                  <a:noFill/>
                </a:ln>
                <a:solidFill>
                  <a:prstClr val="black"/>
                </a:solidFill>
                <a:effectLst/>
                <a:uLnTx/>
                <a:uFillTx/>
                <a:latin typeface="Trebuchet MS"/>
                <a:ea typeface="+mn-ea"/>
                <a:cs typeface="+mn-cs"/>
              </a:rPr>
              <a:t>Geary County CHNA Priorities Based on Town Hall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rebuchet MS"/>
              <a:ea typeface="+mn-ea"/>
              <a:cs typeface="+mn-cs"/>
            </a:endParaRP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Access to Community Resources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Youth Character Development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Transportation</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Obesity</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Mental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7" name="Picture 6">
            <a:extLst>
              <a:ext uri="{FF2B5EF4-FFF2-40B4-BE49-F238E27FC236}">
                <a16:creationId xmlns:a16="http://schemas.microsoft.com/office/drawing/2014/main" id="{BD3D2803-5804-474A-9023-C118BDC74D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2162" y="604185"/>
            <a:ext cx="2613838" cy="2110752"/>
          </a:xfrm>
          <a:prstGeom prst="rect">
            <a:avLst/>
          </a:prstGeom>
        </p:spPr>
      </p:pic>
    </p:spTree>
    <p:extLst>
      <p:ext uri="{BB962C8B-B14F-4D97-AF65-F5344CB8AC3E}">
        <p14:creationId xmlns:p14="http://schemas.microsoft.com/office/powerpoint/2010/main" val="330007479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A0C2E9-9156-E876-EB93-FD9E1DF0A5B3}"/>
              </a:ext>
            </a:extLst>
          </p:cNvPr>
          <p:cNvSpPr>
            <a:spLocks noGrp="1"/>
          </p:cNvSpPr>
          <p:nvPr>
            <p:ph type="title"/>
          </p:nvPr>
        </p:nvSpPr>
        <p:spPr>
          <a:xfrm>
            <a:off x="114300" y="4222750"/>
            <a:ext cx="10515600" cy="1325563"/>
          </a:xfrm>
        </p:spPr>
        <p:txBody>
          <a:bodyPr/>
          <a:lstStyle/>
          <a:p>
            <a:r>
              <a:rPr lang="en-US" b="1">
                <a:solidFill>
                  <a:schemeClr val="tx2"/>
                </a:solidFill>
              </a:rPr>
              <a:t>Digging Deeper into SDOH</a:t>
            </a:r>
            <a:r>
              <a:rPr lang="en-US"/>
              <a:t> </a:t>
            </a:r>
          </a:p>
        </p:txBody>
      </p:sp>
    </p:spTree>
    <p:extLst>
      <p:ext uri="{BB962C8B-B14F-4D97-AF65-F5344CB8AC3E}">
        <p14:creationId xmlns:p14="http://schemas.microsoft.com/office/powerpoint/2010/main" val="400858542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4E5615D-6AD4-45DF-AB9C-84411E5F5FE4}"/>
              </a:ext>
            </a:extLst>
          </p:cNvPr>
          <p:cNvSpPr txBox="1"/>
          <p:nvPr/>
        </p:nvSpPr>
        <p:spPr>
          <a:xfrm>
            <a:off x="222000" y="-360388"/>
            <a:ext cx="1051560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6787A"/>
                </a:solidFill>
                <a:effectLst/>
                <a:uLnTx/>
                <a:uFillTx/>
                <a:latin typeface="Trebuchet MS"/>
                <a:ea typeface="+mn-ea"/>
                <a:cs typeface="+mn-cs"/>
              </a:rPr>
              <a:t>__</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6787A"/>
                </a:solidFill>
                <a:effectLst/>
                <a:uLnTx/>
                <a:uFillTx/>
                <a:latin typeface="Trebuchet MS"/>
                <a:ea typeface="+mn-ea"/>
                <a:cs typeface="+mn-cs"/>
              </a:rPr>
              <a:t>PREVIOUS STATE: INTERFACE DESIGN</a:t>
            </a:r>
            <a:endParaRPr kumimoji="0" lang="en-US" sz="4000" b="1"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6" name="Picture 5">
            <a:extLst>
              <a:ext uri="{FF2B5EF4-FFF2-40B4-BE49-F238E27FC236}">
                <a16:creationId xmlns:a16="http://schemas.microsoft.com/office/drawing/2014/main" id="{2A9B8F8A-8B1B-4E68-97BC-6290F11875A0}"/>
              </a:ext>
            </a:extLst>
          </p:cNvPr>
          <p:cNvPicPr>
            <a:picLocks noChangeAspect="1"/>
          </p:cNvPicPr>
          <p:nvPr/>
        </p:nvPicPr>
        <p:blipFill>
          <a:blip r:embed="rId3"/>
          <a:stretch>
            <a:fillRect/>
          </a:stretch>
        </p:blipFill>
        <p:spPr>
          <a:xfrm>
            <a:off x="-442396" y="1434059"/>
            <a:ext cx="9413040" cy="6322100"/>
          </a:xfrm>
          <a:prstGeom prst="rect">
            <a:avLst/>
          </a:prstGeom>
        </p:spPr>
      </p:pic>
      <p:pic>
        <p:nvPicPr>
          <p:cNvPr id="4" name="Picture 3" descr="cid:image003.png@01D77E02.12210FF0">
            <a:extLst>
              <a:ext uri="{FF2B5EF4-FFF2-40B4-BE49-F238E27FC236}">
                <a16:creationId xmlns:a16="http://schemas.microsoft.com/office/drawing/2014/main" id="{D968BF97-2957-45DB-BF43-B8E3522C14ED}"/>
              </a:ext>
            </a:extLst>
          </p:cNvPr>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759357" y="1589724"/>
            <a:ext cx="3178498" cy="1989226"/>
          </a:xfrm>
          <a:prstGeom prst="rect">
            <a:avLst/>
          </a:prstGeom>
          <a:noFill/>
          <a:ln>
            <a:noFill/>
          </a:ln>
        </p:spPr>
      </p:pic>
      <p:sp>
        <p:nvSpPr>
          <p:cNvPr id="2" name="Rectangle: Rounded Corners 1">
            <a:extLst>
              <a:ext uri="{FF2B5EF4-FFF2-40B4-BE49-F238E27FC236}">
                <a16:creationId xmlns:a16="http://schemas.microsoft.com/office/drawing/2014/main" id="{1D8C9FA7-4A38-49AA-9519-1C39BD121C21}"/>
              </a:ext>
            </a:extLst>
          </p:cNvPr>
          <p:cNvSpPr/>
          <p:nvPr/>
        </p:nvSpPr>
        <p:spPr>
          <a:xfrm>
            <a:off x="7523850" y="4228713"/>
            <a:ext cx="3911600" cy="17441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a:ea typeface="+mn-ea"/>
                <a:cs typeface="+mn-cs"/>
              </a:rPr>
              <a:t>Other Why’s: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a:ea typeface="+mn-ea"/>
                <a:cs typeface="+mn-cs"/>
              </a:rPr>
              <a:t>Best practice in health equity data collection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a:ea typeface="+mn-ea"/>
                <a:cs typeface="+mn-cs"/>
              </a:rPr>
              <a:t>Regulatory changes (CMS)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a:ea typeface="+mn-ea"/>
                <a:cs typeface="+mn-cs"/>
              </a:rPr>
              <a:t>Federal government changes to data collection pending (OMB)</a:t>
            </a:r>
          </a:p>
        </p:txBody>
      </p:sp>
      <p:pic>
        <p:nvPicPr>
          <p:cNvPr id="5" name="Picture 4" descr="cid:image002.png@01D77E02.12210FF0">
            <a:extLst>
              <a:ext uri="{FF2B5EF4-FFF2-40B4-BE49-F238E27FC236}">
                <a16:creationId xmlns:a16="http://schemas.microsoft.com/office/drawing/2014/main" id="{754A805E-AE26-48BC-858C-D4FA3F321410}"/>
              </a:ext>
            </a:extLst>
          </p:cNvPr>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10261600" y="1860437"/>
            <a:ext cx="1676400" cy="1447800"/>
          </a:xfrm>
          <a:prstGeom prst="rect">
            <a:avLst/>
          </a:prstGeom>
          <a:noFill/>
          <a:ln>
            <a:noFill/>
          </a:ln>
        </p:spPr>
      </p:pic>
    </p:spTree>
    <p:extLst>
      <p:ext uri="{BB962C8B-B14F-4D97-AF65-F5344CB8AC3E}">
        <p14:creationId xmlns:p14="http://schemas.microsoft.com/office/powerpoint/2010/main" val="42845303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7AF70-62BF-4920-B836-B1BE7CB05125}"/>
              </a:ext>
            </a:extLst>
          </p:cNvPr>
          <p:cNvSpPr txBox="1"/>
          <p:nvPr/>
        </p:nvSpPr>
        <p:spPr>
          <a:xfrm>
            <a:off x="838200" y="-328912"/>
            <a:ext cx="105156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6787A"/>
                </a:solidFill>
                <a:effectLst/>
                <a:uLnTx/>
                <a:uFillTx/>
                <a:latin typeface="Trebuchet MS"/>
                <a:ea typeface="+mn-ea"/>
                <a:cs typeface="+mn-cs"/>
              </a:rPr>
              <a:t>__</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6787A"/>
                </a:solidFill>
                <a:effectLst/>
                <a:uLnTx/>
                <a:uFillTx/>
                <a:latin typeface="Trebuchet MS"/>
                <a:ea typeface="+mn-ea"/>
                <a:cs typeface="+mn-cs"/>
              </a:rPr>
              <a:t>NEW INTERFACE DESIGN</a:t>
            </a:r>
            <a:endParaRPr kumimoji="0" lang="en-US" sz="4000" b="1"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2" name="Picture 1">
            <a:extLst>
              <a:ext uri="{FF2B5EF4-FFF2-40B4-BE49-F238E27FC236}">
                <a16:creationId xmlns:a16="http://schemas.microsoft.com/office/drawing/2014/main" id="{C2F7D2B2-B409-424F-8935-BD5C4EEDBA3B}"/>
              </a:ext>
            </a:extLst>
          </p:cNvPr>
          <p:cNvPicPr>
            <a:picLocks noChangeAspect="1"/>
          </p:cNvPicPr>
          <p:nvPr/>
        </p:nvPicPr>
        <p:blipFill>
          <a:blip r:embed="rId3"/>
          <a:stretch>
            <a:fillRect/>
          </a:stretch>
        </p:blipFill>
        <p:spPr>
          <a:xfrm>
            <a:off x="114923" y="1032414"/>
            <a:ext cx="2893734" cy="2881394"/>
          </a:xfrm>
          <a:prstGeom prst="rect">
            <a:avLst/>
          </a:prstGeom>
        </p:spPr>
      </p:pic>
      <p:pic>
        <p:nvPicPr>
          <p:cNvPr id="5" name="Picture 4">
            <a:extLst>
              <a:ext uri="{FF2B5EF4-FFF2-40B4-BE49-F238E27FC236}">
                <a16:creationId xmlns:a16="http://schemas.microsoft.com/office/drawing/2014/main" id="{0DB04AA9-9693-4F7E-ABC7-3B2600828027}"/>
              </a:ext>
            </a:extLst>
          </p:cNvPr>
          <p:cNvPicPr>
            <a:picLocks noChangeAspect="1"/>
          </p:cNvPicPr>
          <p:nvPr/>
        </p:nvPicPr>
        <p:blipFill>
          <a:blip r:embed="rId4"/>
          <a:stretch>
            <a:fillRect/>
          </a:stretch>
        </p:blipFill>
        <p:spPr>
          <a:xfrm>
            <a:off x="222000" y="4245883"/>
            <a:ext cx="3808133" cy="1998744"/>
          </a:xfrm>
          <a:prstGeom prst="rect">
            <a:avLst/>
          </a:prstGeom>
        </p:spPr>
      </p:pic>
      <p:pic>
        <p:nvPicPr>
          <p:cNvPr id="6" name="Picture 5">
            <a:extLst>
              <a:ext uri="{FF2B5EF4-FFF2-40B4-BE49-F238E27FC236}">
                <a16:creationId xmlns:a16="http://schemas.microsoft.com/office/drawing/2014/main" id="{D1AECC96-F976-46D5-8193-C3D7C220A8AD}"/>
              </a:ext>
            </a:extLst>
          </p:cNvPr>
          <p:cNvPicPr>
            <a:picLocks noChangeAspect="1"/>
          </p:cNvPicPr>
          <p:nvPr/>
        </p:nvPicPr>
        <p:blipFill>
          <a:blip r:embed="rId5"/>
          <a:stretch>
            <a:fillRect/>
          </a:stretch>
        </p:blipFill>
        <p:spPr>
          <a:xfrm>
            <a:off x="1195611" y="3251030"/>
            <a:ext cx="3151048" cy="919833"/>
          </a:xfrm>
          <a:prstGeom prst="rect">
            <a:avLst/>
          </a:prstGeom>
        </p:spPr>
      </p:pic>
      <p:pic>
        <p:nvPicPr>
          <p:cNvPr id="7" name="Picture 6">
            <a:extLst>
              <a:ext uri="{FF2B5EF4-FFF2-40B4-BE49-F238E27FC236}">
                <a16:creationId xmlns:a16="http://schemas.microsoft.com/office/drawing/2014/main" id="{D5CF1A93-FC14-4EE7-B473-56BD10EA83A0}"/>
              </a:ext>
            </a:extLst>
          </p:cNvPr>
          <p:cNvPicPr>
            <a:picLocks noChangeAspect="1"/>
          </p:cNvPicPr>
          <p:nvPr/>
        </p:nvPicPr>
        <p:blipFill>
          <a:blip r:embed="rId6"/>
          <a:stretch>
            <a:fillRect/>
          </a:stretch>
        </p:blipFill>
        <p:spPr>
          <a:xfrm>
            <a:off x="7020571" y="1943318"/>
            <a:ext cx="5171429" cy="1685714"/>
          </a:xfrm>
          <a:prstGeom prst="rect">
            <a:avLst/>
          </a:prstGeom>
        </p:spPr>
      </p:pic>
      <p:pic>
        <p:nvPicPr>
          <p:cNvPr id="8" name="Picture 7">
            <a:extLst>
              <a:ext uri="{FF2B5EF4-FFF2-40B4-BE49-F238E27FC236}">
                <a16:creationId xmlns:a16="http://schemas.microsoft.com/office/drawing/2014/main" id="{966439D4-BBC8-48DC-A95A-FBDD3B439992}"/>
              </a:ext>
            </a:extLst>
          </p:cNvPr>
          <p:cNvPicPr>
            <a:picLocks noChangeAspect="1"/>
          </p:cNvPicPr>
          <p:nvPr/>
        </p:nvPicPr>
        <p:blipFill>
          <a:blip r:embed="rId7"/>
          <a:stretch>
            <a:fillRect/>
          </a:stretch>
        </p:blipFill>
        <p:spPr>
          <a:xfrm>
            <a:off x="7215924" y="3738339"/>
            <a:ext cx="4754076" cy="2804730"/>
          </a:xfrm>
          <a:prstGeom prst="rect">
            <a:avLst/>
          </a:prstGeom>
        </p:spPr>
      </p:pic>
      <p:cxnSp>
        <p:nvCxnSpPr>
          <p:cNvPr id="10" name="Connector: Elbow 9">
            <a:extLst>
              <a:ext uri="{FF2B5EF4-FFF2-40B4-BE49-F238E27FC236}">
                <a16:creationId xmlns:a16="http://schemas.microsoft.com/office/drawing/2014/main" id="{5C4DAD3D-68CA-4F96-9AF6-7B0E9CF5A94E}"/>
              </a:ext>
            </a:extLst>
          </p:cNvPr>
          <p:cNvCxnSpPr>
            <a:cxnSpLocks/>
          </p:cNvCxnSpPr>
          <p:nvPr/>
        </p:nvCxnSpPr>
        <p:spPr>
          <a:xfrm rot="10800000" flipV="1">
            <a:off x="3285067" y="1322448"/>
            <a:ext cx="1608666" cy="132343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Elbow 11">
            <a:extLst>
              <a:ext uri="{FF2B5EF4-FFF2-40B4-BE49-F238E27FC236}">
                <a16:creationId xmlns:a16="http://schemas.microsoft.com/office/drawing/2014/main" id="{7ED55B40-99DE-46F3-A94F-54F1527952DC}"/>
              </a:ext>
            </a:extLst>
          </p:cNvPr>
          <p:cNvCxnSpPr>
            <a:cxnSpLocks/>
          </p:cNvCxnSpPr>
          <p:nvPr/>
        </p:nvCxnSpPr>
        <p:spPr>
          <a:xfrm>
            <a:off x="5724125" y="3956953"/>
            <a:ext cx="1481504" cy="118375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60538BE-1A9B-412C-B4E1-31E4FDFC6076}"/>
              </a:ext>
            </a:extLst>
          </p:cNvPr>
          <p:cNvSpPr txBox="1"/>
          <p:nvPr/>
        </p:nvSpPr>
        <p:spPr>
          <a:xfrm>
            <a:off x="4893733" y="1150444"/>
            <a:ext cx="1481504" cy="646331"/>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rebuchet MS"/>
                <a:ea typeface="+mn-ea"/>
                <a:cs typeface="+mn-cs"/>
              </a:rPr>
              <a:t>MyChart Interface</a:t>
            </a:r>
          </a:p>
        </p:txBody>
      </p:sp>
      <p:sp>
        <p:nvSpPr>
          <p:cNvPr id="17" name="TextBox 16">
            <a:extLst>
              <a:ext uri="{FF2B5EF4-FFF2-40B4-BE49-F238E27FC236}">
                <a16:creationId xmlns:a16="http://schemas.microsoft.com/office/drawing/2014/main" id="{D3FABE95-B0CF-4BD7-A33F-75DF516C214C}"/>
              </a:ext>
            </a:extLst>
          </p:cNvPr>
          <p:cNvSpPr txBox="1"/>
          <p:nvPr/>
        </p:nvSpPr>
        <p:spPr>
          <a:xfrm>
            <a:off x="4580080" y="3738339"/>
            <a:ext cx="1481504" cy="646331"/>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rebuchet MS"/>
                <a:ea typeface="+mn-ea"/>
                <a:cs typeface="+mn-cs"/>
              </a:rPr>
              <a:t>Epic Interface</a:t>
            </a:r>
          </a:p>
        </p:txBody>
      </p:sp>
    </p:spTree>
    <p:extLst>
      <p:ext uri="{BB962C8B-B14F-4D97-AF65-F5344CB8AC3E}">
        <p14:creationId xmlns:p14="http://schemas.microsoft.com/office/powerpoint/2010/main" val="299783090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671971-EAD5-451E-A6EE-2AA8AF359756}"/>
              </a:ext>
            </a:extLst>
          </p:cNvPr>
          <p:cNvPicPr>
            <a:picLocks noChangeAspect="1"/>
          </p:cNvPicPr>
          <p:nvPr/>
        </p:nvPicPr>
        <p:blipFill>
          <a:blip r:embed="rId3"/>
          <a:stretch>
            <a:fillRect/>
          </a:stretch>
        </p:blipFill>
        <p:spPr>
          <a:xfrm>
            <a:off x="6214533" y="743628"/>
            <a:ext cx="4872616" cy="5706533"/>
          </a:xfrm>
          <a:prstGeom prst="rect">
            <a:avLst/>
          </a:prstGeom>
        </p:spPr>
      </p:pic>
      <p:pic>
        <p:nvPicPr>
          <p:cNvPr id="5" name="Picture 4">
            <a:extLst>
              <a:ext uri="{FF2B5EF4-FFF2-40B4-BE49-F238E27FC236}">
                <a16:creationId xmlns:a16="http://schemas.microsoft.com/office/drawing/2014/main" id="{494216E0-8273-4BC8-9AC8-4D20347546A3}"/>
              </a:ext>
            </a:extLst>
          </p:cNvPr>
          <p:cNvPicPr>
            <a:picLocks noChangeAspect="1"/>
          </p:cNvPicPr>
          <p:nvPr/>
        </p:nvPicPr>
        <p:blipFill rotWithShape="1">
          <a:blip r:embed="rId4"/>
          <a:srcRect/>
          <a:stretch/>
        </p:blipFill>
        <p:spPr>
          <a:xfrm>
            <a:off x="927492" y="743628"/>
            <a:ext cx="4525041" cy="5370743"/>
          </a:xfrm>
          <a:prstGeom prst="rect">
            <a:avLst/>
          </a:prstGeom>
        </p:spPr>
      </p:pic>
      <p:sp>
        <p:nvSpPr>
          <p:cNvPr id="6" name="TextBox 5">
            <a:extLst>
              <a:ext uri="{FF2B5EF4-FFF2-40B4-BE49-F238E27FC236}">
                <a16:creationId xmlns:a16="http://schemas.microsoft.com/office/drawing/2014/main" id="{2ED74C63-FF33-4B0C-8936-34867ACE9172}"/>
              </a:ext>
            </a:extLst>
          </p:cNvPr>
          <p:cNvSpPr txBox="1"/>
          <p:nvPr/>
        </p:nvSpPr>
        <p:spPr>
          <a:xfrm>
            <a:off x="1132612" y="184666"/>
            <a:ext cx="4114800" cy="369332"/>
          </a:xfrm>
          <a:prstGeom prst="rect">
            <a:avLst/>
          </a:prstGeom>
          <a:solidFill>
            <a:srgbClr val="008B93">
              <a:alpha val="2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Sample of Racial Group Definition List </a:t>
            </a:r>
          </a:p>
        </p:txBody>
      </p:sp>
      <p:sp>
        <p:nvSpPr>
          <p:cNvPr id="7" name="TextBox 6">
            <a:extLst>
              <a:ext uri="{FF2B5EF4-FFF2-40B4-BE49-F238E27FC236}">
                <a16:creationId xmlns:a16="http://schemas.microsoft.com/office/drawing/2014/main" id="{B0E1D0A6-3E58-4DC4-90CF-EC18281FEEE4}"/>
              </a:ext>
            </a:extLst>
          </p:cNvPr>
          <p:cNvSpPr txBox="1"/>
          <p:nvPr/>
        </p:nvSpPr>
        <p:spPr>
          <a:xfrm>
            <a:off x="6096000" y="184666"/>
            <a:ext cx="4872615" cy="369332"/>
          </a:xfrm>
          <a:prstGeom prst="rect">
            <a:avLst/>
          </a:prstGeom>
          <a:solidFill>
            <a:srgbClr val="008B93">
              <a:alpha val="2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rebuchet MS"/>
                <a:ea typeface="+mn-ea"/>
                <a:cs typeface="+mn-cs"/>
              </a:rPr>
              <a:t>List of Ethnic Backgrounds By Racial Group</a:t>
            </a:r>
          </a:p>
        </p:txBody>
      </p:sp>
    </p:spTree>
    <p:extLst>
      <p:ext uri="{BB962C8B-B14F-4D97-AF65-F5344CB8AC3E}">
        <p14:creationId xmlns:p14="http://schemas.microsoft.com/office/powerpoint/2010/main" val="28800533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3AD758-209D-4E97-AF71-6A79FAA12125}"/>
              </a:ext>
            </a:extLst>
          </p:cNvPr>
          <p:cNvSpPr>
            <a:spLocks noGrp="1"/>
          </p:cNvSpPr>
          <p:nvPr>
            <p:ph type="title"/>
          </p:nvPr>
        </p:nvSpPr>
        <p:spPr>
          <a:xfrm>
            <a:off x="79918" y="-359705"/>
            <a:ext cx="10515600" cy="1325563"/>
          </a:xfrm>
        </p:spPr>
        <p:txBody>
          <a:bodyPr>
            <a:normAutofit/>
          </a:bodyPr>
          <a:lstStyle/>
          <a:p>
            <a:r>
              <a:rPr lang="en-US" b="1" dirty="0">
                <a:solidFill>
                  <a:schemeClr val="bg2"/>
                </a:solidFill>
              </a:rPr>
              <a:t>__</a:t>
            </a:r>
            <a:br>
              <a:rPr lang="en-US" b="1" dirty="0">
                <a:solidFill>
                  <a:schemeClr val="bg2"/>
                </a:solidFill>
              </a:rPr>
            </a:br>
            <a:r>
              <a:rPr lang="en-US" b="1" dirty="0">
                <a:solidFill>
                  <a:schemeClr val="bg2"/>
                </a:solidFill>
              </a:rPr>
              <a:t>TRAINING: RESPONSE MATRIXES</a:t>
            </a:r>
            <a:endParaRPr lang="en-US" dirty="0"/>
          </a:p>
        </p:txBody>
      </p:sp>
      <p:graphicFrame>
        <p:nvGraphicFramePr>
          <p:cNvPr id="5" name="Table 4">
            <a:extLst>
              <a:ext uri="{FF2B5EF4-FFF2-40B4-BE49-F238E27FC236}">
                <a16:creationId xmlns:a16="http://schemas.microsoft.com/office/drawing/2014/main" id="{BE2B8608-4BEC-48E4-BA57-1FB1AC330AD2}"/>
              </a:ext>
            </a:extLst>
          </p:cNvPr>
          <p:cNvGraphicFramePr>
            <a:graphicFrameLocks noGrp="1"/>
          </p:cNvGraphicFramePr>
          <p:nvPr/>
        </p:nvGraphicFramePr>
        <p:xfrm>
          <a:off x="5564458" y="4107871"/>
          <a:ext cx="6322743" cy="2266061"/>
        </p:xfrm>
        <a:graphic>
          <a:graphicData uri="http://schemas.openxmlformats.org/drawingml/2006/table">
            <a:tbl>
              <a:tblPr firstRow="1" firstCol="1" bandRow="1">
                <a:tableStyleId>{5C22544A-7EE6-4342-B048-85BDC9FD1C3A}</a:tableStyleId>
              </a:tblPr>
              <a:tblGrid>
                <a:gridCol w="3224709">
                  <a:extLst>
                    <a:ext uri="{9D8B030D-6E8A-4147-A177-3AD203B41FA5}">
                      <a16:colId xmlns:a16="http://schemas.microsoft.com/office/drawing/2014/main" val="3632755132"/>
                    </a:ext>
                  </a:extLst>
                </a:gridCol>
                <a:gridCol w="3098034">
                  <a:extLst>
                    <a:ext uri="{9D8B030D-6E8A-4147-A177-3AD203B41FA5}">
                      <a16:colId xmlns:a16="http://schemas.microsoft.com/office/drawing/2014/main" val="976031098"/>
                    </a:ext>
                  </a:extLst>
                </a:gridCol>
              </a:tblGrid>
              <a:tr h="126557">
                <a:tc>
                  <a:txBody>
                    <a:bodyPr/>
                    <a:lstStyle/>
                    <a:p>
                      <a:pPr marL="0" marR="0" algn="ctr">
                        <a:lnSpc>
                          <a:spcPct val="107000"/>
                        </a:lnSpc>
                        <a:spcBef>
                          <a:spcPts val="0"/>
                        </a:spcBef>
                        <a:spcAft>
                          <a:spcPts val="0"/>
                        </a:spcAft>
                      </a:pPr>
                      <a:r>
                        <a:rPr lang="en-US" sz="1200" dirty="0">
                          <a:effectLst/>
                        </a:rPr>
                        <a:t>Patient Response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ctr"/>
                </a:tc>
                <a:tc>
                  <a:txBody>
                    <a:bodyPr/>
                    <a:lstStyle/>
                    <a:p>
                      <a:pPr marL="0" marR="0" algn="ctr">
                        <a:lnSpc>
                          <a:spcPct val="107000"/>
                        </a:lnSpc>
                        <a:spcBef>
                          <a:spcPts val="0"/>
                        </a:spcBef>
                        <a:spcAft>
                          <a:spcPts val="0"/>
                        </a:spcAft>
                      </a:pPr>
                      <a:r>
                        <a:rPr lang="en-US" sz="1200">
                          <a:effectLst/>
                        </a:rPr>
                        <a:t>Suggested Response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ctr"/>
                </a:tc>
                <a:extLst>
                  <a:ext uri="{0D108BD9-81ED-4DB2-BD59-A6C34878D82A}">
                    <a16:rowId xmlns:a16="http://schemas.microsoft.com/office/drawing/2014/main" val="1384031918"/>
                  </a:ext>
                </a:extLst>
              </a:tr>
              <a:tr h="302129">
                <a:tc>
                  <a:txBody>
                    <a:bodyPr/>
                    <a:lstStyle/>
                    <a:p>
                      <a:pPr marL="0" marR="0">
                        <a:lnSpc>
                          <a:spcPct val="107000"/>
                        </a:lnSpc>
                        <a:spcBef>
                          <a:spcPts val="0"/>
                        </a:spcBef>
                        <a:spcAft>
                          <a:spcPts val="0"/>
                        </a:spcAft>
                      </a:pPr>
                      <a:r>
                        <a:rPr lang="en-US" sz="1200">
                          <a:effectLst/>
                        </a:rPr>
                        <a:t>"I'm American."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a:effectLst/>
                        </a:rPr>
                        <a:t>Would you like to use an additional term, or would you like me to just put American?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619741526"/>
                  </a:ext>
                </a:extLst>
              </a:tr>
              <a:tr h="594749">
                <a:tc>
                  <a:txBody>
                    <a:bodyPr/>
                    <a:lstStyle/>
                    <a:p>
                      <a:pPr marL="0" marR="0">
                        <a:lnSpc>
                          <a:spcPct val="107000"/>
                        </a:lnSpc>
                        <a:spcBef>
                          <a:spcPts val="0"/>
                        </a:spcBef>
                        <a:spcAft>
                          <a:spcPts val="0"/>
                        </a:spcAft>
                      </a:pPr>
                      <a:r>
                        <a:rPr lang="en-US" sz="1200" dirty="0">
                          <a:effectLst/>
                        </a:rPr>
                        <a:t>"Can't you tell by looking at 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Well, usually I can. But sometimes I'm wrong, so we think it is better to let people tell us. I don't want to put in the wrong answer. I'm trained not to make any assumptions.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038147637"/>
                  </a:ext>
                </a:extLst>
              </a:tr>
              <a:tr h="302129">
                <a:tc>
                  <a:txBody>
                    <a:bodyPr/>
                    <a:lstStyle/>
                    <a:p>
                      <a:pPr marL="0" marR="0">
                        <a:lnSpc>
                          <a:spcPct val="107000"/>
                        </a:lnSpc>
                        <a:spcBef>
                          <a:spcPts val="0"/>
                        </a:spcBef>
                        <a:spcAft>
                          <a:spcPts val="0"/>
                        </a:spcAft>
                      </a:pPr>
                      <a:r>
                        <a:rPr lang="en-US" sz="1200" dirty="0">
                          <a:effectLst/>
                        </a:rPr>
                        <a:t>"I was born in Nigeria, but I've really lived here all my life. What should I say?"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That is really up to you. You can use any term you like. It is fine to say that you are Nigerian.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3243559335"/>
                  </a:ext>
                </a:extLst>
              </a:tr>
            </a:tbl>
          </a:graphicData>
        </a:graphic>
      </p:graphicFrame>
      <p:graphicFrame>
        <p:nvGraphicFramePr>
          <p:cNvPr id="6" name="Table 5">
            <a:extLst>
              <a:ext uri="{FF2B5EF4-FFF2-40B4-BE49-F238E27FC236}">
                <a16:creationId xmlns:a16="http://schemas.microsoft.com/office/drawing/2014/main" id="{ABFEB8F1-CB7D-4A8A-ABF9-AB4D4DFC4001}"/>
              </a:ext>
            </a:extLst>
          </p:cNvPr>
          <p:cNvGraphicFramePr>
            <a:graphicFrameLocks noGrp="1"/>
          </p:cNvGraphicFramePr>
          <p:nvPr/>
        </p:nvGraphicFramePr>
        <p:xfrm>
          <a:off x="5564458" y="1110273"/>
          <a:ext cx="6322742" cy="2853182"/>
        </p:xfrm>
        <a:graphic>
          <a:graphicData uri="http://schemas.openxmlformats.org/drawingml/2006/table">
            <a:tbl>
              <a:tblPr firstRow="1" firstCol="1" bandRow="1">
                <a:tableStyleId>{5C22544A-7EE6-4342-B048-85BDC9FD1C3A}</a:tableStyleId>
              </a:tblPr>
              <a:tblGrid>
                <a:gridCol w="3161371">
                  <a:extLst>
                    <a:ext uri="{9D8B030D-6E8A-4147-A177-3AD203B41FA5}">
                      <a16:colId xmlns:a16="http://schemas.microsoft.com/office/drawing/2014/main" val="1302654690"/>
                    </a:ext>
                  </a:extLst>
                </a:gridCol>
                <a:gridCol w="3161371">
                  <a:extLst>
                    <a:ext uri="{9D8B030D-6E8A-4147-A177-3AD203B41FA5}">
                      <a16:colId xmlns:a16="http://schemas.microsoft.com/office/drawing/2014/main" val="3941975766"/>
                    </a:ext>
                  </a:extLst>
                </a:gridCol>
              </a:tblGrid>
              <a:tr h="109206">
                <a:tc>
                  <a:txBody>
                    <a:bodyPr/>
                    <a:lstStyle/>
                    <a:p>
                      <a:pPr marL="0" marR="0" algn="ctr">
                        <a:lnSpc>
                          <a:spcPct val="107000"/>
                        </a:lnSpc>
                        <a:spcBef>
                          <a:spcPts val="0"/>
                        </a:spcBef>
                        <a:spcAft>
                          <a:spcPts val="0"/>
                        </a:spcAft>
                      </a:pPr>
                      <a:r>
                        <a:rPr lang="en-US" sz="1200" dirty="0">
                          <a:effectLst/>
                        </a:rPr>
                        <a:t>Patient Response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ctr"/>
                </a:tc>
                <a:tc>
                  <a:txBody>
                    <a:bodyPr/>
                    <a:lstStyle/>
                    <a:p>
                      <a:pPr marL="0" marR="0" algn="ctr">
                        <a:lnSpc>
                          <a:spcPct val="107000"/>
                        </a:lnSpc>
                        <a:spcBef>
                          <a:spcPts val="0"/>
                        </a:spcBef>
                        <a:spcAft>
                          <a:spcPts val="0"/>
                        </a:spcAft>
                      </a:pPr>
                      <a:r>
                        <a:rPr lang="en-US" sz="1200" dirty="0">
                          <a:effectLst/>
                        </a:rPr>
                        <a:t>Suggested Response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nchor="ctr"/>
                </a:tc>
                <a:extLst>
                  <a:ext uri="{0D108BD9-81ED-4DB2-BD59-A6C34878D82A}">
                    <a16:rowId xmlns:a16="http://schemas.microsoft.com/office/drawing/2014/main" val="3748079150"/>
                  </a:ext>
                </a:extLst>
              </a:tr>
              <a:tr h="374211">
                <a:tc>
                  <a:txBody>
                    <a:bodyPr/>
                    <a:lstStyle/>
                    <a:p>
                      <a:pPr marL="0" marR="0">
                        <a:lnSpc>
                          <a:spcPct val="107000"/>
                        </a:lnSpc>
                        <a:spcBef>
                          <a:spcPts val="0"/>
                        </a:spcBef>
                        <a:spcAft>
                          <a:spcPts val="0"/>
                        </a:spcAft>
                      </a:pPr>
                      <a:r>
                        <a:rPr lang="en-US" sz="1200" dirty="0">
                          <a:effectLst/>
                        </a:rPr>
                        <a:t>"I'm human."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Is that your way of saying that you do not want to answer the question? If so, I can just say that you didn't want to answer.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4086334978"/>
                  </a:ext>
                </a:extLst>
              </a:tr>
              <a:tr h="203148">
                <a:tc>
                  <a:txBody>
                    <a:bodyPr/>
                    <a:lstStyle/>
                    <a:p>
                      <a:pPr marL="0" marR="0">
                        <a:lnSpc>
                          <a:spcPct val="107000"/>
                        </a:lnSpc>
                        <a:spcBef>
                          <a:spcPts val="0"/>
                        </a:spcBef>
                        <a:spcAft>
                          <a:spcPts val="0"/>
                        </a:spcAft>
                      </a:pPr>
                      <a:r>
                        <a:rPr lang="en-US" sz="1200">
                          <a:effectLst/>
                        </a:rPr>
                        <a:t>"It's none of your business."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a:effectLst/>
                        </a:rPr>
                        <a:t>I'll just put down that you didn't want to answer, which is fine.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1674418253"/>
                  </a:ext>
                </a:extLst>
              </a:tr>
              <a:tr h="531184">
                <a:tc>
                  <a:txBody>
                    <a:bodyPr/>
                    <a:lstStyle/>
                    <a:p>
                      <a:pPr marL="0" marR="0">
                        <a:lnSpc>
                          <a:spcPct val="107000"/>
                        </a:lnSpc>
                        <a:spcBef>
                          <a:spcPts val="0"/>
                        </a:spcBef>
                        <a:spcAft>
                          <a:spcPts val="0"/>
                        </a:spcAft>
                      </a:pPr>
                      <a:r>
                        <a:rPr lang="en-US" sz="1200">
                          <a:effectLst/>
                        </a:rPr>
                        <a:t>"Why do you care? We're all human beings."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Well, many studies from around the country have shown that a patient's race and ethnicity can influence the treatment they receive. We want to make sure this doesn't happen here, so we use this information to check and make sure that everyone gets the best care possible. If we find a problem, we fix it.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48006567"/>
                  </a:ext>
                </a:extLst>
              </a:tr>
            </a:tbl>
          </a:graphicData>
        </a:graphic>
      </p:graphicFrame>
      <p:graphicFrame>
        <p:nvGraphicFramePr>
          <p:cNvPr id="9" name="Table 8">
            <a:extLst>
              <a:ext uri="{FF2B5EF4-FFF2-40B4-BE49-F238E27FC236}">
                <a16:creationId xmlns:a16="http://schemas.microsoft.com/office/drawing/2014/main" id="{6BBF4812-F29A-42D6-AE4B-1DDC561D6F04}"/>
              </a:ext>
            </a:extLst>
          </p:cNvPr>
          <p:cNvGraphicFramePr>
            <a:graphicFrameLocks noGrp="1"/>
          </p:cNvGraphicFramePr>
          <p:nvPr/>
        </p:nvGraphicFramePr>
        <p:xfrm>
          <a:off x="304799" y="1110273"/>
          <a:ext cx="4944636" cy="5263659"/>
        </p:xfrm>
        <a:graphic>
          <a:graphicData uri="http://schemas.openxmlformats.org/drawingml/2006/table">
            <a:tbl>
              <a:tblPr firstCol="1" bandRow="1">
                <a:tableStyleId>{5C22544A-7EE6-4342-B048-85BDC9FD1C3A}</a:tableStyleId>
              </a:tblPr>
              <a:tblGrid>
                <a:gridCol w="2472318">
                  <a:extLst>
                    <a:ext uri="{9D8B030D-6E8A-4147-A177-3AD203B41FA5}">
                      <a16:colId xmlns:a16="http://schemas.microsoft.com/office/drawing/2014/main" val="9553268"/>
                    </a:ext>
                  </a:extLst>
                </a:gridCol>
                <a:gridCol w="2472318">
                  <a:extLst>
                    <a:ext uri="{9D8B030D-6E8A-4147-A177-3AD203B41FA5}">
                      <a16:colId xmlns:a16="http://schemas.microsoft.com/office/drawing/2014/main" val="1466834935"/>
                    </a:ext>
                  </a:extLst>
                </a:gridCol>
              </a:tblGrid>
              <a:tr h="757069">
                <a:tc>
                  <a:txBody>
                    <a:bodyPr/>
                    <a:lstStyle/>
                    <a:p>
                      <a:pPr marL="0" marR="0">
                        <a:lnSpc>
                          <a:spcPct val="107000"/>
                        </a:lnSpc>
                        <a:spcBef>
                          <a:spcPts val="0"/>
                        </a:spcBef>
                        <a:spcAft>
                          <a:spcPts val="0"/>
                        </a:spcAft>
                      </a:pPr>
                      <a:r>
                        <a:rPr lang="en-US" sz="1200" dirty="0">
                          <a:effectLst/>
                        </a:rPr>
                        <a:t>"Are you saying that health inequities have happened at Stormont?"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We don't know, but we want to make sure that all our patients get the best care possible.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1616622421"/>
                  </a:ext>
                </a:extLst>
              </a:tr>
              <a:tr h="1020592">
                <a:tc>
                  <a:txBody>
                    <a:bodyPr/>
                    <a:lstStyle/>
                    <a:p>
                      <a:pPr marL="0" marR="0">
                        <a:lnSpc>
                          <a:spcPct val="107000"/>
                        </a:lnSpc>
                        <a:spcBef>
                          <a:spcPts val="0"/>
                        </a:spcBef>
                        <a:spcAft>
                          <a:spcPts val="0"/>
                        </a:spcAft>
                      </a:pPr>
                      <a:r>
                        <a:rPr lang="en-US" sz="1200">
                          <a:effectLst/>
                        </a:rPr>
                        <a:t>"Who looks at this?"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The only people who see this information are registration staff, administrators for the hospital, and the people involved in quality improvement.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346619082"/>
                  </a:ext>
                </a:extLst>
              </a:tr>
              <a:tr h="1020592">
                <a:tc>
                  <a:txBody>
                    <a:bodyPr/>
                    <a:lstStyle/>
                    <a:p>
                      <a:pPr marL="0" marR="0">
                        <a:lnSpc>
                          <a:spcPct val="107000"/>
                        </a:lnSpc>
                        <a:spcBef>
                          <a:spcPts val="0"/>
                        </a:spcBef>
                        <a:spcAft>
                          <a:spcPts val="0"/>
                        </a:spcAft>
                      </a:pPr>
                      <a:r>
                        <a:rPr lang="en-US" sz="1200">
                          <a:effectLst/>
                        </a:rPr>
                        <a:t>"Are you trying to find out if I'm a US citizen?"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No. Definitely not!! Also, you should know that the confidentiality of what you say is protected by law, and we do not share this information with anyone.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836599686"/>
                  </a:ext>
                </a:extLst>
              </a:tr>
              <a:tr h="1946154">
                <a:tc>
                  <a:txBody>
                    <a:bodyPr/>
                    <a:lstStyle/>
                    <a:p>
                      <a:pPr marL="0" marR="0">
                        <a:lnSpc>
                          <a:spcPct val="107000"/>
                        </a:lnSpc>
                        <a:spcBef>
                          <a:spcPts val="0"/>
                        </a:spcBef>
                        <a:spcAft>
                          <a:spcPts val="0"/>
                        </a:spcAft>
                      </a:pPr>
                      <a:r>
                        <a:rPr lang="en-US" sz="1200">
                          <a:effectLst/>
                        </a:rPr>
                        <a:t>“What will my information be used for?”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Information you give us on your race, ethnicity, and language will help us provide better services </a:t>
                      </a:r>
                    </a:p>
                    <a:p>
                      <a:pPr marL="0" marR="0">
                        <a:lnSpc>
                          <a:spcPct val="107000"/>
                        </a:lnSpc>
                        <a:spcBef>
                          <a:spcPts val="0"/>
                        </a:spcBef>
                        <a:spcAft>
                          <a:spcPts val="0"/>
                        </a:spcAft>
                      </a:pPr>
                      <a:r>
                        <a:rPr lang="en-US" sz="1200" dirty="0">
                          <a:effectLst/>
                        </a:rPr>
                        <a:t>and programs to everyone. For example, with this information, we can provide health information in </a:t>
                      </a:r>
                    </a:p>
                    <a:p>
                      <a:pPr marL="0" marR="0">
                        <a:lnSpc>
                          <a:spcPct val="107000"/>
                        </a:lnSpc>
                        <a:spcBef>
                          <a:spcPts val="0"/>
                        </a:spcBef>
                        <a:spcAft>
                          <a:spcPts val="0"/>
                        </a:spcAft>
                      </a:pPr>
                      <a:r>
                        <a:rPr lang="en-US" sz="1200" dirty="0">
                          <a:effectLst/>
                        </a:rPr>
                        <a:t>languages spoken by our patients and offer effective programs that can improve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2118721000"/>
                  </a:ext>
                </a:extLst>
              </a:tr>
              <a:tr h="519252">
                <a:tc>
                  <a:txBody>
                    <a:bodyPr/>
                    <a:lstStyle/>
                    <a:p>
                      <a:pPr marL="0" marR="0">
                        <a:lnSpc>
                          <a:spcPct val="107000"/>
                        </a:lnSpc>
                        <a:spcBef>
                          <a:spcPts val="0"/>
                        </a:spcBef>
                        <a:spcAft>
                          <a:spcPts val="0"/>
                        </a:spcAft>
                      </a:pPr>
                      <a:r>
                        <a:rPr lang="en-US" sz="1200">
                          <a:effectLst/>
                        </a:rPr>
                        <a:t>“Who are you collecting this information from?”</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tc>
                  <a:txBody>
                    <a:bodyPr/>
                    <a:lstStyle/>
                    <a:p>
                      <a:pPr marL="0" marR="0">
                        <a:lnSpc>
                          <a:spcPct val="107000"/>
                        </a:lnSpc>
                        <a:spcBef>
                          <a:spcPts val="0"/>
                        </a:spcBef>
                        <a:spcAft>
                          <a:spcPts val="0"/>
                        </a:spcAft>
                      </a:pPr>
                      <a:r>
                        <a:rPr lang="en-US" sz="1200" dirty="0">
                          <a:effectLst/>
                        </a:rPr>
                        <a:t>We are collecting this information from all our patients.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9050" marR="19050" marT="19050" marB="19050"/>
                </a:tc>
                <a:extLst>
                  <a:ext uri="{0D108BD9-81ED-4DB2-BD59-A6C34878D82A}">
                    <a16:rowId xmlns:a16="http://schemas.microsoft.com/office/drawing/2014/main" val="194717550"/>
                  </a:ext>
                </a:extLst>
              </a:tr>
            </a:tbl>
          </a:graphicData>
        </a:graphic>
      </p:graphicFrame>
    </p:spTree>
    <p:extLst>
      <p:ext uri="{BB962C8B-B14F-4D97-AF65-F5344CB8AC3E}">
        <p14:creationId xmlns:p14="http://schemas.microsoft.com/office/powerpoint/2010/main" val="31478531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68C7F27-AD1C-4E1D-AB32-A3AE46BED281}"/>
              </a:ext>
            </a:extLst>
          </p:cNvPr>
          <p:cNvSpPr txBox="1"/>
          <p:nvPr/>
        </p:nvSpPr>
        <p:spPr>
          <a:xfrm>
            <a:off x="619365" y="-254275"/>
            <a:ext cx="1051560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6787A"/>
                </a:solidFill>
                <a:effectLst/>
                <a:uLnTx/>
                <a:uFillTx/>
                <a:latin typeface="Trebuchet MS"/>
                <a:ea typeface="+mn-ea"/>
                <a:cs typeface="+mn-cs"/>
              </a:rPr>
              <a:t>__</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76787A"/>
                </a:solidFill>
                <a:effectLst/>
                <a:uLnTx/>
                <a:uFillTx/>
                <a:latin typeface="Trebuchet MS"/>
                <a:ea typeface="+mn-ea"/>
                <a:cs typeface="+mn-cs"/>
              </a:rPr>
              <a:t>MARKETING CAMPAIGN  </a:t>
            </a:r>
            <a:endParaRPr kumimoji="0" lang="en-US" sz="4000" b="1"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13" name="Picture Placeholder 12">
            <a:extLst>
              <a:ext uri="{FF2B5EF4-FFF2-40B4-BE49-F238E27FC236}">
                <a16:creationId xmlns:a16="http://schemas.microsoft.com/office/drawing/2014/main" id="{E41CA368-CC03-498C-830D-A05C92EEF90E}"/>
              </a:ext>
            </a:extLst>
          </p:cNvPr>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tretch>
            <a:fillRect/>
          </a:stretch>
        </p:blipFill>
        <p:spPr>
          <a:xfrm>
            <a:off x="224537" y="966754"/>
            <a:ext cx="4800469" cy="2512246"/>
          </a:xfrm>
          <a:prstGeom prst="rect">
            <a:avLst/>
          </a:prstGeom>
        </p:spPr>
      </p:pic>
      <p:pic>
        <p:nvPicPr>
          <p:cNvPr id="14" name="Picture 13">
            <a:extLst>
              <a:ext uri="{FF2B5EF4-FFF2-40B4-BE49-F238E27FC236}">
                <a16:creationId xmlns:a16="http://schemas.microsoft.com/office/drawing/2014/main" id="{CEBBEBDD-CB6B-4E95-8173-6D886F13D4EB}"/>
              </a:ext>
            </a:extLst>
          </p:cNvPr>
          <p:cNvPicPr>
            <a:picLocks noChangeAspect="1"/>
          </p:cNvPicPr>
          <p:nvPr/>
        </p:nvPicPr>
        <p:blipFill>
          <a:blip r:embed="rId4"/>
          <a:stretch>
            <a:fillRect/>
          </a:stretch>
        </p:blipFill>
        <p:spPr>
          <a:xfrm>
            <a:off x="6726718" y="306032"/>
            <a:ext cx="4930352" cy="6409575"/>
          </a:xfrm>
          <a:prstGeom prst="rect">
            <a:avLst/>
          </a:prstGeom>
        </p:spPr>
      </p:pic>
      <p:pic>
        <p:nvPicPr>
          <p:cNvPr id="16" name="Picture 15">
            <a:extLst>
              <a:ext uri="{FF2B5EF4-FFF2-40B4-BE49-F238E27FC236}">
                <a16:creationId xmlns:a16="http://schemas.microsoft.com/office/drawing/2014/main" id="{BDCB07B1-F10C-4F44-AD98-9B174BB67F44}"/>
              </a:ext>
            </a:extLst>
          </p:cNvPr>
          <p:cNvPicPr>
            <a:picLocks noChangeAspect="1"/>
          </p:cNvPicPr>
          <p:nvPr/>
        </p:nvPicPr>
        <p:blipFill rotWithShape="1">
          <a:blip r:embed="rId5"/>
          <a:srcRect l="1135" t="24350" r="18962" b="399"/>
          <a:stretch/>
        </p:blipFill>
        <p:spPr>
          <a:xfrm>
            <a:off x="1709388" y="3577932"/>
            <a:ext cx="4861274" cy="2751590"/>
          </a:xfrm>
          <a:prstGeom prst="rect">
            <a:avLst/>
          </a:prstGeom>
        </p:spPr>
      </p:pic>
    </p:spTree>
    <p:extLst>
      <p:ext uri="{BB962C8B-B14F-4D97-AF65-F5344CB8AC3E}">
        <p14:creationId xmlns:p14="http://schemas.microsoft.com/office/powerpoint/2010/main" val="145076780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Hexagon 8">
            <a:extLst>
              <a:ext uri="{FF2B5EF4-FFF2-40B4-BE49-F238E27FC236}">
                <a16:creationId xmlns:a16="http://schemas.microsoft.com/office/drawing/2014/main" id="{E366BDE1-4133-4208-B3C3-6575CE239ABE}"/>
              </a:ext>
            </a:extLst>
          </p:cNvPr>
          <p:cNvSpPr/>
          <p:nvPr/>
        </p:nvSpPr>
        <p:spPr>
          <a:xfrm>
            <a:off x="2328338" y="2467749"/>
            <a:ext cx="806862" cy="695219"/>
          </a:xfrm>
          <a:prstGeom prst="hexagon">
            <a:avLst>
              <a:gd name="adj" fmla="val 28900"/>
              <a:gd name="vf" fmla="val 115470"/>
            </a:avLst>
          </a:prstGeom>
          <a:solidFill>
            <a:srgbClr val="F5B324">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Trebuchet MS"/>
              <a:ea typeface="+mn-ea"/>
              <a:cs typeface="+mn-cs"/>
            </a:endParaRPr>
          </a:p>
        </p:txBody>
      </p:sp>
      <p:sp>
        <p:nvSpPr>
          <p:cNvPr id="11" name="Freeform 10">
            <a:extLst>
              <a:ext uri="{FF2B5EF4-FFF2-40B4-BE49-F238E27FC236}">
                <a16:creationId xmlns:a16="http://schemas.microsoft.com/office/drawing/2014/main" id="{D8EA4FFA-726B-43DB-9E4D-B3A08AE3B95C}"/>
              </a:ext>
            </a:extLst>
          </p:cNvPr>
          <p:cNvSpPr/>
          <p:nvPr/>
        </p:nvSpPr>
        <p:spPr>
          <a:xfrm rot="10800000" flipV="1">
            <a:off x="10325100" y="0"/>
            <a:ext cx="1866900" cy="2816225"/>
          </a:xfrm>
          <a:custGeom>
            <a:avLst/>
            <a:gdLst>
              <a:gd name="connsiteX0" fmla="*/ 0 w 1398366"/>
              <a:gd name="connsiteY0" fmla="*/ 0 h 2110355"/>
              <a:gd name="connsiteX1" fmla="*/ 1368571 w 1398366"/>
              <a:gd name="connsiteY1" fmla="*/ 0 h 2110355"/>
              <a:gd name="connsiteX2" fmla="*/ 1388837 w 1398366"/>
              <a:gd name="connsiteY2" fmla="*/ 132788 h 2110355"/>
              <a:gd name="connsiteX3" fmla="*/ 1398366 w 1398366"/>
              <a:gd name="connsiteY3" fmla="*/ 321504 h 2110355"/>
              <a:gd name="connsiteX4" fmla="*/ 101497 w 1398366"/>
              <a:gd name="connsiteY4" fmla="*/ 2084257 h 2110355"/>
              <a:gd name="connsiteX5" fmla="*/ 0 w 1398366"/>
              <a:gd name="connsiteY5" fmla="*/ 2110355 h 2110355"/>
              <a:gd name="connsiteX6" fmla="*/ 0 w 1398366"/>
              <a:gd name="connsiteY6" fmla="*/ 0 h 2110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366" h="2110355">
                <a:moveTo>
                  <a:pt x="0" y="0"/>
                </a:moveTo>
                <a:lnTo>
                  <a:pt x="1368571" y="0"/>
                </a:lnTo>
                <a:lnTo>
                  <a:pt x="1388837" y="132788"/>
                </a:lnTo>
                <a:cubicBezTo>
                  <a:pt x="1395138" y="194837"/>
                  <a:pt x="1398366" y="257793"/>
                  <a:pt x="1398366" y="321504"/>
                </a:cubicBezTo>
                <a:cubicBezTo>
                  <a:pt x="1398366" y="1149743"/>
                  <a:pt x="852837" y="1850567"/>
                  <a:pt x="101497" y="2084257"/>
                </a:cubicBezTo>
                <a:lnTo>
                  <a:pt x="0" y="2110355"/>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2" name="Oval 11">
            <a:extLst>
              <a:ext uri="{FF2B5EF4-FFF2-40B4-BE49-F238E27FC236}">
                <a16:creationId xmlns:a16="http://schemas.microsoft.com/office/drawing/2014/main" id="{4D614AB0-D50E-4373-84DB-348C1CFF74C6}"/>
              </a:ext>
            </a:extLst>
          </p:cNvPr>
          <p:cNvSpPr>
            <a:spLocks noChangeAspect="1"/>
          </p:cNvSpPr>
          <p:nvPr/>
        </p:nvSpPr>
        <p:spPr>
          <a:xfrm>
            <a:off x="9718675" y="557213"/>
            <a:ext cx="1214438" cy="1214437"/>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5" name="TextBox 4">
            <a:extLst>
              <a:ext uri="{FF2B5EF4-FFF2-40B4-BE49-F238E27FC236}">
                <a16:creationId xmlns:a16="http://schemas.microsoft.com/office/drawing/2014/main" id="{426BD1D6-03C5-4549-8F0B-BB6E4A3BD52E}"/>
              </a:ext>
            </a:extLst>
          </p:cNvPr>
          <p:cNvSpPr txBox="1"/>
          <p:nvPr/>
        </p:nvSpPr>
        <p:spPr>
          <a:xfrm>
            <a:off x="273050" y="-273050"/>
            <a:ext cx="8867775" cy="166199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76787A"/>
                </a:solidFill>
                <a:effectLst/>
                <a:uLnTx/>
                <a:uFillTx/>
                <a:latin typeface="Trebuchet MS"/>
                <a:ea typeface="+mn-ea"/>
                <a:cs typeface="+mn-cs"/>
              </a:rPr>
              <a:t>__</a:t>
            </a:r>
            <a:br>
              <a:rPr kumimoji="0" lang="en-US" sz="3600" b="1" i="0" u="none" strike="noStrike" kern="1200" cap="none" spc="0" normalizeH="0" baseline="0" noProof="0" dirty="0">
                <a:ln>
                  <a:noFill/>
                </a:ln>
                <a:solidFill>
                  <a:srgbClr val="76787A"/>
                </a:solidFill>
                <a:effectLst/>
                <a:uLnTx/>
                <a:uFillTx/>
                <a:latin typeface="Trebuchet MS"/>
                <a:ea typeface="+mn-ea"/>
                <a:cs typeface="+mn-cs"/>
              </a:rPr>
            </a:br>
            <a:r>
              <a:rPr kumimoji="0" lang="en-US" sz="3600" b="1" i="0" u="none" strike="noStrike" kern="1200" cap="none" spc="300" normalizeH="0" baseline="0" noProof="0" dirty="0">
                <a:ln>
                  <a:noFill/>
                </a:ln>
                <a:solidFill>
                  <a:srgbClr val="76787A"/>
                </a:solidFill>
                <a:effectLst/>
                <a:uLnTx/>
                <a:uFillTx/>
                <a:latin typeface="Trebuchet MS"/>
                <a:ea typeface="+mn-ea"/>
                <a:cs typeface="+mn-cs"/>
              </a:rPr>
              <a:t> MATERNAL HEATHCARE COLLABORATIVE</a:t>
            </a:r>
          </a:p>
        </p:txBody>
      </p:sp>
      <p:graphicFrame>
        <p:nvGraphicFramePr>
          <p:cNvPr id="6" name="Diagram 5">
            <a:extLst>
              <a:ext uri="{FF2B5EF4-FFF2-40B4-BE49-F238E27FC236}">
                <a16:creationId xmlns:a16="http://schemas.microsoft.com/office/drawing/2014/main" id="{9238A5F9-788B-48EE-89D8-9EDE866A386D}"/>
              </a:ext>
            </a:extLst>
          </p:cNvPr>
          <p:cNvGraphicFramePr/>
          <p:nvPr/>
        </p:nvGraphicFramePr>
        <p:xfrm>
          <a:off x="-185551" y="1370178"/>
          <a:ext cx="7833532" cy="521544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6630" name="TextBox 6">
            <a:extLst>
              <a:ext uri="{FF2B5EF4-FFF2-40B4-BE49-F238E27FC236}">
                <a16:creationId xmlns:a16="http://schemas.microsoft.com/office/drawing/2014/main" id="{2D98862F-0909-4ED9-89A3-A7019F84AC96}"/>
              </a:ext>
            </a:extLst>
          </p:cNvPr>
          <p:cNvSpPr txBox="1">
            <a:spLocks noChangeArrowheads="1"/>
          </p:cNvSpPr>
          <p:nvPr/>
        </p:nvSpPr>
        <p:spPr bwMode="auto">
          <a:xfrm>
            <a:off x="7253288" y="2327275"/>
            <a:ext cx="4248150"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lnSpc>
                <a:spcPct val="90000"/>
              </a:lnSpc>
              <a:spcBef>
                <a:spcPts val="1000"/>
              </a:spcBef>
              <a:buFont typeface="Arial" panose="020B0604020202020204" pitchFamily="34" charset="0"/>
              <a:buChar char="•"/>
              <a:defRPr sz="2800">
                <a:solidFill>
                  <a:schemeClr val="tx1"/>
                </a:solidFill>
                <a:latin typeface="Trebuchet MS" panose="020B0603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Trebuchet MS" panose="020B0603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Trebuchet MS" panose="020B0603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Trebuchet MS" panose="020B0603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rebuchet MS" panose="020B0603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rebuchet MS" panose="020B0603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rebuchet MS" panose="020B0603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Trebuchet MS" panose="020B0603020202020204" pitchFamily="34" charset="0"/>
              </a:defRPr>
            </a:lvl9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alt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PROGRAM KEY COMPONENTS</a:t>
            </a:r>
          </a:p>
          <a:p>
            <a:pPr marL="285750" indent="-285750">
              <a:lnSpc>
                <a:spcPct val="100000"/>
              </a:lnSpc>
              <a:spcBef>
                <a:spcPct val="0"/>
              </a:spcBef>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Create a culture of equity</a:t>
            </a:r>
            <a:b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a:p>
            <a:pPr marL="285750" indent="-285750">
              <a:lnSpc>
                <a:spcPct val="100000"/>
              </a:lnSpc>
              <a:spcBef>
                <a:spcPct val="0"/>
              </a:spcBef>
              <a:defRPr/>
            </a:pPr>
            <a:r>
              <a:rPr kumimoji="0" lang="en-US" altLang="en-US" sz="1800" b="0" i="0" u="none" strike="noStrike" kern="1200" cap="none" spc="0" normalizeH="0" baseline="0" noProof="0" dirty="0">
                <a:ln>
                  <a:noFill/>
                </a:ln>
                <a:solidFill>
                  <a:prstClr val="black"/>
                </a:solidFill>
                <a:effectLst/>
                <a:uLnTx/>
                <a:uFillTx/>
                <a:latin typeface="Arial"/>
                <a:ea typeface="+mn-ea"/>
                <a:cs typeface="Arial"/>
              </a:rPr>
              <a:t>Utilize patient-reported data to </a:t>
            </a:r>
            <a:r>
              <a:rPr lang="en-US" altLang="en-US" sz="1800" dirty="0">
                <a:solidFill>
                  <a:prstClr val="black"/>
                </a:solidFill>
                <a:latin typeface="Arial"/>
                <a:cs typeface="Arial"/>
              </a:rPr>
              <a:t>      </a:t>
            </a:r>
            <a:r>
              <a:rPr kumimoji="0" lang="en-US" altLang="en-US" sz="1800" b="0" i="0" u="none" strike="noStrike" kern="1200" cap="none" spc="0" normalizeH="0" baseline="0" noProof="0" dirty="0">
                <a:ln>
                  <a:noFill/>
                </a:ln>
                <a:solidFill>
                  <a:prstClr val="black"/>
                </a:solidFill>
                <a:effectLst/>
                <a:uLnTx/>
                <a:uFillTx/>
                <a:latin typeface="Arial"/>
                <a:ea typeface="+mn-ea"/>
                <a:cs typeface="Arial"/>
              </a:rPr>
              <a:t>improve birth outcomes</a:t>
            </a:r>
            <a:b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altLang="en-US" sz="1800" b="0" i="0" u="none" strike="noStrike" kern="1200" cap="none" spc="0" normalizeH="0" baseline="0" noProof="0" dirty="0">
                <a:ln>
                  <a:noFill/>
                </a:ln>
                <a:solidFill>
                  <a:prstClr val="black"/>
                </a:solidFill>
                <a:effectLst/>
                <a:uLnTx/>
                <a:uFillTx/>
                <a:latin typeface="Arial"/>
                <a:ea typeface="+mn-ea"/>
                <a:cs typeface="Arial"/>
              </a:rPr>
              <a:t> </a:t>
            </a:r>
          </a:p>
          <a:p>
            <a:pPr marL="285750" indent="-285750">
              <a:lnSpc>
                <a:spcPct val="100000"/>
              </a:lnSpc>
              <a:spcBef>
                <a:spcPct val="0"/>
              </a:spcBef>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Center the patient in decision making</a:t>
            </a:r>
            <a:b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p>
          <a:p>
            <a:pPr marL="285750" indent="-285750">
              <a:lnSpc>
                <a:spcPct val="100000"/>
              </a:lnSpc>
              <a:spcBef>
                <a:spcPct val="0"/>
              </a:spcBef>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Creates accountability to communities </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cxnSp>
        <p:nvCxnSpPr>
          <p:cNvPr id="8" name="Straight Arrow Connector 7">
            <a:extLst>
              <a:ext uri="{FF2B5EF4-FFF2-40B4-BE49-F238E27FC236}">
                <a16:creationId xmlns:a16="http://schemas.microsoft.com/office/drawing/2014/main" id="{A156D9AD-F72E-4146-8FC8-79212C5F87EE}"/>
              </a:ext>
            </a:extLst>
          </p:cNvPr>
          <p:cNvCxnSpPr/>
          <p:nvPr/>
        </p:nvCxnSpPr>
        <p:spPr>
          <a:xfrm>
            <a:off x="4706938" y="4030663"/>
            <a:ext cx="2409825" cy="0"/>
          </a:xfrm>
          <a:prstGeom prst="straightConnector1">
            <a:avLst/>
          </a:prstGeom>
          <a:ln w="57150">
            <a:solidFill>
              <a:srgbClr val="27A2B3"/>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14F40-CEB0-3D93-6ED5-A0DB7BBEA89A}"/>
              </a:ext>
            </a:extLst>
          </p:cNvPr>
          <p:cNvSpPr>
            <a:spLocks noGrp="1"/>
          </p:cNvSpPr>
          <p:nvPr>
            <p:ph type="title"/>
          </p:nvPr>
        </p:nvSpPr>
        <p:spPr>
          <a:xfrm>
            <a:off x="838200" y="365125"/>
            <a:ext cx="4810125" cy="1344613"/>
          </a:xfrm>
          <a:solidFill>
            <a:schemeClr val="accent1"/>
          </a:solidFill>
        </p:spPr>
        <p:txBody>
          <a:bodyPr vert="horz" lIns="91440" tIns="45720" rIns="91440" bIns="45720" rtlCol="0" anchor="ctr">
            <a:normAutofit fontScale="90000"/>
          </a:bodyPr>
          <a:lstStyle/>
          <a:p>
            <a:pPr algn="ctr"/>
            <a:r>
              <a:rPr lang="en-US" b="1" kern="1200">
                <a:solidFill>
                  <a:schemeClr val="tx2"/>
                </a:solidFill>
                <a:latin typeface="+mj-lt"/>
                <a:ea typeface="+mj-ea"/>
                <a:cs typeface="+mj-cs"/>
              </a:rPr>
              <a:t>Ongoing Maternal Health Initiatives</a:t>
            </a:r>
            <a:r>
              <a:rPr lang="en-US" kern="1200" dirty="0">
                <a:solidFill>
                  <a:schemeClr val="tx2"/>
                </a:solidFill>
                <a:latin typeface="+mj-lt"/>
                <a:ea typeface="+mj-ea"/>
                <a:cs typeface="+mj-cs"/>
              </a:rPr>
              <a:t> </a:t>
            </a:r>
            <a:endParaRPr lang="en-US" dirty="0">
              <a:solidFill>
                <a:schemeClr val="tx2"/>
              </a:solidFill>
            </a:endParaRPr>
          </a:p>
        </p:txBody>
      </p:sp>
      <p:sp>
        <p:nvSpPr>
          <p:cNvPr id="3" name="TextBox 2">
            <a:extLst>
              <a:ext uri="{FF2B5EF4-FFF2-40B4-BE49-F238E27FC236}">
                <a16:creationId xmlns:a16="http://schemas.microsoft.com/office/drawing/2014/main" id="{782CF464-0B85-8A50-3D2F-3D432794C5DA}"/>
              </a:ext>
            </a:extLst>
          </p:cNvPr>
          <p:cNvSpPr txBox="1"/>
          <p:nvPr/>
        </p:nvSpPr>
        <p:spPr>
          <a:xfrm>
            <a:off x="838200" y="1835150"/>
            <a:ext cx="5095875" cy="400843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lnSpcReduction="10000"/>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rebuchet MS"/>
                <a:ea typeface="+mn-ea"/>
                <a:cs typeface="+mn-cs"/>
              </a:rPr>
              <a:t>The Maternal Health team, in collaboration with Care Transformation, has expanded services at the Lincoln Center (OBGYN services) by adding a community health advocate and a social </a:t>
            </a:r>
            <a:r>
              <a:rPr kumimoji="0" lang="en-US" sz="2400" b="0" i="0" u="none" strike="noStrike" kern="1200" cap="none" spc="0" normalizeH="0" baseline="0" noProof="0" dirty="0" err="1">
                <a:ln>
                  <a:noFill/>
                </a:ln>
                <a:solidFill>
                  <a:prstClr val="black"/>
                </a:solidFill>
                <a:effectLst/>
                <a:uLnTx/>
                <a:uFillTx/>
                <a:latin typeface="Trebuchet MS"/>
                <a:ea typeface="+mn-ea"/>
                <a:cs typeface="+mn-cs"/>
              </a:rPr>
              <a:t>worker.These</a:t>
            </a:r>
            <a:r>
              <a:rPr kumimoji="0" lang="en-US" sz="2400" b="0" i="0" u="none" strike="noStrike" kern="1200" cap="none" spc="0" normalizeH="0" baseline="0" noProof="0" dirty="0">
                <a:ln>
                  <a:noFill/>
                </a:ln>
                <a:solidFill>
                  <a:prstClr val="black"/>
                </a:solidFill>
                <a:effectLst/>
                <a:uLnTx/>
                <a:uFillTx/>
                <a:latin typeface="Trebuchet MS"/>
                <a:ea typeface="+mn-ea"/>
                <a:cs typeface="+mn-cs"/>
              </a:rPr>
              <a:t> roles support patients in accessing care earlier and consistently throughout pregnancy, helping improve outcomes for both parents and babies.</a:t>
            </a:r>
            <a:endParaRPr kumimoji="0" lang="en-US" sz="1800" b="0"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4" name="Content Placeholder 3">
            <a:extLst>
              <a:ext uri="{FF2B5EF4-FFF2-40B4-BE49-F238E27FC236}">
                <a16:creationId xmlns:a16="http://schemas.microsoft.com/office/drawing/2014/main" id="{8F440AB3-6536-367D-B132-809F5A9F124A}"/>
              </a:ext>
            </a:extLst>
          </p:cNvPr>
          <p:cNvPicPr>
            <a:picLocks noGrp="1" noChangeAspect="1"/>
          </p:cNvPicPr>
          <p:nvPr>
            <p:ph sz="half" idx="2"/>
          </p:nvPr>
        </p:nvPicPr>
        <p:blipFill>
          <a:blip r:embed="rId2"/>
          <a:stretch>
            <a:fillRect/>
          </a:stretch>
        </p:blipFill>
        <p:spPr>
          <a:xfrm>
            <a:off x="6376275" y="187325"/>
            <a:ext cx="5116349" cy="6475413"/>
          </a:xfrm>
          <a:prstGeom prst="rect">
            <a:avLst/>
          </a:prstGeom>
          <a:noFill/>
        </p:spPr>
      </p:pic>
    </p:spTree>
    <p:extLst>
      <p:ext uri="{BB962C8B-B14F-4D97-AF65-F5344CB8AC3E}">
        <p14:creationId xmlns:p14="http://schemas.microsoft.com/office/powerpoint/2010/main" val="222400700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B4D3062-8C64-B447-893E-BD4BA5871B47}"/>
              </a:ext>
            </a:extLst>
          </p:cNvPr>
          <p:cNvSpPr txBox="1"/>
          <p:nvPr/>
        </p:nvSpPr>
        <p:spPr>
          <a:xfrm>
            <a:off x="445495" y="294294"/>
            <a:ext cx="6119692"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8A30A">
                    <a:lumMod val="75000"/>
                  </a:srgbClr>
                </a:solidFill>
                <a:effectLst/>
                <a:uLnTx/>
                <a:uFillTx/>
                <a:latin typeface="Trebuchet MS"/>
                <a:ea typeface="+mn-ea"/>
                <a:cs typeface="+mn-cs"/>
              </a:rPr>
              <a:t>__</a:t>
            </a:r>
            <a:br>
              <a:rPr kumimoji="0" lang="en-US" sz="3600" b="1" i="0" u="none" strike="noStrike" kern="1200" cap="none" spc="0" normalizeH="0" baseline="0" noProof="0" dirty="0">
                <a:ln>
                  <a:noFill/>
                </a:ln>
                <a:solidFill>
                  <a:srgbClr val="E8A30A">
                    <a:lumMod val="75000"/>
                  </a:srgbClr>
                </a:solidFill>
                <a:effectLst/>
                <a:uLnTx/>
                <a:uFillTx/>
                <a:latin typeface="Trebuchet MS"/>
                <a:ea typeface="+mn-ea"/>
                <a:cs typeface="+mn-cs"/>
              </a:rPr>
            </a:br>
            <a:r>
              <a:rPr kumimoji="0" lang="en-US" sz="3600" b="1" i="0" u="none" strike="noStrike" kern="1200" cap="none" spc="300" normalizeH="0" baseline="0" noProof="0" dirty="0">
                <a:ln>
                  <a:noFill/>
                </a:ln>
                <a:solidFill>
                  <a:srgbClr val="E8A30A">
                    <a:lumMod val="75000"/>
                  </a:srgbClr>
                </a:solidFill>
                <a:effectLst/>
                <a:uLnTx/>
                <a:uFillTx/>
                <a:latin typeface="Trebuchet MS"/>
                <a:ea typeface="+mn-ea"/>
                <a:cs typeface="+mn-cs"/>
              </a:rPr>
              <a:t>LET’S STAY CONNECTED!</a:t>
            </a:r>
          </a:p>
        </p:txBody>
      </p:sp>
      <p:sp>
        <p:nvSpPr>
          <p:cNvPr id="7" name="TextBox 6">
            <a:extLst>
              <a:ext uri="{FF2B5EF4-FFF2-40B4-BE49-F238E27FC236}">
                <a16:creationId xmlns:a16="http://schemas.microsoft.com/office/drawing/2014/main" id="{3ED196E2-A848-034F-B61F-5CB077262794}"/>
              </a:ext>
            </a:extLst>
          </p:cNvPr>
          <p:cNvSpPr txBox="1"/>
          <p:nvPr/>
        </p:nvSpPr>
        <p:spPr>
          <a:xfrm>
            <a:off x="445496" y="1715518"/>
            <a:ext cx="6701664" cy="3447098"/>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6787A"/>
                </a:solidFill>
                <a:effectLst/>
                <a:uLnTx/>
                <a:uFillTx/>
                <a:latin typeface="Trebuchet MS"/>
                <a:ea typeface="+mn-ea"/>
                <a:cs typeface="+mn-cs"/>
              </a:rPr>
              <a:t>Emersen Frazier Freeman, MPH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6787A"/>
                </a:solidFill>
                <a:effectLst/>
                <a:uLnTx/>
                <a:uFillTx/>
                <a:latin typeface="Trebuchet MS"/>
                <a:ea typeface="+mn-ea"/>
                <a:cs typeface="+mn-cs"/>
              </a:rPr>
              <a:t>Director, Community Health </a:t>
            </a:r>
            <a:r>
              <a:rPr kumimoji="0" lang="en-US" sz="2800" b="0" i="0" u="none" strike="noStrike" kern="1200" cap="none" spc="0" normalizeH="0" baseline="0" noProof="0">
                <a:ln>
                  <a:noFill/>
                </a:ln>
                <a:solidFill>
                  <a:srgbClr val="76787A"/>
                </a:solidFill>
                <a:effectLst/>
                <a:uLnTx/>
                <a:uFillTx/>
                <a:latin typeface="Trebuchet MS"/>
                <a:ea typeface="+mn-ea"/>
                <a:cs typeface="+mn-cs"/>
              </a:rPr>
              <a:t>Engagement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6787A"/>
                </a:solidFill>
                <a:effectLst/>
                <a:uLnTx/>
                <a:uFillTx/>
                <a:latin typeface="Trebuchet MS"/>
                <a:ea typeface="+mn-ea"/>
                <a:cs typeface="+mn-cs"/>
              </a:rPr>
              <a:t>Stormont Vail Health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76787A"/>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6787A"/>
                </a:solidFill>
                <a:effectLst/>
                <a:uLnTx/>
                <a:uFillTx/>
                <a:latin typeface="Trebuchet MS"/>
                <a:ea typeface="+mn-ea"/>
                <a:cs typeface="+mn-cs"/>
              </a:rPr>
              <a:t>Email: </a:t>
            </a:r>
            <a:r>
              <a:rPr kumimoji="0" lang="en-US" sz="2800" b="0" i="0" u="none" strike="noStrike" kern="1200" cap="none" spc="0" normalizeH="0" baseline="0" noProof="0" dirty="0">
                <a:ln>
                  <a:noFill/>
                </a:ln>
                <a:solidFill>
                  <a:srgbClr val="00747A"/>
                </a:solidFill>
                <a:effectLst/>
                <a:uLnTx/>
                <a:uFillTx/>
                <a:latin typeface="Trebuchet MS"/>
                <a:ea typeface="+mn-ea"/>
                <a:cs typeface="+mn-cs"/>
                <a:hlinkClick r:id="rId2">
                  <a:extLst>
                    <a:ext uri="{A12FA001-AC4F-418D-AE19-62706E023703}">
                      <ahyp:hlinkClr xmlns:ahyp="http://schemas.microsoft.com/office/drawing/2018/hyperlinkcolor" val="tx"/>
                    </a:ext>
                  </a:extLst>
                </a:hlinkClick>
              </a:rPr>
              <a:t>Emersen.Frazier@stormontvail.org</a:t>
            </a:r>
            <a:endParaRPr kumimoji="0" lang="en-US" sz="2800" b="0" i="0" u="none" strike="noStrike" kern="1200" cap="none" spc="0" normalizeH="0" baseline="0" noProof="0" dirty="0">
              <a:ln>
                <a:noFill/>
              </a:ln>
              <a:solidFill>
                <a:srgbClr val="00747A"/>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47A"/>
                </a:solidFill>
                <a:effectLst/>
                <a:uLnTx/>
                <a:uFillTx/>
                <a:latin typeface="Trebuchet M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6787A"/>
                </a:solidFill>
                <a:effectLst/>
                <a:uLnTx/>
                <a:uFillTx/>
                <a:latin typeface="Trebuchet MS"/>
                <a:ea typeface="+mn-ea"/>
                <a:cs typeface="+mn-cs"/>
              </a:rPr>
              <a:t>Work Phone: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47A"/>
                </a:solidFill>
                <a:effectLst/>
                <a:uLnTx/>
                <a:uFillTx/>
                <a:latin typeface="Trebuchet MS"/>
                <a:ea typeface="+mn-ea"/>
                <a:cs typeface="+mn-cs"/>
              </a:rPr>
              <a:t>(785) 354-6000 ext. 25805</a:t>
            </a:r>
          </a:p>
        </p:txBody>
      </p:sp>
      <p:sp>
        <p:nvSpPr>
          <p:cNvPr id="10" name="Oval 9">
            <a:extLst>
              <a:ext uri="{FF2B5EF4-FFF2-40B4-BE49-F238E27FC236}">
                <a16:creationId xmlns:a16="http://schemas.microsoft.com/office/drawing/2014/main" id="{D7C5C631-EEEE-1F49-9DB1-E2F234C885B0}"/>
              </a:ext>
            </a:extLst>
          </p:cNvPr>
          <p:cNvSpPr>
            <a:spLocks noChangeAspect="1"/>
          </p:cNvSpPr>
          <p:nvPr/>
        </p:nvSpPr>
        <p:spPr>
          <a:xfrm>
            <a:off x="9501656" y="3429000"/>
            <a:ext cx="780344" cy="7803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
        <p:nvSpPr>
          <p:cNvPr id="11" name="Oval 10">
            <a:extLst>
              <a:ext uri="{FF2B5EF4-FFF2-40B4-BE49-F238E27FC236}">
                <a16:creationId xmlns:a16="http://schemas.microsoft.com/office/drawing/2014/main" id="{DDA6E50E-B470-D340-B441-0CD16E874302}"/>
              </a:ext>
            </a:extLst>
          </p:cNvPr>
          <p:cNvSpPr>
            <a:spLocks noChangeAspect="1"/>
          </p:cNvSpPr>
          <p:nvPr/>
        </p:nvSpPr>
        <p:spPr>
          <a:xfrm>
            <a:off x="9090734" y="1070712"/>
            <a:ext cx="2717914" cy="2717914"/>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8690311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CFFB2B-D5A2-21DA-D2D9-0D8D94CCE4F8}"/>
              </a:ext>
            </a:extLst>
          </p:cNvPr>
          <p:cNvSpPr txBox="1"/>
          <p:nvPr/>
        </p:nvSpPr>
        <p:spPr>
          <a:xfrm>
            <a:off x="571611" y="428709"/>
            <a:ext cx="99460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rebuchet MS"/>
                <a:ea typeface="+mn-ea"/>
                <a:cs typeface="+mn-cs"/>
              </a:rPr>
              <a:t>Cited Sources</a:t>
            </a:r>
            <a:r>
              <a:rPr kumimoji="0" lang="en-US" sz="1200" b="1" i="0" u="none" strike="noStrike" kern="1200" cap="none" spc="0" normalizeH="0" baseline="0" noProof="0" dirty="0">
                <a:ln>
                  <a:noFill/>
                </a:ln>
                <a:solidFill>
                  <a:prstClr val="black"/>
                </a:solidFill>
                <a:effectLst/>
                <a:uLnTx/>
                <a:uFillTx/>
                <a:latin typeface="Trebuchet MS"/>
                <a:ea typeface="+mn-ea"/>
                <a:cs typeface="+mn-cs"/>
              </a:rPr>
              <a:t> (in order of </a:t>
            </a:r>
            <a:r>
              <a:rPr kumimoji="0" lang="en-US" sz="1200" b="1" i="0" u="none" strike="noStrike" kern="1200" cap="none" spc="0" normalizeH="0" baseline="0" noProof="0">
                <a:ln>
                  <a:noFill/>
                </a:ln>
                <a:solidFill>
                  <a:prstClr val="black"/>
                </a:solidFill>
                <a:effectLst/>
                <a:uLnTx/>
                <a:uFillTx/>
                <a:latin typeface="Trebuchet MS"/>
                <a:ea typeface="+mn-ea"/>
                <a:cs typeface="+mn-cs"/>
              </a:rPr>
              <a:t>appearance)</a:t>
            </a:r>
            <a:endParaRPr kumimoji="0" lang="en-US" sz="1200" b="1" i="0" u="none" strike="noStrike" kern="1200" cap="none" spc="0" normalizeH="0" baseline="0" noProof="0" dirty="0">
              <a:ln>
                <a:noFill/>
              </a:ln>
              <a:solidFill>
                <a:prstClr val="black"/>
              </a:solidFill>
              <a:effectLst/>
              <a:uLnTx/>
              <a:uFillTx/>
              <a:latin typeface="Trebuchet MS"/>
              <a:ea typeface="+mn-ea"/>
              <a:cs typeface="+mn-cs"/>
            </a:endParaRPr>
          </a:p>
        </p:txBody>
      </p:sp>
      <p:sp>
        <p:nvSpPr>
          <p:cNvPr id="4" name="TextBox 3">
            <a:extLst>
              <a:ext uri="{FF2B5EF4-FFF2-40B4-BE49-F238E27FC236}">
                <a16:creationId xmlns:a16="http://schemas.microsoft.com/office/drawing/2014/main" id="{8C2360A9-EB5E-9C13-A998-4CE33EF12F8B}"/>
              </a:ext>
            </a:extLst>
          </p:cNvPr>
          <p:cNvSpPr txBox="1"/>
          <p:nvPr/>
        </p:nvSpPr>
        <p:spPr>
          <a:xfrm>
            <a:off x="637273" y="894807"/>
            <a:ext cx="9238672"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ea"/>
                <a:cs typeface="+mn-cs"/>
              </a:rPr>
              <a:t>KFF. (2022). </a:t>
            </a:r>
            <a:r>
              <a:rPr kumimoji="0" lang="en-US" sz="1200" b="0" i="1" u="none" strike="noStrike" kern="1200" cap="none" spc="0" normalizeH="0" baseline="0" noProof="0">
                <a:ln>
                  <a:noFill/>
                </a:ln>
                <a:solidFill>
                  <a:prstClr val="black"/>
                </a:solidFill>
                <a:effectLst/>
                <a:uLnTx/>
                <a:uFillTx/>
                <a:latin typeface="Trebuchet MS"/>
                <a:ea typeface="+mn-ea"/>
                <a:cs typeface="+mn-cs"/>
              </a:rPr>
              <a:t>Figure 1: Social determinants of health</a:t>
            </a:r>
            <a:r>
              <a:rPr kumimoji="0" lang="en-US" sz="1200" b="0" i="0" u="none" strike="noStrike" kern="1200" cap="none" spc="0" normalizeH="0" baseline="0" noProof="0">
                <a:ln>
                  <a:noFill/>
                </a:ln>
                <a:solidFill>
                  <a:prstClr val="black"/>
                </a:solidFill>
                <a:effectLst/>
                <a:uLnTx/>
                <a:uFillTx/>
                <a:latin typeface="Trebuchet MS"/>
                <a:ea typeface="+mn-ea"/>
                <a:cs typeface="+mn-cs"/>
              </a:rPr>
              <a:t>. In </a:t>
            </a:r>
            <a:r>
              <a:rPr kumimoji="0" lang="en-US" sz="1200" b="0" i="1" u="none" strike="noStrike" kern="1200" cap="none" spc="0" normalizeH="0" baseline="0" noProof="0">
                <a:ln>
                  <a:noFill/>
                </a:ln>
                <a:solidFill>
                  <a:prstClr val="black"/>
                </a:solidFill>
                <a:effectLst/>
                <a:uLnTx/>
                <a:uFillTx/>
                <a:latin typeface="Trebuchet MS"/>
                <a:ea typeface="+mn-ea"/>
                <a:cs typeface="+mn-cs"/>
              </a:rPr>
              <a:t>Tracking social determinants of health during the COVID‑19 pandemic</a:t>
            </a:r>
            <a:r>
              <a:rPr kumimoji="0" lang="en-US" sz="1200" b="0" i="0" u="none" strike="noStrike" kern="1200" cap="none" spc="0" normalizeH="0" baseline="0" noProof="0">
                <a:ln>
                  <a:noFill/>
                </a:ln>
                <a:solidFill>
                  <a:prstClr val="black"/>
                </a:solidFill>
                <a:effectLst/>
                <a:uLnTx/>
                <a:uFillTx/>
                <a:latin typeface="Trebuchet MS"/>
                <a:ea typeface="+mn-ea"/>
                <a:cs typeface="+mn-cs"/>
              </a:rPr>
              <a:t>. </a:t>
            </a:r>
            <a:r>
              <a:rPr kumimoji="0" lang="en-US" sz="1200" b="0" i="0" u="none" strike="noStrike" kern="1200" cap="none" spc="0" normalizeH="0" baseline="0" noProof="0" dirty="0">
                <a:ln>
                  <a:noFill/>
                </a:ln>
                <a:solidFill>
                  <a:prstClr val="black"/>
                </a:solidFill>
                <a:effectLst/>
                <a:uLnTx/>
                <a:uFillTx/>
                <a:latin typeface="Trebuchet MS"/>
                <a:ea typeface="+mn-ea"/>
                <a:cs typeface="+mn-cs"/>
                <a:hlinkClick r:id="rId2"/>
              </a:rPr>
              <a:t>https://www.kff.org/covid-19/tracking-social-determinants-of-health-during-the-covid-19-pandemic</a:t>
            </a:r>
            <a:endParaRPr kumimoji="0" lang="en-US" sz="1200" b="0" i="0" u="none" strike="noStrike" kern="1200" cap="none" spc="0" normalizeH="0" baseline="0" noProof="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rebuchet MS"/>
                <a:ea typeface="+mn-lt"/>
                <a:cs typeface="+mn-lt"/>
              </a:rPr>
              <a:t>Stormont Vail Health, Shawnee County Health Department, LiveWell Shawnee County, United Way of Kaw Valley, </a:t>
            </a:r>
            <a:r>
              <a:rPr kumimoji="0" lang="en-US" sz="1200" b="0" i="0" u="none" strike="noStrike" kern="1200" cap="none" spc="0" normalizeH="0" baseline="0" noProof="0" dirty="0" err="1">
                <a:ln>
                  <a:noFill/>
                </a:ln>
                <a:solidFill>
                  <a:prstClr val="black"/>
                </a:solidFill>
                <a:effectLst/>
                <a:uLnTx/>
                <a:uFillTx/>
                <a:latin typeface="Trebuchet MS"/>
                <a:ea typeface="+mn-lt"/>
                <a:cs typeface="+mn-lt"/>
              </a:rPr>
              <a:t>GraceMed</a:t>
            </a:r>
            <a:r>
              <a:rPr kumimoji="0" lang="en-US" sz="1200" b="0" i="0" u="none" strike="noStrike" kern="1200" cap="none" spc="0" normalizeH="0" baseline="0" noProof="0" dirty="0">
                <a:ln>
                  <a:noFill/>
                </a:ln>
                <a:solidFill>
                  <a:prstClr val="black"/>
                </a:solidFill>
                <a:effectLst/>
                <a:uLnTx/>
                <a:uFillTx/>
                <a:latin typeface="Trebuchet MS"/>
                <a:ea typeface="+mn-lt"/>
                <a:cs typeface="+mn-lt"/>
              </a:rPr>
              <a:t> Health Clinic, Family Service &amp; Guidance Center, Valeo Behavioral Health Care, &amp; The University of Kansas Health System St. Francis Campus. (2024). </a:t>
            </a:r>
            <a:r>
              <a:rPr kumimoji="0" lang="en-US" sz="1200" b="0" i="1" u="none" strike="noStrike" kern="1200" cap="none" spc="0" normalizeH="0" baseline="0" noProof="0" dirty="0">
                <a:ln>
                  <a:noFill/>
                </a:ln>
                <a:solidFill>
                  <a:prstClr val="black"/>
                </a:solidFill>
                <a:effectLst/>
                <a:uLnTx/>
                <a:uFillTx/>
                <a:latin typeface="Trebuchet MS"/>
                <a:ea typeface="+mn-lt"/>
                <a:cs typeface="+mn-lt"/>
              </a:rPr>
              <a:t>Shawnee County community health needs assessment (CHNA)</a:t>
            </a:r>
            <a:r>
              <a:rPr kumimoji="0" lang="en-US" sz="1200" b="0" i="0" u="none" strike="noStrike" kern="1200" cap="none" spc="0" normalizeH="0" baseline="0" noProof="0" dirty="0">
                <a:ln>
                  <a:noFill/>
                </a:ln>
                <a:solidFill>
                  <a:prstClr val="black"/>
                </a:solidFill>
                <a:effectLst/>
                <a:uLnTx/>
                <a:uFillTx/>
                <a:latin typeface="Trebuchet MS"/>
                <a:ea typeface="+mn-lt"/>
                <a:cs typeface="+mn-lt"/>
              </a:rPr>
              <a:t>.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3"/>
              </a:rPr>
              <a:t>https://www.stormontvail.org/wp-content/uploads/Shawnee-CHNA-24.v2.pdf</a:t>
            </a:r>
            <a:endParaRPr kumimoji="0" lang="en-US" sz="1200" b="0" i="0" u="none" strike="noStrike" kern="1200" cap="none" spc="0" normalizeH="0" baseline="0" noProof="0" dirty="0">
              <a:ln>
                <a:noFill/>
              </a:ln>
              <a:solidFill>
                <a:prstClr val="black"/>
              </a:solidFill>
              <a:effectLst/>
              <a:uLnTx/>
              <a:uFillTx/>
              <a:latin typeface="Trebuchet MS"/>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lt"/>
                <a:cs typeface="+mn-lt"/>
              </a:rPr>
              <a:t>Stormont Vail Health, Konza Prairie Community Health Center, Live Well Geary County Coalition, Pawnee Mental Health, Geary County Health Department, &amp; USD 475. (2024). </a:t>
            </a:r>
            <a:r>
              <a:rPr kumimoji="0" lang="en-US" sz="1200" b="0" i="1" u="none" strike="noStrike" kern="1200" cap="none" spc="0" normalizeH="0" baseline="0" noProof="0">
                <a:ln>
                  <a:noFill/>
                </a:ln>
                <a:solidFill>
                  <a:prstClr val="black"/>
                </a:solidFill>
                <a:effectLst/>
                <a:uLnTx/>
                <a:uFillTx/>
                <a:latin typeface="Trebuchet MS"/>
                <a:ea typeface="+mn-lt"/>
                <a:cs typeface="+mn-lt"/>
              </a:rPr>
              <a:t>Geary County community health needs assessment (CHNA)</a:t>
            </a:r>
            <a:r>
              <a:rPr kumimoji="0" lang="en-US" sz="1200" b="0" i="0" u="none" strike="noStrike" kern="1200" cap="none" spc="0" normalizeH="0" baseline="0" noProof="0">
                <a:ln>
                  <a:noFill/>
                </a:ln>
                <a:solidFill>
                  <a:prstClr val="black"/>
                </a:solidFill>
                <a:effectLst/>
                <a:uLnTx/>
                <a:uFillTx/>
                <a:latin typeface="Trebuchet MS"/>
                <a:ea typeface="+mn-lt"/>
                <a:cs typeface="+mn-lt"/>
              </a:rPr>
              <a:t>. Stormont Vail Health.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4"/>
              </a:rPr>
              <a:t>https://www.stormontvail.org/wp-content/uploads/Geary-CHNA-2024-final.v2.pdf</a:t>
            </a:r>
            <a:endParaRPr kumimoji="0" lang="en-US" sz="1200" b="0" i="0" u="none" strike="noStrike" kern="1200" cap="none" spc="0" normalizeH="0" baseline="0" noProof="0">
              <a:ln>
                <a:noFill/>
              </a:ln>
              <a:solidFill>
                <a:prstClr val="black"/>
              </a:solidFill>
              <a:effectLst/>
              <a:uLnTx/>
              <a:uFillTx/>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rebuchet MS"/>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lt"/>
                <a:cs typeface="+mn-lt"/>
              </a:rPr>
              <a:t>LiveWell Shawnee County, Shawnee County Health Department, Stormont Vail Health, United Way of Kaw Valley, Astra Mental Health and Recovery, Kansas Department of Health and Environment, &amp; other CHIP Steering Committee partners. (2024). </a:t>
            </a:r>
            <a:r>
              <a:rPr kumimoji="0" lang="en-US" sz="1200" b="0" i="1" u="none" strike="noStrike" kern="1200" cap="none" spc="0" normalizeH="0" baseline="0" noProof="0">
                <a:ln>
                  <a:noFill/>
                </a:ln>
                <a:solidFill>
                  <a:prstClr val="black"/>
                </a:solidFill>
                <a:effectLst/>
                <a:uLnTx/>
                <a:uFillTx/>
                <a:latin typeface="Trebuchet MS"/>
                <a:ea typeface="+mn-lt"/>
                <a:cs typeface="+mn-lt"/>
              </a:rPr>
              <a:t>Shawnee County, Kansas: Community Health Improvement Plan, 2026–2028</a:t>
            </a:r>
            <a:r>
              <a:rPr kumimoji="0" lang="en-US" sz="1200" b="0" i="0" u="none" strike="noStrike" kern="1200" cap="none" spc="0" normalizeH="0" baseline="0" noProof="0">
                <a:ln>
                  <a:noFill/>
                </a:ln>
                <a:solidFill>
                  <a:prstClr val="black"/>
                </a:solidFill>
                <a:effectLst/>
                <a:uLnTx/>
                <a:uFillTx/>
                <a:latin typeface="Trebuchet MS"/>
                <a:ea typeface="+mn-lt"/>
                <a:cs typeface="+mn-lt"/>
              </a:rPr>
              <a:t>. Stormont Vail Health.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5"/>
              </a:rPr>
              <a:t>https://www.stormontvail.org/wp-content/uploads/LiveWell-Shawnee-County-Community-Health-Improvement-Plan-2026-28.pdf</a:t>
            </a:r>
            <a:endParaRPr kumimoji="0" lang="en-US" sz="1200" b="0" i="0" u="none" strike="noStrike" kern="1200" cap="none" spc="0" normalizeH="0" baseline="0" noProof="0" dirty="0">
              <a:ln>
                <a:noFill/>
              </a:ln>
              <a:solidFill>
                <a:prstClr val="black"/>
              </a:solidFill>
              <a:effectLst/>
              <a:uLnTx/>
              <a:uFillTx/>
              <a:latin typeface="Trebuchet MS"/>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lt"/>
                <a:cs typeface="+mn-lt"/>
              </a:rPr>
              <a:t>Live Well Geary County. (2024). </a:t>
            </a:r>
            <a:r>
              <a:rPr kumimoji="0" lang="en-US" sz="1200" b="0" i="1" u="none" strike="noStrike" kern="1200" cap="none" spc="0" normalizeH="0" baseline="0" noProof="0">
                <a:ln>
                  <a:noFill/>
                </a:ln>
                <a:solidFill>
                  <a:prstClr val="black"/>
                </a:solidFill>
                <a:effectLst/>
                <a:uLnTx/>
                <a:uFillTx/>
                <a:latin typeface="Trebuchet MS"/>
                <a:ea typeface="+mn-lt"/>
                <a:cs typeface="+mn-lt"/>
              </a:rPr>
              <a:t>Geary County, Kansas: Community health improvement plan, 2025–2029</a:t>
            </a:r>
            <a:r>
              <a:rPr kumimoji="0" lang="en-US" sz="1200" b="0" i="0" u="none" strike="noStrike" kern="1200" cap="none" spc="0" normalizeH="0" baseline="0" noProof="0">
                <a:ln>
                  <a:noFill/>
                </a:ln>
                <a:solidFill>
                  <a:prstClr val="black"/>
                </a:solidFill>
                <a:effectLst/>
                <a:uLnTx/>
                <a:uFillTx/>
                <a:latin typeface="Trebuchet MS"/>
                <a:ea typeface="+mn-lt"/>
                <a:cs typeface="+mn-lt"/>
              </a:rPr>
              <a:t>. Stormont Vail Health.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6"/>
              </a:rPr>
              <a:t>https://www.stormontvail.org/wp-content/uploads/Geary_County_CHIP_2025-2029.pdf</a:t>
            </a:r>
            <a:endParaRPr kumimoji="0" lang="en-US" sz="12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lt"/>
                <a:cs typeface="+mn-lt"/>
              </a:rPr>
              <a:t>Stormont Vail Health. (2024). </a:t>
            </a:r>
            <a:r>
              <a:rPr kumimoji="0" lang="en-US" sz="1200" b="0" i="1" u="none" strike="noStrike" kern="1200" cap="none" spc="0" normalizeH="0" baseline="0" noProof="0">
                <a:ln>
                  <a:noFill/>
                </a:ln>
                <a:solidFill>
                  <a:prstClr val="black"/>
                </a:solidFill>
                <a:effectLst/>
                <a:uLnTx/>
                <a:uFillTx/>
                <a:latin typeface="Trebuchet MS"/>
                <a:ea typeface="+mn-lt"/>
                <a:cs typeface="+mn-lt"/>
              </a:rPr>
              <a:t>FY 2025–2027 Topeka Campus Hospital implementation plan: Addressing priorities identified in the 2024 Shawnee County Community Health Needs Assessment</a:t>
            </a:r>
            <a:r>
              <a:rPr kumimoji="0" lang="en-US" sz="1200" b="0" i="0" u="none" strike="noStrike" kern="1200" cap="none" spc="0" normalizeH="0" baseline="0" noProof="0">
                <a:ln>
                  <a:noFill/>
                </a:ln>
                <a:solidFill>
                  <a:prstClr val="black"/>
                </a:solidFill>
                <a:effectLst/>
                <a:uLnTx/>
                <a:uFillTx/>
                <a:latin typeface="Trebuchet MS"/>
                <a:ea typeface="+mn-lt"/>
                <a:cs typeface="+mn-lt"/>
              </a:rPr>
              <a:t>. Stormont Vail Health.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7"/>
              </a:rPr>
              <a:t>https://www.stormontvail.org/wp-content/uploads/2024-Shawnee-County-CHNA-Hospital-Implementation-Plan.pdf</a:t>
            </a:r>
            <a:r>
              <a:rPr kumimoji="0" lang="en-US" sz="1200" b="0" i="0" u="none" strike="noStrike" kern="1200" cap="none" spc="0" normalizeH="0" baseline="0" noProof="0" dirty="0">
                <a:ln>
                  <a:noFill/>
                </a:ln>
                <a:solidFill>
                  <a:prstClr val="black"/>
                </a:solidFill>
                <a:effectLst/>
                <a:uLnTx/>
                <a:uFillTx/>
                <a:latin typeface="Trebuchet MS"/>
                <a:ea typeface="+mn-lt"/>
                <a:cs typeface="+mn-lt"/>
              </a:rPr>
              <a:t> </a:t>
            </a:r>
            <a:endParaRPr kumimoji="0" lang="en-US" sz="1800" b="0" i="0" u="none" strike="noStrike" kern="1200" cap="none" spc="0" normalizeH="0" baseline="0" noProof="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Trebuchet MS"/>
                <a:ea typeface="+mn-lt"/>
                <a:cs typeface="+mn-lt"/>
              </a:rPr>
              <a:t>Stormont Vail Health. (2024). </a:t>
            </a:r>
            <a:r>
              <a:rPr kumimoji="0" lang="en-US" sz="1200" b="0" i="1" u="none" strike="noStrike" kern="1200" cap="none" spc="0" normalizeH="0" baseline="0" noProof="0">
                <a:ln>
                  <a:noFill/>
                </a:ln>
                <a:solidFill>
                  <a:prstClr val="black"/>
                </a:solidFill>
                <a:effectLst/>
                <a:uLnTx/>
                <a:uFillTx/>
                <a:latin typeface="Trebuchet MS"/>
                <a:ea typeface="+mn-lt"/>
                <a:cs typeface="+mn-lt"/>
              </a:rPr>
              <a:t>FY 2025–2027 Geary County Hospital implementation plan: Addressing priorities identified in the 2024 Geary County Community Health Needs Assessment</a:t>
            </a:r>
            <a:r>
              <a:rPr kumimoji="0" lang="en-US" sz="1200" b="0" i="0" u="none" strike="noStrike" kern="1200" cap="none" spc="0" normalizeH="0" baseline="0" noProof="0">
                <a:ln>
                  <a:noFill/>
                </a:ln>
                <a:solidFill>
                  <a:prstClr val="black"/>
                </a:solidFill>
                <a:effectLst/>
                <a:uLnTx/>
                <a:uFillTx/>
                <a:latin typeface="Trebuchet MS"/>
                <a:ea typeface="+mn-lt"/>
                <a:cs typeface="+mn-lt"/>
              </a:rPr>
              <a:t>. Stormont Vail Health. </a:t>
            </a:r>
            <a:r>
              <a:rPr kumimoji="0" lang="en-US" sz="1200" b="0" i="0" u="none" strike="noStrike" kern="1200" cap="none" spc="0" normalizeH="0" baseline="0" noProof="0" dirty="0">
                <a:ln>
                  <a:noFill/>
                </a:ln>
                <a:solidFill>
                  <a:prstClr val="black"/>
                </a:solidFill>
                <a:effectLst/>
                <a:uLnTx/>
                <a:uFillTx/>
                <a:latin typeface="Trebuchet MS"/>
                <a:ea typeface="+mn-lt"/>
                <a:cs typeface="+mn-lt"/>
                <a:hlinkClick r:id="rId8"/>
              </a:rPr>
              <a:t>2024-Geary-County-CHNA-Hospital-Implementation-Plan-1.pdf</a:t>
            </a:r>
            <a:endParaRPr kumimoji="0" lang="en-US" sz="1800" b="0" i="0" u="none" strike="noStrike" kern="1200" cap="none" spc="0" normalizeH="0" baseline="0" noProof="0">
              <a:ln>
                <a:noFill/>
              </a:ln>
              <a:solidFill>
                <a:prstClr val="black"/>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Trebuchet MS"/>
              <a:ea typeface="+mn-ea"/>
              <a:cs typeface="+mn-cs"/>
            </a:endParaRPr>
          </a:p>
        </p:txBody>
      </p:sp>
    </p:spTree>
    <p:extLst>
      <p:ext uri="{BB962C8B-B14F-4D97-AF65-F5344CB8AC3E}">
        <p14:creationId xmlns:p14="http://schemas.microsoft.com/office/powerpoint/2010/main" val="54052151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38AFC1-7736-407D-BD5A-1C8A54E7E8B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0" name="Rectangle 9">
            <a:extLst>
              <a:ext uri="{FF2B5EF4-FFF2-40B4-BE49-F238E27FC236}">
                <a16:creationId xmlns:a16="http://schemas.microsoft.com/office/drawing/2014/main" id="{18741B2D-7190-4007-A8A2-B87C43547758}"/>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1" name="Subtitle 2">
            <a:extLst>
              <a:ext uri="{FF2B5EF4-FFF2-40B4-BE49-F238E27FC236}">
                <a16:creationId xmlns:a16="http://schemas.microsoft.com/office/drawing/2014/main" id="{AE66A3A0-E608-4308-8473-98AA10ABCEB5}"/>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150" normalizeH="0" baseline="0" noProof="0" dirty="0">
                <a:ln>
                  <a:noFill/>
                </a:ln>
                <a:solidFill>
                  <a:srgbClr val="FFFFFF"/>
                </a:solidFill>
                <a:effectLst/>
                <a:uLnTx/>
                <a:uFillTx/>
                <a:latin typeface="Trebuchet MS"/>
                <a:ea typeface="+mn-ea"/>
                <a:cs typeface="+mn-cs"/>
              </a:rPr>
              <a:t>Click to edit Master subtitle style</a:t>
            </a:r>
          </a:p>
        </p:txBody>
      </p:sp>
      <p:sp>
        <p:nvSpPr>
          <p:cNvPr id="14" name="Rectangle 13">
            <a:extLst>
              <a:ext uri="{FF2B5EF4-FFF2-40B4-BE49-F238E27FC236}">
                <a16:creationId xmlns:a16="http://schemas.microsoft.com/office/drawing/2014/main" id="{882DCC71-80D9-41FB-967B-21E631A43AFB}"/>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rebuchet MS"/>
              <a:ea typeface="+mn-ea"/>
              <a:cs typeface="+mn-cs"/>
            </a:endParaRPr>
          </a:p>
        </p:txBody>
      </p:sp>
      <p:sp>
        <p:nvSpPr>
          <p:cNvPr id="16" name="Freeform: Shape 15">
            <a:extLst>
              <a:ext uri="{FF2B5EF4-FFF2-40B4-BE49-F238E27FC236}">
                <a16:creationId xmlns:a16="http://schemas.microsoft.com/office/drawing/2014/main" id="{AF539115-E227-485C-873C-8FEC7DFAF9E6}"/>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7" name="Picture 16">
            <a:extLst>
              <a:ext uri="{FF2B5EF4-FFF2-40B4-BE49-F238E27FC236}">
                <a16:creationId xmlns:a16="http://schemas.microsoft.com/office/drawing/2014/main" id="{CED07B97-E415-4366-B46E-B41A7F0C03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pic>
        <p:nvPicPr>
          <p:cNvPr id="3" name="Picture 2">
            <a:extLst>
              <a:ext uri="{FF2B5EF4-FFF2-40B4-BE49-F238E27FC236}">
                <a16:creationId xmlns:a16="http://schemas.microsoft.com/office/drawing/2014/main" id="{0BCCA480-D881-1EF8-25A6-E38C05042C00}"/>
              </a:ext>
            </a:extLst>
          </p:cNvPr>
          <p:cNvPicPr>
            <a:picLocks noChangeAspect="1"/>
          </p:cNvPicPr>
          <p:nvPr/>
        </p:nvPicPr>
        <p:blipFill>
          <a:blip r:embed="rId4"/>
          <a:stretch>
            <a:fillRect/>
          </a:stretch>
        </p:blipFill>
        <p:spPr>
          <a:xfrm rot="21193407">
            <a:off x="804731" y="806443"/>
            <a:ext cx="4284259" cy="5520103"/>
          </a:xfrm>
          <a:prstGeom prst="rect">
            <a:avLst/>
          </a:prstGeom>
        </p:spPr>
      </p:pic>
      <p:sp>
        <p:nvSpPr>
          <p:cNvPr id="6" name="TextBox 5">
            <a:extLst>
              <a:ext uri="{FF2B5EF4-FFF2-40B4-BE49-F238E27FC236}">
                <a16:creationId xmlns:a16="http://schemas.microsoft.com/office/drawing/2014/main" id="{53EC18BC-ECF5-25C3-CDC0-D06D3B169E71}"/>
              </a:ext>
            </a:extLst>
          </p:cNvPr>
          <p:cNvSpPr txBox="1"/>
          <p:nvPr/>
        </p:nvSpPr>
        <p:spPr>
          <a:xfrm>
            <a:off x="5529532" y="1406816"/>
            <a:ext cx="4106174"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Mark your calendars!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KPQC Virtual Fall Conference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02060"/>
                </a:solidFill>
                <a:effectLst/>
                <a:uLnTx/>
                <a:uFillTx/>
                <a:latin typeface="Footlight MT Light" panose="0204060206030A020304" pitchFamily="18" charset="0"/>
                <a:ea typeface="+mn-ea"/>
                <a:cs typeface="+mn-cs"/>
              </a:rPr>
              <a:t>Oct. 27, 2026</a:t>
            </a:r>
          </a:p>
        </p:txBody>
      </p:sp>
    </p:spTree>
    <p:extLst>
      <p:ext uri="{BB962C8B-B14F-4D97-AF65-F5344CB8AC3E}">
        <p14:creationId xmlns:p14="http://schemas.microsoft.com/office/powerpoint/2010/main" val="3265078287"/>
      </p:ext>
    </p:extLst>
  </p:cSld>
  <p:clrMapOvr>
    <a:masterClrMapping/>
  </p:clrMapOvr>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138AFC1-7736-407D-BD5A-1C8A54E7E8B1}"/>
              </a:ext>
            </a:extLst>
          </p:cNvPr>
          <p:cNvSpPr/>
          <p:nvPr/>
        </p:nvSpPr>
        <p:spPr>
          <a:xfrm>
            <a:off x="2382" y="6413863"/>
            <a:ext cx="12189618" cy="457200"/>
          </a:xfrm>
          <a:prstGeom prst="rect">
            <a:avLst/>
          </a:pr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18741B2D-7190-4007-A8A2-B87C43547758}"/>
              </a:ext>
            </a:extLst>
          </p:cNvPr>
          <p:cNvSpPr/>
          <p:nvPr/>
        </p:nvSpPr>
        <p:spPr>
          <a:xfrm>
            <a:off x="12" y="6334316"/>
            <a:ext cx="12189618" cy="64008"/>
          </a:xfrm>
          <a:prstGeom prst="rect">
            <a:avLst/>
          </a:prstGeom>
          <a:solidFill>
            <a:srgbClr val="B3CC5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Subtitle 2">
            <a:extLst>
              <a:ext uri="{FF2B5EF4-FFF2-40B4-BE49-F238E27FC236}">
                <a16:creationId xmlns:a16="http://schemas.microsoft.com/office/drawing/2014/main" id="{AE66A3A0-E608-4308-8473-98AA10ABCEB5}"/>
              </a:ext>
            </a:extLst>
          </p:cNvPr>
          <p:cNvSpPr txBox="1">
            <a:spLocks/>
          </p:cNvSpPr>
          <p:nvPr/>
        </p:nvSpPr>
        <p:spPr>
          <a:xfrm>
            <a:off x="825038" y="4455620"/>
            <a:ext cx="10059054" cy="11430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cap="none" spc="150" baseline="0">
                <a:solidFill>
                  <a:schemeClr val="tx2"/>
                </a:solidFill>
                <a:latin typeface="Montserrat Medium" panose="00000600000000000000" pitchFamily="2" charset="0"/>
                <a:ea typeface="+mn-ea"/>
                <a:cs typeface="+mn-cs"/>
              </a:defRPr>
            </a:lvl1pPr>
            <a:lvl2pPr marL="3429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685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0287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4pPr>
            <a:lvl5pPr marL="13716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5pPr>
            <a:lvl6pPr marL="17145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6pPr>
            <a:lvl7pPr marL="20574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7pPr>
            <a:lvl8pPr marL="24003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8pPr>
            <a:lvl9pPr marL="2743200" indent="0" algn="ctr" defTabSz="914400" rtl="0" eaLnBrk="1" latinLnBrk="0" hangingPunct="1">
              <a:lnSpc>
                <a:spcPct val="90000"/>
              </a:lnSpc>
              <a:spcBef>
                <a:spcPts val="500"/>
              </a:spcBef>
              <a:buFont typeface="Arial" panose="020B0604020202020204" pitchFamily="34" charset="0"/>
              <a:buNone/>
              <a:defRPr sz="15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solidFill>
                  <a:srgbClr val="44546A"/>
                </a:solidFill>
                <a:latin typeface="Calibri" panose="020F0502020204030204"/>
              </a:rPr>
              <a:t>September</a:t>
            </a:r>
            <a:r>
              <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rPr>
              <a:t> Learning Forum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solidFill>
                  <a:srgbClr val="44546A"/>
                </a:solidFill>
                <a:latin typeface="Calibri" panose="020F0502020204030204"/>
              </a:rPr>
              <a:t>Individual TA- Please reach out to Kari or Terrah for assistance!</a:t>
            </a:r>
            <a:endParaRPr kumimoji="0" lang="en-US" sz="2400" b="0" i="0" u="none" strike="noStrike" kern="1200" cap="none" spc="150" normalizeH="0" baseline="0" noProof="0" dirty="0">
              <a:ln>
                <a:noFill/>
              </a:ln>
              <a:solidFill>
                <a:srgbClr val="44546A"/>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391C054-9F4B-4C92-871A-14A094E5902F}"/>
              </a:ext>
            </a:extLst>
          </p:cNvPr>
          <p:cNvCxnSpPr>
            <a:cxnSpLocks/>
          </p:cNvCxnSpPr>
          <p:nvPr/>
        </p:nvCxnSpPr>
        <p:spPr>
          <a:xfrm>
            <a:off x="905744" y="4343400"/>
            <a:ext cx="9876162" cy="0"/>
          </a:xfrm>
          <a:prstGeom prst="line">
            <a:avLst/>
          </a:prstGeom>
          <a:ln w="57150">
            <a:solidFill>
              <a:srgbClr val="2352A4"/>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82DCC71-80D9-41FB-967B-21E631A43AFB}"/>
              </a:ext>
            </a:extLst>
          </p:cNvPr>
          <p:cNvSpPr/>
          <p:nvPr/>
        </p:nvSpPr>
        <p:spPr>
          <a:xfrm>
            <a:off x="0" y="0"/>
            <a:ext cx="12192000" cy="790904"/>
          </a:xfrm>
          <a:prstGeom prst="rect">
            <a:avLst/>
          </a:prstGeom>
          <a:solidFill>
            <a:srgbClr val="B3CC5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itle 1">
            <a:extLst>
              <a:ext uri="{FF2B5EF4-FFF2-40B4-BE49-F238E27FC236}">
                <a16:creationId xmlns:a16="http://schemas.microsoft.com/office/drawing/2014/main" id="{540A184E-39C4-45E8-A285-4D561C62729A}"/>
              </a:ext>
            </a:extLst>
          </p:cNvPr>
          <p:cNvSpPr>
            <a:spLocks noGrp="1"/>
          </p:cNvSpPr>
          <p:nvPr>
            <p:ph type="ctrTitle"/>
          </p:nvPr>
        </p:nvSpPr>
        <p:spPr>
          <a:xfrm>
            <a:off x="914400" y="2687638"/>
            <a:ext cx="7543800" cy="1655762"/>
          </a:xfrm>
        </p:spPr>
        <p:txBody>
          <a:bodyPr anchor="b">
            <a:normAutofit/>
          </a:bodyPr>
          <a:lstStyle>
            <a:lvl1pPr algn="l">
              <a:lnSpc>
                <a:spcPct val="85000"/>
              </a:lnSpc>
              <a:defRPr sz="4050" spc="-38" baseline="0">
                <a:solidFill>
                  <a:schemeClr val="tx1">
                    <a:lumMod val="85000"/>
                    <a:lumOff val="15000"/>
                  </a:schemeClr>
                </a:solidFill>
                <a:latin typeface="Montserrat" panose="00000500000000000000" pitchFamily="2" charset="0"/>
              </a:defRPr>
            </a:lvl1pPr>
          </a:lstStyle>
          <a:p>
            <a:r>
              <a:rPr lang="en-US" dirty="0">
                <a:latin typeface="+mn-lt"/>
              </a:rPr>
              <a:t>Next Steps</a:t>
            </a:r>
          </a:p>
        </p:txBody>
      </p:sp>
      <p:sp>
        <p:nvSpPr>
          <p:cNvPr id="16" name="Freeform: Shape 15">
            <a:extLst>
              <a:ext uri="{FF2B5EF4-FFF2-40B4-BE49-F238E27FC236}">
                <a16:creationId xmlns:a16="http://schemas.microsoft.com/office/drawing/2014/main" id="{AF539115-E227-485C-873C-8FEC7DFAF9E6}"/>
              </a:ext>
            </a:extLst>
          </p:cNvPr>
          <p:cNvSpPr/>
          <p:nvPr/>
        </p:nvSpPr>
        <p:spPr>
          <a:xfrm>
            <a:off x="10526094" y="5257800"/>
            <a:ext cx="1676400" cy="1622594"/>
          </a:xfrm>
          <a:custGeom>
            <a:avLst/>
            <a:gdLst>
              <a:gd name="connsiteX0" fmla="*/ 0 w 3853542"/>
              <a:gd name="connsiteY0" fmla="*/ 2612571 h 2621902"/>
              <a:gd name="connsiteX1" fmla="*/ 3853542 w 3853542"/>
              <a:gd name="connsiteY1" fmla="*/ 2621902 h 2621902"/>
              <a:gd name="connsiteX2" fmla="*/ 3825551 w 3853542"/>
              <a:gd name="connsiteY2" fmla="*/ 0 h 2621902"/>
              <a:gd name="connsiteX3" fmla="*/ 0 w 3853542"/>
              <a:gd name="connsiteY3" fmla="*/ 2612571 h 2621902"/>
            </a:gdLst>
            <a:ahLst/>
            <a:cxnLst>
              <a:cxn ang="0">
                <a:pos x="connsiteX0" y="connsiteY0"/>
              </a:cxn>
              <a:cxn ang="0">
                <a:pos x="connsiteX1" y="connsiteY1"/>
              </a:cxn>
              <a:cxn ang="0">
                <a:pos x="connsiteX2" y="connsiteY2"/>
              </a:cxn>
              <a:cxn ang="0">
                <a:pos x="connsiteX3" y="connsiteY3"/>
              </a:cxn>
            </a:cxnLst>
            <a:rect l="l" t="t" r="r" b="b"/>
            <a:pathLst>
              <a:path w="3853542" h="2621902">
                <a:moveTo>
                  <a:pt x="0" y="2612571"/>
                </a:moveTo>
                <a:lnTo>
                  <a:pt x="3853542" y="2621902"/>
                </a:lnTo>
                <a:lnTo>
                  <a:pt x="3825551" y="0"/>
                </a:lnTo>
                <a:lnTo>
                  <a:pt x="0" y="2612571"/>
                </a:lnTo>
                <a:close/>
              </a:path>
            </a:pathLst>
          </a:custGeom>
          <a:solidFill>
            <a:srgbClr val="235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CED07B97-E415-4366-B46E-B41A7F0C03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97010" y="6036911"/>
            <a:ext cx="457200" cy="677211"/>
          </a:xfrm>
          <a:prstGeom prst="rect">
            <a:avLst/>
          </a:prstGeom>
        </p:spPr>
      </p:pic>
    </p:spTree>
    <p:extLst>
      <p:ext uri="{BB962C8B-B14F-4D97-AF65-F5344CB8AC3E}">
        <p14:creationId xmlns:p14="http://schemas.microsoft.com/office/powerpoint/2010/main" val="3735476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Stormont Scheme Main Colors">
      <a:dk1>
        <a:sysClr val="windowText" lastClr="000000"/>
      </a:dk1>
      <a:lt1>
        <a:sysClr val="window" lastClr="FFFFFF"/>
      </a:lt1>
      <a:dk2>
        <a:srgbClr val="FFFFFF"/>
      </a:dk2>
      <a:lt2>
        <a:srgbClr val="76787A"/>
      </a:lt2>
      <a:accent1>
        <a:srgbClr val="008B93"/>
      </a:accent1>
      <a:accent2>
        <a:srgbClr val="F5B324"/>
      </a:accent2>
      <a:accent3>
        <a:srgbClr val="76787A"/>
      </a:accent3>
      <a:accent4>
        <a:srgbClr val="00747A"/>
      </a:accent4>
      <a:accent5>
        <a:srgbClr val="E8A30A"/>
      </a:accent5>
      <a:accent6>
        <a:srgbClr val="00A4AC"/>
      </a:accent6>
      <a:hlink>
        <a:srgbClr val="F7C24B"/>
      </a:hlink>
      <a:folHlink>
        <a:srgbClr val="954F72"/>
      </a:folHlink>
    </a:clrScheme>
    <a:fontScheme name="Stormont Fonts Powerpoint">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cae8101-c92d-480c-bc43-c6761ccccc5a}" enabled="0" method="" siteId="{dcae8101-c92d-480c-bc43-c6761ccccc5a}" removed="1"/>
</clbl:labelList>
</file>

<file path=docProps/app.xml><?xml version="1.0" encoding="utf-8"?>
<Properties xmlns="http://schemas.openxmlformats.org/officeDocument/2006/extended-properties" xmlns:vt="http://schemas.openxmlformats.org/officeDocument/2006/docPropsVTypes">
  <TotalTime>19856</TotalTime>
  <Words>2907</Words>
  <Application>Microsoft Office PowerPoint</Application>
  <PresentationFormat>Widescreen</PresentationFormat>
  <Paragraphs>304</Paragraphs>
  <Slides>38</Slides>
  <Notes>14</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38</vt:i4>
      </vt:variant>
    </vt:vector>
  </HeadingPairs>
  <TitlesOfParts>
    <vt:vector size="52" baseType="lpstr">
      <vt:lpstr>Aptos</vt:lpstr>
      <vt:lpstr>Aptos Display</vt:lpstr>
      <vt:lpstr>Arial</vt:lpstr>
      <vt:lpstr>Avenir</vt:lpstr>
      <vt:lpstr>Bahnschrift SemiCondensed</vt:lpstr>
      <vt:lpstr>Bookman Old Style</vt:lpstr>
      <vt:lpstr>Calibri</vt:lpstr>
      <vt:lpstr>Calibri Light</vt:lpstr>
      <vt:lpstr>Footlight MT Light</vt:lpstr>
      <vt:lpstr>Trebuchet MS</vt:lpstr>
      <vt:lpstr>Wingdings</vt:lpstr>
      <vt:lpstr>Office Theme</vt:lpstr>
      <vt:lpstr>1_Office Theme</vt:lpstr>
      <vt:lpstr>2_Office Theme</vt:lpstr>
      <vt:lpstr>August Learning Forum</vt:lpstr>
      <vt:lpstr>PowerPoint Presentation</vt:lpstr>
      <vt:lpstr>PowerPoint Presentation</vt:lpstr>
      <vt:lpstr>PowerPoint Presentation</vt:lpstr>
      <vt:lpstr>PowerPoint Presentation</vt:lpstr>
      <vt:lpstr>PowerPoint Presentation</vt:lpstr>
      <vt:lpstr>PowerPoint Presentation</vt:lpstr>
      <vt:lpstr>Envisioned Referral Workflow</vt:lpstr>
      <vt:lpstr>SHTN Model: Kansas!</vt:lpstr>
      <vt:lpstr>SHTN Bundle Update</vt:lpstr>
      <vt:lpstr>PowerPoint Presentation</vt:lpstr>
      <vt:lpstr>PowerPoint Presentation</vt:lpstr>
      <vt:lpstr>PowerPoint Presentation</vt:lpstr>
      <vt:lpstr>PowerPoint Presentation</vt:lpstr>
      <vt:lpstr>Championing Maternal Health Through Data-Driven Initiatives</vt:lpstr>
      <vt:lpstr>Objectives </vt:lpstr>
      <vt:lpstr>PowerPoint Presentation</vt:lpstr>
      <vt:lpstr>PowerPoint Presentation</vt:lpstr>
      <vt:lpstr>Social determinants of health are the conditions in which people are born, grow, live, work and age. They include factors like socioeconomic status, education, neighborhood and physical environment, employment and social support networks, as well as access to health care (Figure 1).</vt:lpstr>
      <vt:lpstr>PowerPoint Presentation</vt:lpstr>
      <vt:lpstr>How do we know community needs? </vt:lpstr>
      <vt:lpstr>PowerPoint Presentation</vt:lpstr>
      <vt:lpstr>PowerPoint Presentation</vt:lpstr>
      <vt:lpstr>PowerPoint Presentation</vt:lpstr>
      <vt:lpstr>PowerPoint Presentation</vt:lpstr>
      <vt:lpstr>PowerPoint Presentation</vt:lpstr>
      <vt:lpstr>Digging Deeper into SDOH </vt:lpstr>
      <vt:lpstr>PowerPoint Presentation</vt:lpstr>
      <vt:lpstr>PowerPoint Presentation</vt:lpstr>
      <vt:lpstr>PowerPoint Presentation</vt:lpstr>
      <vt:lpstr>__ TRAINING: RESPONSE MATRIXES</vt:lpstr>
      <vt:lpstr>PowerPoint Presentation</vt:lpstr>
      <vt:lpstr>PowerPoint Presentation</vt:lpstr>
      <vt:lpstr>Ongoing Maternal Health Initiatives </vt:lpstr>
      <vt:lpstr>PowerPoint Presentation</vt:lpstr>
      <vt:lpstr>PowerPoint Presentation</vt:lpstr>
      <vt:lpstr>PowerPoint Presentation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Stroda, Terrah</dc:creator>
  <cp:lastModifiedBy>Tiffany Burrows</cp:lastModifiedBy>
  <cp:revision>39</cp:revision>
  <dcterms:created xsi:type="dcterms:W3CDTF">2026-02-20T15:44:14Z</dcterms:created>
  <dcterms:modified xsi:type="dcterms:W3CDTF">2026-08-26T13:14:18Z</dcterms:modified>
</cp:coreProperties>
</file>