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5" r:id="rId5"/>
    <p:sldMasterId id="2147483697" r:id="rId6"/>
    <p:sldMasterId id="2147483711" r:id="rId7"/>
    <p:sldMasterId id="2147483728" r:id="rId8"/>
    <p:sldMasterId id="2147483687" r:id="rId9"/>
  </p:sldMasterIdLst>
  <p:notesMasterIdLst>
    <p:notesMasterId r:id="rId40"/>
  </p:notesMasterIdLst>
  <p:sldIdLst>
    <p:sldId id="263" r:id="rId10"/>
    <p:sldId id="920" r:id="rId11"/>
    <p:sldId id="679" r:id="rId12"/>
    <p:sldId id="910" r:id="rId13"/>
    <p:sldId id="907" r:id="rId14"/>
    <p:sldId id="800" r:id="rId15"/>
    <p:sldId id="911" r:id="rId16"/>
    <p:sldId id="908" r:id="rId17"/>
    <p:sldId id="677" r:id="rId18"/>
    <p:sldId id="681" r:id="rId19"/>
    <p:sldId id="1276" r:id="rId20"/>
    <p:sldId id="909" r:id="rId21"/>
    <p:sldId id="257" r:id="rId22"/>
    <p:sldId id="264" r:id="rId23"/>
    <p:sldId id="688" r:id="rId24"/>
    <p:sldId id="694" r:id="rId25"/>
    <p:sldId id="267" r:id="rId26"/>
    <p:sldId id="912" r:id="rId27"/>
    <p:sldId id="690" r:id="rId28"/>
    <p:sldId id="913" r:id="rId29"/>
    <p:sldId id="919" r:id="rId30"/>
    <p:sldId id="918" r:id="rId31"/>
    <p:sldId id="1277" r:id="rId32"/>
    <p:sldId id="904" r:id="rId33"/>
    <p:sldId id="265" r:id="rId34"/>
    <p:sldId id="693" r:id="rId35"/>
    <p:sldId id="732" r:id="rId36"/>
    <p:sldId id="268" r:id="rId37"/>
    <p:sldId id="1278" r:id="rId38"/>
    <p:sldId id="1279"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ABB5"/>
    <a:srgbClr val="78AF91"/>
    <a:srgbClr val="73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5" autoAdjust="0"/>
    <p:restoredTop sz="86403" autoAdjust="0"/>
  </p:normalViewPr>
  <p:slideViewPr>
    <p:cSldViewPr snapToGrid="0" snapToObjects="1">
      <p:cViewPr varScale="1">
        <p:scale>
          <a:sx n="62" d="100"/>
          <a:sy n="62" d="100"/>
        </p:scale>
        <p:origin x="86" y="346"/>
      </p:cViewPr>
      <p:guideLst/>
    </p:cSldViewPr>
  </p:slideViewPr>
  <p:outlineViewPr>
    <p:cViewPr>
      <p:scale>
        <a:sx n="33" d="100"/>
        <a:sy n="33" d="100"/>
      </p:scale>
      <p:origin x="0" y="-16891"/>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Calisto MT" panose="02040603050505030304" pitchFamily="18" charset="0"/>
                <a:ea typeface="+mn-ea"/>
                <a:cs typeface="+mn-cs"/>
              </a:defRPr>
            </a:pPr>
            <a:r>
              <a:rPr lang="en-US" sz="2400" b="1">
                <a:latin typeface="Calisto MT" panose="02040603050505030304" pitchFamily="18" charset="0"/>
              </a:rPr>
              <a:t>Kansas Maternal Mortality </a:t>
            </a:r>
          </a:p>
          <a:p>
            <a:pPr>
              <a:defRPr sz="2400" b="1">
                <a:latin typeface="Calisto MT" panose="02040603050505030304" pitchFamily="18" charset="0"/>
              </a:defRPr>
            </a:pPr>
            <a:r>
              <a:rPr lang="en-US" sz="1200" b="1">
                <a:latin typeface="Calisto MT" panose="02040603050505030304" pitchFamily="18" charset="0"/>
              </a:rPr>
              <a:t>(</a:t>
            </a:r>
            <a:r>
              <a:rPr lang="en-US" sz="1200" b="0" i="0" u="none" strike="noStrike" baseline="0">
                <a:effectLst/>
              </a:rPr>
              <a:t>Deaths per 100,000 live births)</a:t>
            </a:r>
            <a:endParaRPr lang="en-US" sz="1200" b="1">
              <a:latin typeface="Calisto MT" panose="02040603050505030304" pitchFamily="18" charset="0"/>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Calisto MT" panose="02040603050505030304" pitchFamily="18" charset="0"/>
              <a:ea typeface="+mn-ea"/>
              <a:cs typeface="+mn-cs"/>
            </a:defRPr>
          </a:pPr>
          <a:endParaRPr lang="en-US"/>
        </a:p>
      </c:txPr>
    </c:title>
    <c:autoTitleDeleted val="0"/>
    <c:plotArea>
      <c:layout/>
      <c:barChart>
        <c:barDir val="bar"/>
        <c:grouping val="stacked"/>
        <c:varyColors val="0"/>
        <c:ser>
          <c:idx val="0"/>
          <c:order val="0"/>
          <c:tx>
            <c:strRef>
              <c:f>Sheet1!$B$1</c:f>
              <c:strCache>
                <c:ptCount val="1"/>
                <c:pt idx="0">
                  <c:v>Kansas Maternal Mortality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2"/>
                <c:pt idx="0">
                  <c:v>White </c:v>
                </c:pt>
                <c:pt idx="1">
                  <c:v>Black</c:v>
                </c:pt>
              </c:strCache>
            </c:strRef>
          </c:cat>
          <c:val>
            <c:numRef>
              <c:f>Sheet1!$B$2:$B$5</c:f>
              <c:numCache>
                <c:formatCode>General</c:formatCode>
                <c:ptCount val="4"/>
                <c:pt idx="0">
                  <c:v>22.4</c:v>
                </c:pt>
                <c:pt idx="1">
                  <c:v>69.8</c:v>
                </c:pt>
              </c:numCache>
            </c:numRef>
          </c:val>
          <c:extLst>
            <c:ext xmlns:c16="http://schemas.microsoft.com/office/drawing/2014/chart" uri="{C3380CC4-5D6E-409C-BE32-E72D297353CC}">
              <c16:uniqueId val="{00000000-1928-441F-92F0-91284BD3AB75}"/>
            </c:ext>
          </c:extLst>
        </c:ser>
        <c:dLbls>
          <c:dLblPos val="inEnd"/>
          <c:showLegendKey val="0"/>
          <c:showVal val="1"/>
          <c:showCatName val="0"/>
          <c:showSerName val="0"/>
          <c:showPercent val="0"/>
          <c:showBubbleSize val="0"/>
        </c:dLbls>
        <c:gapWidth val="150"/>
        <c:overlap val="100"/>
        <c:axId val="1262002207"/>
        <c:axId val="1261995967"/>
      </c:barChart>
      <c:catAx>
        <c:axId val="12620022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1995967"/>
        <c:crosses val="autoZero"/>
        <c:auto val="1"/>
        <c:lblAlgn val="ctr"/>
        <c:lblOffset val="100"/>
        <c:noMultiLvlLbl val="0"/>
      </c:catAx>
      <c:valAx>
        <c:axId val="12619959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62002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en-US"/>
              <a:t>SMM in Missouri</a:t>
            </a:r>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560207168797509E-2"/>
          <c:y val="0.12008773945290607"/>
          <c:w val="0.90633065166630578"/>
          <c:h val="0.72945649209679253"/>
        </c:manualLayout>
      </c:layout>
      <c:bar3DChart>
        <c:barDir val="col"/>
        <c:grouping val="clustered"/>
        <c:varyColors val="0"/>
        <c:ser>
          <c:idx val="0"/>
          <c:order val="0"/>
          <c:tx>
            <c:strRef>
              <c:f>Sheet1!$B$1</c:f>
              <c:strCache>
                <c:ptCount val="1"/>
                <c:pt idx="0">
                  <c:v>Black </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alisto MT" panose="0204060305050503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302-4725-84FB-FDBD6CB89A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SMM</c:v>
                </c:pt>
              </c:strCache>
            </c:strRef>
          </c:cat>
          <c:val>
            <c:numRef>
              <c:f>Sheet1!$B$2</c:f>
              <c:numCache>
                <c:formatCode>General</c:formatCode>
                <c:ptCount val="1"/>
                <c:pt idx="0">
                  <c:v>212.9</c:v>
                </c:pt>
              </c:numCache>
            </c:numRef>
          </c:val>
          <c:extLst>
            <c:ext xmlns:c16="http://schemas.microsoft.com/office/drawing/2014/chart" uri="{C3380CC4-5D6E-409C-BE32-E72D297353CC}">
              <c16:uniqueId val="{00000000-3302-4725-84FB-FDBD6CB89A10}"/>
            </c:ext>
          </c:extLst>
        </c:ser>
        <c:ser>
          <c:idx val="1"/>
          <c:order val="1"/>
          <c:tx>
            <c:strRef>
              <c:f>Sheet1!$C$1</c:f>
              <c:strCache>
                <c:ptCount val="1"/>
                <c:pt idx="0">
                  <c:v>White </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dLbls>
            <c:dLbl>
              <c:idx val="0"/>
              <c:layout>
                <c:manualLayout>
                  <c:x val="2.1386426456120751E-3"/>
                  <c:y val="8.9994245185173946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Calisto MT" panose="0204060305050503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519437904089793"/>
                      <c:h val="3.4388669027285976E-2"/>
                    </c:manualLayout>
                  </c15:layout>
                </c:ext>
                <c:ext xmlns:c16="http://schemas.microsoft.com/office/drawing/2014/chart" uri="{C3380CC4-5D6E-409C-BE32-E72D297353CC}">
                  <c16:uniqueId val="{00000007-3302-4725-84FB-FDBD6CB89A1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50000"/>
                        <a:lumOff val="50000"/>
                      </a:schemeClr>
                    </a:solidFill>
                    <a:latin typeface="Calisto MT" panose="0204060305050503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SMM</c:v>
                </c:pt>
              </c:strCache>
            </c:strRef>
          </c:cat>
          <c:val>
            <c:numRef>
              <c:f>Sheet1!$C$2</c:f>
              <c:numCache>
                <c:formatCode>General</c:formatCode>
                <c:ptCount val="1"/>
                <c:pt idx="0">
                  <c:v>92.1</c:v>
                </c:pt>
              </c:numCache>
            </c:numRef>
          </c:val>
          <c:extLst>
            <c:ext xmlns:c16="http://schemas.microsoft.com/office/drawing/2014/chart" uri="{C3380CC4-5D6E-409C-BE32-E72D297353CC}">
              <c16:uniqueId val="{00000001-3302-4725-84FB-FDBD6CB89A10}"/>
            </c:ext>
          </c:extLst>
        </c:ser>
        <c:ser>
          <c:idx val="2"/>
          <c:order val="2"/>
          <c:tx>
            <c:strRef>
              <c:f>Sheet1!$D$1</c:f>
              <c:strCache>
                <c:ptCount val="1"/>
                <c:pt idx="0">
                  <c:v>Overall</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invertIfNegative val="0"/>
          <c:dLbls>
            <c:dLbl>
              <c:idx val="0"/>
              <c:layout>
                <c:manualLayout>
                  <c:x val="2.9940997038569325E-2"/>
                  <c:y val="-9.9992331345862067E-1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Calisto MT" panose="0204060305050503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302-4725-84FB-FDBD6CB89A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SMM</c:v>
                </c:pt>
              </c:strCache>
            </c:strRef>
          </c:cat>
          <c:val>
            <c:numRef>
              <c:f>Sheet1!$D$2</c:f>
              <c:numCache>
                <c:formatCode>General</c:formatCode>
                <c:ptCount val="1"/>
                <c:pt idx="0">
                  <c:v>111.3</c:v>
                </c:pt>
              </c:numCache>
            </c:numRef>
          </c:val>
          <c:extLst>
            <c:ext xmlns:c16="http://schemas.microsoft.com/office/drawing/2014/chart" uri="{C3380CC4-5D6E-409C-BE32-E72D297353CC}">
              <c16:uniqueId val="{00000002-3302-4725-84FB-FDBD6CB89A10}"/>
            </c:ext>
          </c:extLst>
        </c:ser>
        <c:dLbls>
          <c:showLegendKey val="0"/>
          <c:showVal val="0"/>
          <c:showCatName val="0"/>
          <c:showSerName val="0"/>
          <c:showPercent val="0"/>
          <c:showBubbleSize val="0"/>
        </c:dLbls>
        <c:gapWidth val="150"/>
        <c:shape val="box"/>
        <c:axId val="601548847"/>
        <c:axId val="601543855"/>
        <c:axId val="0"/>
      </c:bar3DChart>
      <c:catAx>
        <c:axId val="60154884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01543855"/>
        <c:crosses val="autoZero"/>
        <c:auto val="1"/>
        <c:lblAlgn val="ctr"/>
        <c:lblOffset val="100"/>
        <c:noMultiLvlLbl val="0"/>
      </c:catAx>
      <c:valAx>
        <c:axId val="6015438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crossAx val="601548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Kansas Maternal Morality Disparities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White Women</c:v>
                </c:pt>
                <c:pt idx="1">
                  <c:v>Black Women</c:v>
                </c:pt>
                <c:pt idx="2">
                  <c:v>Kansas</c:v>
                </c:pt>
              </c:strCache>
            </c:strRef>
          </c:cat>
          <c:val>
            <c:numRef>
              <c:f>Sheet1!$B$2:$B$5</c:f>
              <c:numCache>
                <c:formatCode>General</c:formatCode>
                <c:ptCount val="4"/>
                <c:pt idx="0">
                  <c:v>22.6</c:v>
                </c:pt>
                <c:pt idx="1">
                  <c:v>69.8</c:v>
                </c:pt>
                <c:pt idx="2">
                  <c:v>26.6</c:v>
                </c:pt>
              </c:numCache>
            </c:numRef>
          </c:val>
          <c:extLst>
            <c:ext xmlns:c16="http://schemas.microsoft.com/office/drawing/2014/chart" uri="{C3380CC4-5D6E-409C-BE32-E72D297353CC}">
              <c16:uniqueId val="{00000000-EF44-429A-A0BF-7162DF2B772A}"/>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White Women</c:v>
                </c:pt>
                <c:pt idx="1">
                  <c:v>Black Women</c:v>
                </c:pt>
                <c:pt idx="2">
                  <c:v>Kansas</c:v>
                </c:pt>
              </c:strCache>
            </c:strRef>
          </c:cat>
          <c:val>
            <c:numRef>
              <c:f>Sheet1!$C$2:$C$5</c:f>
              <c:numCache>
                <c:formatCode>General</c:formatCode>
                <c:ptCount val="4"/>
              </c:numCache>
            </c:numRef>
          </c:val>
          <c:extLst>
            <c:ext xmlns:c16="http://schemas.microsoft.com/office/drawing/2014/chart" uri="{C3380CC4-5D6E-409C-BE32-E72D297353CC}">
              <c16:uniqueId val="{00000001-EF44-429A-A0BF-7162DF2B772A}"/>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White Women</c:v>
                </c:pt>
                <c:pt idx="1">
                  <c:v>Black Women</c:v>
                </c:pt>
                <c:pt idx="2">
                  <c:v>Kansas</c:v>
                </c:pt>
              </c:strCache>
            </c:strRef>
          </c:cat>
          <c:val>
            <c:numRef>
              <c:f>Sheet1!$D$2:$D$5</c:f>
              <c:numCache>
                <c:formatCode>General</c:formatCode>
                <c:ptCount val="4"/>
              </c:numCache>
            </c:numRef>
          </c:val>
          <c:extLst>
            <c:ext xmlns:c16="http://schemas.microsoft.com/office/drawing/2014/chart" uri="{C3380CC4-5D6E-409C-BE32-E72D297353CC}">
              <c16:uniqueId val="{00000002-EF44-429A-A0BF-7162DF2B772A}"/>
            </c:ext>
          </c:extLst>
        </c:ser>
        <c:dLbls>
          <c:dLblPos val="outEnd"/>
          <c:showLegendKey val="0"/>
          <c:showVal val="1"/>
          <c:showCatName val="0"/>
          <c:showSerName val="0"/>
          <c:showPercent val="0"/>
          <c:showBubbleSize val="0"/>
        </c:dLbls>
        <c:gapWidth val="219"/>
        <c:axId val="727708656"/>
        <c:axId val="727706032"/>
      </c:barChart>
      <c:catAx>
        <c:axId val="727708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7706032"/>
        <c:crosses val="autoZero"/>
        <c:auto val="1"/>
        <c:lblAlgn val="ctr"/>
        <c:lblOffset val="100"/>
        <c:noMultiLvlLbl val="0"/>
      </c:catAx>
      <c:valAx>
        <c:axId val="7277060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7708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Kansas</a:t>
            </a:r>
            <a:r>
              <a:rPr lang="en-US" baseline="0"/>
              <a:t> Infant Mortality Disparities</a:t>
            </a:r>
            <a:endParaRPr lang="en-US"/>
          </a:p>
        </c:rich>
      </c:tx>
      <c:layout>
        <c:manualLayout>
          <c:xMode val="edge"/>
          <c:yMode val="edge"/>
          <c:x val="0.18217333349943318"/>
          <c:y val="5.602591014532180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White Infants</c:v>
                </c:pt>
                <c:pt idx="1">
                  <c:v>Black Infants</c:v>
                </c:pt>
                <c:pt idx="2">
                  <c:v>Kansas Infants</c:v>
                </c:pt>
              </c:strCache>
            </c:strRef>
          </c:cat>
          <c:val>
            <c:numRef>
              <c:f>Sheet1!$B$2:$B$5</c:f>
              <c:numCache>
                <c:formatCode>General</c:formatCode>
                <c:ptCount val="4"/>
                <c:pt idx="0">
                  <c:v>4.0999999999999996</c:v>
                </c:pt>
                <c:pt idx="1">
                  <c:v>10.7</c:v>
                </c:pt>
                <c:pt idx="2">
                  <c:v>5.3</c:v>
                </c:pt>
              </c:numCache>
            </c:numRef>
          </c:val>
          <c:extLst>
            <c:ext xmlns:c16="http://schemas.microsoft.com/office/drawing/2014/chart" uri="{C3380CC4-5D6E-409C-BE32-E72D297353CC}">
              <c16:uniqueId val="{00000000-B57B-4806-B47F-FFD389E72BA2}"/>
            </c:ext>
          </c:extLst>
        </c:ser>
        <c:ser>
          <c:idx val="1"/>
          <c:order val="1"/>
          <c:tx>
            <c:strRef>
              <c:f>Sheet1!$C$1</c:f>
              <c:strCache>
                <c:ptCount val="1"/>
                <c:pt idx="0">
                  <c:v>Column2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White Infants</c:v>
                </c:pt>
                <c:pt idx="1">
                  <c:v>Black Infants</c:v>
                </c:pt>
                <c:pt idx="2">
                  <c:v>Kansas Infants</c:v>
                </c:pt>
              </c:strCache>
            </c:strRef>
          </c:cat>
          <c:val>
            <c:numRef>
              <c:f>Sheet1!$C$2:$C$5</c:f>
              <c:numCache>
                <c:formatCode>General</c:formatCode>
                <c:ptCount val="4"/>
              </c:numCache>
            </c:numRef>
          </c:val>
          <c:extLst>
            <c:ext xmlns:c16="http://schemas.microsoft.com/office/drawing/2014/chart" uri="{C3380CC4-5D6E-409C-BE32-E72D297353CC}">
              <c16:uniqueId val="{00000001-B57B-4806-B47F-FFD389E72BA2}"/>
            </c:ext>
          </c:extLst>
        </c:ser>
        <c:ser>
          <c:idx val="2"/>
          <c:order val="2"/>
          <c:tx>
            <c:strRef>
              <c:f>Sheet1!$D$1</c:f>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White Infants</c:v>
                </c:pt>
                <c:pt idx="1">
                  <c:v>Black Infants</c:v>
                </c:pt>
                <c:pt idx="2">
                  <c:v>Kansas Infants</c:v>
                </c:pt>
              </c:strCache>
            </c:strRef>
          </c:cat>
          <c:val>
            <c:numRef>
              <c:f>Sheet1!$D$2:$D$5</c:f>
              <c:numCache>
                <c:formatCode>General</c:formatCode>
                <c:ptCount val="4"/>
              </c:numCache>
            </c:numRef>
          </c:val>
          <c:extLst>
            <c:ext xmlns:c16="http://schemas.microsoft.com/office/drawing/2014/chart" uri="{C3380CC4-5D6E-409C-BE32-E72D297353CC}">
              <c16:uniqueId val="{00000002-B57B-4806-B47F-FFD389E72BA2}"/>
            </c:ext>
          </c:extLst>
        </c:ser>
        <c:dLbls>
          <c:dLblPos val="outEnd"/>
          <c:showLegendKey val="0"/>
          <c:showVal val="1"/>
          <c:showCatName val="0"/>
          <c:showSerName val="0"/>
          <c:showPercent val="0"/>
          <c:showBubbleSize val="0"/>
        </c:dLbls>
        <c:gapWidth val="182"/>
        <c:axId val="762316320"/>
        <c:axId val="762316648"/>
      </c:barChart>
      <c:catAx>
        <c:axId val="762316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2316648"/>
        <c:crosses val="autoZero"/>
        <c:auto val="1"/>
        <c:lblAlgn val="ctr"/>
        <c:lblOffset val="100"/>
        <c:noMultiLvlLbl val="0"/>
      </c:catAx>
      <c:valAx>
        <c:axId val="7623166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23163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8.xml.rels><?xml version="1.0" encoding="UTF-8" standalone="yes"?>
<Relationships xmlns="http://schemas.openxmlformats.org/package/2006/relationships"><Relationship Id="rId2" Type="http://schemas.openxmlformats.org/officeDocument/2006/relationships/hyperlink" Target="https://www.kumc.edu/school-of-medicine/academics/departments/population-health/research/kansas-birth-equity-network.html" TargetMode="External"/><Relationship Id="rId1" Type="http://schemas.openxmlformats.org/officeDocument/2006/relationships/hyperlink" Target="https://redcap.kumc.edu/surveys/?s=C7PAHM8W3P" TargetMode="External"/></Relationships>
</file>

<file path=ppt/diagrams/_rels/drawing8.xml.rels><?xml version="1.0" encoding="UTF-8" standalone="yes"?>
<Relationships xmlns="http://schemas.openxmlformats.org/package/2006/relationships"><Relationship Id="rId2" Type="http://schemas.openxmlformats.org/officeDocument/2006/relationships/hyperlink" Target="https://www.kumc.edu/school-of-medicine/academics/departments/population-health/research/kansas-birth-equity-network.html" TargetMode="External"/><Relationship Id="rId1" Type="http://schemas.openxmlformats.org/officeDocument/2006/relationships/hyperlink" Target="https://redcap.kumc.edu/surveys/?s=C7PAHM8W3P"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892EA6-B5F4-485C-AEE9-D57091CA199D}"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A88C9285-6A18-436F-8D69-42F11101D693}">
      <dgm:prSet/>
      <dgm:spPr/>
      <dgm:t>
        <a:bodyPr/>
        <a:lstStyle/>
        <a:p>
          <a:r>
            <a:rPr lang="en-US" dirty="0">
              <a:latin typeface="Calisto MT" panose="02040603050505030304" pitchFamily="18" charset="0"/>
            </a:rPr>
            <a:t>Chronic stress, particularly due to racial discrimination, presents numerous difficulties for Black women throughout the perinatal journey.</a:t>
          </a:r>
        </a:p>
      </dgm:t>
    </dgm:pt>
    <dgm:pt modelId="{D894F099-E7BF-47E5-8BEF-7D0C4E130C07}" type="parTrans" cxnId="{6948A934-798A-4381-9009-EAA30D4F0166}">
      <dgm:prSet/>
      <dgm:spPr/>
      <dgm:t>
        <a:bodyPr/>
        <a:lstStyle/>
        <a:p>
          <a:endParaRPr lang="en-US">
            <a:latin typeface="Calisto MT" panose="02040603050505030304" pitchFamily="18" charset="0"/>
          </a:endParaRPr>
        </a:p>
      </dgm:t>
    </dgm:pt>
    <dgm:pt modelId="{E1C3D341-5AF4-4036-B50B-B7F054330A2A}" type="sibTrans" cxnId="{6948A934-798A-4381-9009-EAA30D4F0166}">
      <dgm:prSet/>
      <dgm:spPr/>
      <dgm:t>
        <a:bodyPr/>
        <a:lstStyle/>
        <a:p>
          <a:endParaRPr lang="en-US">
            <a:latin typeface="Calisto MT" panose="02040603050505030304" pitchFamily="18" charset="0"/>
          </a:endParaRPr>
        </a:p>
      </dgm:t>
    </dgm:pt>
    <dgm:pt modelId="{03818751-C78C-467D-9488-83765B68BD75}">
      <dgm:prSet/>
      <dgm:spPr/>
      <dgm:t>
        <a:bodyPr/>
        <a:lstStyle/>
        <a:p>
          <a:r>
            <a:rPr lang="en-US">
              <a:latin typeface="Calisto MT" panose="02040603050505030304" pitchFamily="18" charset="0"/>
            </a:rPr>
            <a:t>When patients are not heard, there is not only the possibility to experience adverse health outcomes, but it also directly highlights perinatal silencing of Black women.</a:t>
          </a:r>
        </a:p>
      </dgm:t>
    </dgm:pt>
    <dgm:pt modelId="{0E2C1A7C-D07E-49F9-802E-740394087C99}" type="parTrans" cxnId="{8C0D5FFD-2158-4DC0-BEFF-7BF66EA672F2}">
      <dgm:prSet/>
      <dgm:spPr/>
      <dgm:t>
        <a:bodyPr/>
        <a:lstStyle/>
        <a:p>
          <a:endParaRPr lang="en-US">
            <a:latin typeface="Calisto MT" panose="02040603050505030304" pitchFamily="18" charset="0"/>
          </a:endParaRPr>
        </a:p>
      </dgm:t>
    </dgm:pt>
    <dgm:pt modelId="{49F6DC7E-229B-4282-8015-BA083FE3E48A}" type="sibTrans" cxnId="{8C0D5FFD-2158-4DC0-BEFF-7BF66EA672F2}">
      <dgm:prSet/>
      <dgm:spPr/>
      <dgm:t>
        <a:bodyPr/>
        <a:lstStyle/>
        <a:p>
          <a:endParaRPr lang="en-US">
            <a:latin typeface="Calisto MT" panose="02040603050505030304" pitchFamily="18" charset="0"/>
          </a:endParaRPr>
        </a:p>
      </dgm:t>
    </dgm:pt>
    <dgm:pt modelId="{A70ADF70-D18E-47B3-A655-5950B40F4562}">
      <dgm:prSet/>
      <dgm:spPr/>
      <dgm:t>
        <a:bodyPr/>
        <a:lstStyle/>
        <a:p>
          <a:r>
            <a:rPr lang="en-US">
              <a:latin typeface="Calisto MT" panose="02040603050505030304" pitchFamily="18" charset="0"/>
            </a:rPr>
            <a:t>Society, research, public health work in this area only think of Black communities in a deficient, marginalized, underrepresented, vulnerable, poor, and uneducated.</a:t>
          </a:r>
        </a:p>
      </dgm:t>
    </dgm:pt>
    <dgm:pt modelId="{CECB0BB4-8655-46A0-B4A0-12FD4BBC1934}" type="parTrans" cxnId="{326C9FF1-6C45-49CA-9A42-F3FC77B19577}">
      <dgm:prSet/>
      <dgm:spPr/>
      <dgm:t>
        <a:bodyPr/>
        <a:lstStyle/>
        <a:p>
          <a:endParaRPr lang="en-US">
            <a:latin typeface="Calisto MT" panose="02040603050505030304" pitchFamily="18" charset="0"/>
          </a:endParaRPr>
        </a:p>
      </dgm:t>
    </dgm:pt>
    <dgm:pt modelId="{A6D39CFD-6F63-4F55-841B-5A91F2CEEF97}" type="sibTrans" cxnId="{326C9FF1-6C45-49CA-9A42-F3FC77B19577}">
      <dgm:prSet/>
      <dgm:spPr/>
      <dgm:t>
        <a:bodyPr/>
        <a:lstStyle/>
        <a:p>
          <a:endParaRPr lang="en-US">
            <a:latin typeface="Calisto MT" panose="02040603050505030304" pitchFamily="18" charset="0"/>
          </a:endParaRPr>
        </a:p>
      </dgm:t>
    </dgm:pt>
    <dgm:pt modelId="{FBD1B096-943D-4555-9787-B13385B6607C}" type="pres">
      <dgm:prSet presAssocID="{EE892EA6-B5F4-485C-AEE9-D57091CA199D}" presName="Name0" presStyleCnt="0">
        <dgm:presLayoutVars>
          <dgm:dir/>
          <dgm:animLvl val="lvl"/>
          <dgm:resizeHandles val="exact"/>
        </dgm:presLayoutVars>
      </dgm:prSet>
      <dgm:spPr/>
    </dgm:pt>
    <dgm:pt modelId="{AC8FCD12-1FDF-4004-946E-59DBCA5296F5}" type="pres">
      <dgm:prSet presAssocID="{A70ADF70-D18E-47B3-A655-5950B40F4562}" presName="boxAndChildren" presStyleCnt="0"/>
      <dgm:spPr/>
    </dgm:pt>
    <dgm:pt modelId="{A27CFEDB-4130-4CE0-BE3D-B8BE98654B21}" type="pres">
      <dgm:prSet presAssocID="{A70ADF70-D18E-47B3-A655-5950B40F4562}" presName="parentTextBox" presStyleLbl="node1" presStyleIdx="0" presStyleCnt="3"/>
      <dgm:spPr/>
    </dgm:pt>
    <dgm:pt modelId="{80F40E47-0DC9-4E66-A1B1-BD0C805DA586}" type="pres">
      <dgm:prSet presAssocID="{49F6DC7E-229B-4282-8015-BA083FE3E48A}" presName="sp" presStyleCnt="0"/>
      <dgm:spPr/>
    </dgm:pt>
    <dgm:pt modelId="{928C88F0-08B8-4FD7-9FF9-25B5CA5D0CD6}" type="pres">
      <dgm:prSet presAssocID="{03818751-C78C-467D-9488-83765B68BD75}" presName="arrowAndChildren" presStyleCnt="0"/>
      <dgm:spPr/>
    </dgm:pt>
    <dgm:pt modelId="{EDD0106E-C477-43C2-A8DE-34AF373012BA}" type="pres">
      <dgm:prSet presAssocID="{03818751-C78C-467D-9488-83765B68BD75}" presName="parentTextArrow" presStyleLbl="node1" presStyleIdx="1" presStyleCnt="3"/>
      <dgm:spPr/>
    </dgm:pt>
    <dgm:pt modelId="{84C761AD-BA40-4BAD-9167-E7C989BFA342}" type="pres">
      <dgm:prSet presAssocID="{E1C3D341-5AF4-4036-B50B-B7F054330A2A}" presName="sp" presStyleCnt="0"/>
      <dgm:spPr/>
    </dgm:pt>
    <dgm:pt modelId="{9BA4C8FA-EA3A-47E3-A2A4-1622EA0CCC93}" type="pres">
      <dgm:prSet presAssocID="{A88C9285-6A18-436F-8D69-42F11101D693}" presName="arrowAndChildren" presStyleCnt="0"/>
      <dgm:spPr/>
    </dgm:pt>
    <dgm:pt modelId="{BCBC8E1E-D991-4875-B4CE-ABA011E0FC80}" type="pres">
      <dgm:prSet presAssocID="{A88C9285-6A18-436F-8D69-42F11101D693}" presName="parentTextArrow" presStyleLbl="node1" presStyleIdx="2" presStyleCnt="3"/>
      <dgm:spPr/>
    </dgm:pt>
  </dgm:ptLst>
  <dgm:cxnLst>
    <dgm:cxn modelId="{6948A934-798A-4381-9009-EAA30D4F0166}" srcId="{EE892EA6-B5F4-485C-AEE9-D57091CA199D}" destId="{A88C9285-6A18-436F-8D69-42F11101D693}" srcOrd="0" destOrd="0" parTransId="{D894F099-E7BF-47E5-8BEF-7D0C4E130C07}" sibTransId="{E1C3D341-5AF4-4036-B50B-B7F054330A2A}"/>
    <dgm:cxn modelId="{D8BA2246-1F51-42D7-ACA5-5709CAC78856}" type="presOf" srcId="{A70ADF70-D18E-47B3-A655-5950B40F4562}" destId="{A27CFEDB-4130-4CE0-BE3D-B8BE98654B21}" srcOrd="0" destOrd="0" presId="urn:microsoft.com/office/officeart/2005/8/layout/process4"/>
    <dgm:cxn modelId="{292088B3-D521-40C1-A5E5-FB90D2D4DB8A}" type="presOf" srcId="{A88C9285-6A18-436F-8D69-42F11101D693}" destId="{BCBC8E1E-D991-4875-B4CE-ABA011E0FC80}" srcOrd="0" destOrd="0" presId="urn:microsoft.com/office/officeart/2005/8/layout/process4"/>
    <dgm:cxn modelId="{78C52EC0-8AAB-409D-A519-8BB9F1017721}" type="presOf" srcId="{EE892EA6-B5F4-485C-AEE9-D57091CA199D}" destId="{FBD1B096-943D-4555-9787-B13385B6607C}" srcOrd="0" destOrd="0" presId="urn:microsoft.com/office/officeart/2005/8/layout/process4"/>
    <dgm:cxn modelId="{326C9FF1-6C45-49CA-9A42-F3FC77B19577}" srcId="{EE892EA6-B5F4-485C-AEE9-D57091CA199D}" destId="{A70ADF70-D18E-47B3-A655-5950B40F4562}" srcOrd="2" destOrd="0" parTransId="{CECB0BB4-8655-46A0-B4A0-12FD4BBC1934}" sibTransId="{A6D39CFD-6F63-4F55-841B-5A91F2CEEF97}"/>
    <dgm:cxn modelId="{6E55D5FC-35BB-4C93-A901-11C9DC0125B8}" type="presOf" srcId="{03818751-C78C-467D-9488-83765B68BD75}" destId="{EDD0106E-C477-43C2-A8DE-34AF373012BA}" srcOrd="0" destOrd="0" presId="urn:microsoft.com/office/officeart/2005/8/layout/process4"/>
    <dgm:cxn modelId="{8C0D5FFD-2158-4DC0-BEFF-7BF66EA672F2}" srcId="{EE892EA6-B5F4-485C-AEE9-D57091CA199D}" destId="{03818751-C78C-467D-9488-83765B68BD75}" srcOrd="1" destOrd="0" parTransId="{0E2C1A7C-D07E-49F9-802E-740394087C99}" sibTransId="{49F6DC7E-229B-4282-8015-BA083FE3E48A}"/>
    <dgm:cxn modelId="{6A373181-EC77-4DA8-9A8D-07454500E916}" type="presParOf" srcId="{FBD1B096-943D-4555-9787-B13385B6607C}" destId="{AC8FCD12-1FDF-4004-946E-59DBCA5296F5}" srcOrd="0" destOrd="0" presId="urn:microsoft.com/office/officeart/2005/8/layout/process4"/>
    <dgm:cxn modelId="{66314DED-1324-4432-8990-1FEB83F67E16}" type="presParOf" srcId="{AC8FCD12-1FDF-4004-946E-59DBCA5296F5}" destId="{A27CFEDB-4130-4CE0-BE3D-B8BE98654B21}" srcOrd="0" destOrd="0" presId="urn:microsoft.com/office/officeart/2005/8/layout/process4"/>
    <dgm:cxn modelId="{945BD62E-771E-4301-B87D-C39F8E7E5E6A}" type="presParOf" srcId="{FBD1B096-943D-4555-9787-B13385B6607C}" destId="{80F40E47-0DC9-4E66-A1B1-BD0C805DA586}" srcOrd="1" destOrd="0" presId="urn:microsoft.com/office/officeart/2005/8/layout/process4"/>
    <dgm:cxn modelId="{7D9255F9-6663-417E-BBBB-F3E64C287D8A}" type="presParOf" srcId="{FBD1B096-943D-4555-9787-B13385B6607C}" destId="{928C88F0-08B8-4FD7-9FF9-25B5CA5D0CD6}" srcOrd="2" destOrd="0" presId="urn:microsoft.com/office/officeart/2005/8/layout/process4"/>
    <dgm:cxn modelId="{91E2B8AB-F986-44F4-B4A7-9644AF1DC7CE}" type="presParOf" srcId="{928C88F0-08B8-4FD7-9FF9-25B5CA5D0CD6}" destId="{EDD0106E-C477-43C2-A8DE-34AF373012BA}" srcOrd="0" destOrd="0" presId="urn:microsoft.com/office/officeart/2005/8/layout/process4"/>
    <dgm:cxn modelId="{F20D0FF0-4ACA-4509-9BF1-AD55A84623CB}" type="presParOf" srcId="{FBD1B096-943D-4555-9787-B13385B6607C}" destId="{84C761AD-BA40-4BAD-9167-E7C989BFA342}" srcOrd="3" destOrd="0" presId="urn:microsoft.com/office/officeart/2005/8/layout/process4"/>
    <dgm:cxn modelId="{55249861-AABD-4C53-850C-FD6DAD5A9D18}" type="presParOf" srcId="{FBD1B096-943D-4555-9787-B13385B6607C}" destId="{9BA4C8FA-EA3A-47E3-A2A4-1622EA0CCC93}" srcOrd="4" destOrd="0" presId="urn:microsoft.com/office/officeart/2005/8/layout/process4"/>
    <dgm:cxn modelId="{EFF2BE55-2114-45A7-984F-71874194FB0A}" type="presParOf" srcId="{9BA4C8FA-EA3A-47E3-A2A4-1622EA0CCC93}" destId="{BCBC8E1E-D991-4875-B4CE-ABA011E0FC8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F58F9B-B983-417D-88A5-4222F009639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0E534AD7-C1BD-4FE0-BF4E-E09A27FC7B66}">
      <dgm:prSet/>
      <dgm:spPr>
        <a:solidFill>
          <a:schemeClr val="tx1"/>
        </a:solidFill>
      </dgm:spPr>
      <dgm:t>
        <a:bodyPr/>
        <a:lstStyle/>
        <a:p>
          <a:r>
            <a:rPr lang="en-US">
              <a:latin typeface="Calisto MT" panose="02040603050505030304" pitchFamily="18" charset="0"/>
            </a:rPr>
            <a:t>Black mothers who are college educated fare worse than women of all other races who never finished high school</a:t>
          </a:r>
        </a:p>
      </dgm:t>
    </dgm:pt>
    <dgm:pt modelId="{1763AB3F-8C52-4A75-94FD-06268CABAFA4}" type="parTrans" cxnId="{F9DEB907-3B66-4337-9460-124139127615}">
      <dgm:prSet/>
      <dgm:spPr/>
      <dgm:t>
        <a:bodyPr/>
        <a:lstStyle/>
        <a:p>
          <a:endParaRPr lang="en-US">
            <a:latin typeface="Calisto MT" panose="02040603050505030304" pitchFamily="18" charset="0"/>
          </a:endParaRPr>
        </a:p>
      </dgm:t>
    </dgm:pt>
    <dgm:pt modelId="{9F37D988-7567-437F-85F2-FF3EDFF4F5DD}" type="sibTrans" cxnId="{F9DEB907-3B66-4337-9460-124139127615}">
      <dgm:prSet/>
      <dgm:spPr/>
      <dgm:t>
        <a:bodyPr/>
        <a:lstStyle/>
        <a:p>
          <a:endParaRPr lang="en-US">
            <a:latin typeface="Calisto MT" panose="02040603050505030304" pitchFamily="18" charset="0"/>
          </a:endParaRPr>
        </a:p>
      </dgm:t>
    </dgm:pt>
    <dgm:pt modelId="{A8EA5CCA-F48F-45F5-B22F-76B588FA3951}">
      <dgm:prSet/>
      <dgm:spPr>
        <a:solidFill>
          <a:schemeClr val="tx1"/>
        </a:solidFill>
      </dgm:spPr>
      <dgm:t>
        <a:bodyPr/>
        <a:lstStyle/>
        <a:p>
          <a:r>
            <a:rPr lang="en-US">
              <a:latin typeface="Calisto MT" panose="02040603050505030304" pitchFamily="18" charset="0"/>
            </a:rPr>
            <a:t>Obese women of all races have better birth outcomes than black women who are of normal weight</a:t>
          </a:r>
        </a:p>
      </dgm:t>
    </dgm:pt>
    <dgm:pt modelId="{4B782CCA-190A-49AB-B87C-3EC9B391ED49}" type="parTrans" cxnId="{F0B27D2E-61E9-4E88-A3DC-97FC9848DBA7}">
      <dgm:prSet/>
      <dgm:spPr/>
      <dgm:t>
        <a:bodyPr/>
        <a:lstStyle/>
        <a:p>
          <a:endParaRPr lang="en-US">
            <a:latin typeface="Calisto MT" panose="02040603050505030304" pitchFamily="18" charset="0"/>
          </a:endParaRPr>
        </a:p>
      </dgm:t>
    </dgm:pt>
    <dgm:pt modelId="{DAEEF126-A18F-4B24-A124-97C9F480E26C}" type="sibTrans" cxnId="{F0B27D2E-61E9-4E88-A3DC-97FC9848DBA7}">
      <dgm:prSet/>
      <dgm:spPr/>
      <dgm:t>
        <a:bodyPr/>
        <a:lstStyle/>
        <a:p>
          <a:endParaRPr lang="en-US">
            <a:latin typeface="Calisto MT" panose="02040603050505030304" pitchFamily="18" charset="0"/>
          </a:endParaRPr>
        </a:p>
      </dgm:t>
    </dgm:pt>
    <dgm:pt modelId="{A668A54F-2298-47F5-BB7D-D3E259AADC36}">
      <dgm:prSet/>
      <dgm:spPr>
        <a:solidFill>
          <a:schemeClr val="tx1"/>
        </a:solidFill>
      </dgm:spPr>
      <dgm:t>
        <a:bodyPr/>
        <a:lstStyle/>
        <a:p>
          <a:r>
            <a:rPr lang="en-US">
              <a:latin typeface="Calisto MT" panose="02040603050505030304" pitchFamily="18" charset="0"/>
            </a:rPr>
            <a:t>Black women in the wealthiest neighborhoods do worse than White, Hispanic, and Asian mothers in the poorest ones</a:t>
          </a:r>
        </a:p>
      </dgm:t>
    </dgm:pt>
    <dgm:pt modelId="{FB07B7E4-9E37-41E1-B052-CC2A5ABE1620}" type="parTrans" cxnId="{07CB9036-ECE4-4802-A52A-573C5C820CC8}">
      <dgm:prSet/>
      <dgm:spPr/>
      <dgm:t>
        <a:bodyPr/>
        <a:lstStyle/>
        <a:p>
          <a:endParaRPr lang="en-US">
            <a:latin typeface="Calisto MT" panose="02040603050505030304" pitchFamily="18" charset="0"/>
          </a:endParaRPr>
        </a:p>
      </dgm:t>
    </dgm:pt>
    <dgm:pt modelId="{2EBDE8B2-9138-470E-9A42-A1B9B0C17195}" type="sibTrans" cxnId="{07CB9036-ECE4-4802-A52A-573C5C820CC8}">
      <dgm:prSet/>
      <dgm:spPr/>
      <dgm:t>
        <a:bodyPr/>
        <a:lstStyle/>
        <a:p>
          <a:endParaRPr lang="en-US">
            <a:latin typeface="Calisto MT" panose="02040603050505030304" pitchFamily="18" charset="0"/>
          </a:endParaRPr>
        </a:p>
      </dgm:t>
    </dgm:pt>
    <dgm:pt modelId="{66B12527-1647-404B-A79B-1852AE270611}">
      <dgm:prSet/>
      <dgm:spPr>
        <a:solidFill>
          <a:schemeClr val="tx1"/>
        </a:solidFill>
      </dgm:spPr>
      <dgm:t>
        <a:bodyPr/>
        <a:lstStyle/>
        <a:p>
          <a:r>
            <a:rPr lang="en-US">
              <a:latin typeface="Calisto MT" panose="02040603050505030304" pitchFamily="18" charset="0"/>
            </a:rPr>
            <a:t>Black women who initiated prenatal care in the first trimester still have higher rates of infant mortality than non-Hispanic white women with late to no prenatal care. </a:t>
          </a:r>
        </a:p>
      </dgm:t>
    </dgm:pt>
    <dgm:pt modelId="{882D6F2F-FDA6-4786-AB30-6B90422AB4F2}" type="parTrans" cxnId="{CB69881B-419D-45A7-88C1-40DC0EFBEE73}">
      <dgm:prSet/>
      <dgm:spPr/>
      <dgm:t>
        <a:bodyPr/>
        <a:lstStyle/>
        <a:p>
          <a:endParaRPr lang="en-US">
            <a:latin typeface="Calisto MT" panose="02040603050505030304" pitchFamily="18" charset="0"/>
          </a:endParaRPr>
        </a:p>
      </dgm:t>
    </dgm:pt>
    <dgm:pt modelId="{87E58C3E-F909-4A2F-9477-945FAB63E295}" type="sibTrans" cxnId="{CB69881B-419D-45A7-88C1-40DC0EFBEE73}">
      <dgm:prSet/>
      <dgm:spPr/>
      <dgm:t>
        <a:bodyPr/>
        <a:lstStyle/>
        <a:p>
          <a:endParaRPr lang="en-US">
            <a:latin typeface="Calisto MT" panose="02040603050505030304" pitchFamily="18" charset="0"/>
          </a:endParaRPr>
        </a:p>
      </dgm:t>
    </dgm:pt>
    <dgm:pt modelId="{F17DD302-28C1-4DA8-848B-3D7C6DD0DC4E}" type="pres">
      <dgm:prSet presAssocID="{5AF58F9B-B983-417D-88A5-4222F0096395}" presName="outerComposite" presStyleCnt="0">
        <dgm:presLayoutVars>
          <dgm:chMax val="5"/>
          <dgm:dir/>
          <dgm:resizeHandles val="exact"/>
        </dgm:presLayoutVars>
      </dgm:prSet>
      <dgm:spPr/>
    </dgm:pt>
    <dgm:pt modelId="{31C89E95-84EC-40F4-862E-2B27B7D91F57}" type="pres">
      <dgm:prSet presAssocID="{5AF58F9B-B983-417D-88A5-4222F0096395}" presName="dummyMaxCanvas" presStyleCnt="0">
        <dgm:presLayoutVars/>
      </dgm:prSet>
      <dgm:spPr/>
    </dgm:pt>
    <dgm:pt modelId="{30CB5296-159B-4642-895E-9F3CF494808E}" type="pres">
      <dgm:prSet presAssocID="{5AF58F9B-B983-417D-88A5-4222F0096395}" presName="FourNodes_1" presStyleLbl="node1" presStyleIdx="0" presStyleCnt="4">
        <dgm:presLayoutVars>
          <dgm:bulletEnabled val="1"/>
        </dgm:presLayoutVars>
      </dgm:prSet>
      <dgm:spPr/>
    </dgm:pt>
    <dgm:pt modelId="{9967DFE2-7D6C-410C-AC70-0C74F4C6FA88}" type="pres">
      <dgm:prSet presAssocID="{5AF58F9B-B983-417D-88A5-4222F0096395}" presName="FourNodes_2" presStyleLbl="node1" presStyleIdx="1" presStyleCnt="4">
        <dgm:presLayoutVars>
          <dgm:bulletEnabled val="1"/>
        </dgm:presLayoutVars>
      </dgm:prSet>
      <dgm:spPr/>
    </dgm:pt>
    <dgm:pt modelId="{FB48092C-AEAE-43E8-97AD-37A19654A04E}" type="pres">
      <dgm:prSet presAssocID="{5AF58F9B-B983-417D-88A5-4222F0096395}" presName="FourNodes_3" presStyleLbl="node1" presStyleIdx="2" presStyleCnt="4">
        <dgm:presLayoutVars>
          <dgm:bulletEnabled val="1"/>
        </dgm:presLayoutVars>
      </dgm:prSet>
      <dgm:spPr/>
    </dgm:pt>
    <dgm:pt modelId="{9504AEB5-E268-43B2-B0B5-BC6CFEA7CA45}" type="pres">
      <dgm:prSet presAssocID="{5AF58F9B-B983-417D-88A5-4222F0096395}" presName="FourNodes_4" presStyleLbl="node1" presStyleIdx="3" presStyleCnt="4">
        <dgm:presLayoutVars>
          <dgm:bulletEnabled val="1"/>
        </dgm:presLayoutVars>
      </dgm:prSet>
      <dgm:spPr/>
    </dgm:pt>
    <dgm:pt modelId="{E3C07B54-C188-48AD-B2C3-EE636F197D75}" type="pres">
      <dgm:prSet presAssocID="{5AF58F9B-B983-417D-88A5-4222F0096395}" presName="FourConn_1-2" presStyleLbl="fgAccFollowNode1" presStyleIdx="0" presStyleCnt="3">
        <dgm:presLayoutVars>
          <dgm:bulletEnabled val="1"/>
        </dgm:presLayoutVars>
      </dgm:prSet>
      <dgm:spPr/>
    </dgm:pt>
    <dgm:pt modelId="{5D3971CA-7C47-48BF-B0C7-90D2AF5195D5}" type="pres">
      <dgm:prSet presAssocID="{5AF58F9B-B983-417D-88A5-4222F0096395}" presName="FourConn_2-3" presStyleLbl="fgAccFollowNode1" presStyleIdx="1" presStyleCnt="3">
        <dgm:presLayoutVars>
          <dgm:bulletEnabled val="1"/>
        </dgm:presLayoutVars>
      </dgm:prSet>
      <dgm:spPr/>
    </dgm:pt>
    <dgm:pt modelId="{1A81B166-28FC-4652-BB7A-F77137842BA5}" type="pres">
      <dgm:prSet presAssocID="{5AF58F9B-B983-417D-88A5-4222F0096395}" presName="FourConn_3-4" presStyleLbl="fgAccFollowNode1" presStyleIdx="2" presStyleCnt="3">
        <dgm:presLayoutVars>
          <dgm:bulletEnabled val="1"/>
        </dgm:presLayoutVars>
      </dgm:prSet>
      <dgm:spPr/>
    </dgm:pt>
    <dgm:pt modelId="{2A0EC02F-1AA2-4FC0-AD5A-BDB5F81DE965}" type="pres">
      <dgm:prSet presAssocID="{5AF58F9B-B983-417D-88A5-4222F0096395}" presName="FourNodes_1_text" presStyleLbl="node1" presStyleIdx="3" presStyleCnt="4">
        <dgm:presLayoutVars>
          <dgm:bulletEnabled val="1"/>
        </dgm:presLayoutVars>
      </dgm:prSet>
      <dgm:spPr/>
    </dgm:pt>
    <dgm:pt modelId="{340A57D3-ABB9-4709-BB02-8700C9A2A9DD}" type="pres">
      <dgm:prSet presAssocID="{5AF58F9B-B983-417D-88A5-4222F0096395}" presName="FourNodes_2_text" presStyleLbl="node1" presStyleIdx="3" presStyleCnt="4">
        <dgm:presLayoutVars>
          <dgm:bulletEnabled val="1"/>
        </dgm:presLayoutVars>
      </dgm:prSet>
      <dgm:spPr/>
    </dgm:pt>
    <dgm:pt modelId="{EBD64AC3-1ED0-4039-A2AB-3641604C06BB}" type="pres">
      <dgm:prSet presAssocID="{5AF58F9B-B983-417D-88A5-4222F0096395}" presName="FourNodes_3_text" presStyleLbl="node1" presStyleIdx="3" presStyleCnt="4">
        <dgm:presLayoutVars>
          <dgm:bulletEnabled val="1"/>
        </dgm:presLayoutVars>
      </dgm:prSet>
      <dgm:spPr/>
    </dgm:pt>
    <dgm:pt modelId="{A3A2D0FD-D16B-4A7A-96F4-490F7FE67E83}" type="pres">
      <dgm:prSet presAssocID="{5AF58F9B-B983-417D-88A5-4222F0096395}" presName="FourNodes_4_text" presStyleLbl="node1" presStyleIdx="3" presStyleCnt="4">
        <dgm:presLayoutVars>
          <dgm:bulletEnabled val="1"/>
        </dgm:presLayoutVars>
      </dgm:prSet>
      <dgm:spPr/>
    </dgm:pt>
  </dgm:ptLst>
  <dgm:cxnLst>
    <dgm:cxn modelId="{F9DEB907-3B66-4337-9460-124139127615}" srcId="{5AF58F9B-B983-417D-88A5-4222F0096395}" destId="{0E534AD7-C1BD-4FE0-BF4E-E09A27FC7B66}" srcOrd="0" destOrd="0" parTransId="{1763AB3F-8C52-4A75-94FD-06268CABAFA4}" sibTransId="{9F37D988-7567-437F-85F2-FF3EDFF4F5DD}"/>
    <dgm:cxn modelId="{CB69881B-419D-45A7-88C1-40DC0EFBEE73}" srcId="{5AF58F9B-B983-417D-88A5-4222F0096395}" destId="{66B12527-1647-404B-A79B-1852AE270611}" srcOrd="3" destOrd="0" parTransId="{882D6F2F-FDA6-4786-AB30-6B90422AB4F2}" sibTransId="{87E58C3E-F909-4A2F-9477-945FAB63E295}"/>
    <dgm:cxn modelId="{F0B27D2E-61E9-4E88-A3DC-97FC9848DBA7}" srcId="{5AF58F9B-B983-417D-88A5-4222F0096395}" destId="{A8EA5CCA-F48F-45F5-B22F-76B588FA3951}" srcOrd="1" destOrd="0" parTransId="{4B782CCA-190A-49AB-B87C-3EC9B391ED49}" sibTransId="{DAEEF126-A18F-4B24-A124-97C9F480E26C}"/>
    <dgm:cxn modelId="{07CB9036-ECE4-4802-A52A-573C5C820CC8}" srcId="{5AF58F9B-B983-417D-88A5-4222F0096395}" destId="{A668A54F-2298-47F5-BB7D-D3E259AADC36}" srcOrd="2" destOrd="0" parTransId="{FB07B7E4-9E37-41E1-B052-CC2A5ABE1620}" sibTransId="{2EBDE8B2-9138-470E-9A42-A1B9B0C17195}"/>
    <dgm:cxn modelId="{235B513A-1F2C-4A34-914F-18F40E9A84E2}" type="presOf" srcId="{9F37D988-7567-437F-85F2-FF3EDFF4F5DD}" destId="{E3C07B54-C188-48AD-B2C3-EE636F197D75}" srcOrd="0" destOrd="0" presId="urn:microsoft.com/office/officeart/2005/8/layout/vProcess5"/>
    <dgm:cxn modelId="{B8118B40-27F0-4B3C-9988-DC3A81B39CAF}" type="presOf" srcId="{2EBDE8B2-9138-470E-9A42-A1B9B0C17195}" destId="{1A81B166-28FC-4652-BB7A-F77137842BA5}" srcOrd="0" destOrd="0" presId="urn:microsoft.com/office/officeart/2005/8/layout/vProcess5"/>
    <dgm:cxn modelId="{6958E24B-0C11-4086-A317-7524BCB1E9EF}" type="presOf" srcId="{66B12527-1647-404B-A79B-1852AE270611}" destId="{A3A2D0FD-D16B-4A7A-96F4-490F7FE67E83}" srcOrd="1" destOrd="0" presId="urn:microsoft.com/office/officeart/2005/8/layout/vProcess5"/>
    <dgm:cxn modelId="{B2D35259-F3D8-4920-88E1-C401041CB10B}" type="presOf" srcId="{A8EA5CCA-F48F-45F5-B22F-76B588FA3951}" destId="{340A57D3-ABB9-4709-BB02-8700C9A2A9DD}" srcOrd="1" destOrd="0" presId="urn:microsoft.com/office/officeart/2005/8/layout/vProcess5"/>
    <dgm:cxn modelId="{2005B384-A075-4F96-A30B-DDF4C468FE62}" type="presOf" srcId="{A668A54F-2298-47F5-BB7D-D3E259AADC36}" destId="{EBD64AC3-1ED0-4039-A2AB-3641604C06BB}" srcOrd="1" destOrd="0" presId="urn:microsoft.com/office/officeart/2005/8/layout/vProcess5"/>
    <dgm:cxn modelId="{B04BC68B-08F6-4B94-ADAD-B67C284A0049}" type="presOf" srcId="{0E534AD7-C1BD-4FE0-BF4E-E09A27FC7B66}" destId="{30CB5296-159B-4642-895E-9F3CF494808E}" srcOrd="0" destOrd="0" presId="urn:microsoft.com/office/officeart/2005/8/layout/vProcess5"/>
    <dgm:cxn modelId="{67749296-0DCC-4A70-A3FA-13DA1F5D1C1E}" type="presOf" srcId="{0E534AD7-C1BD-4FE0-BF4E-E09A27FC7B66}" destId="{2A0EC02F-1AA2-4FC0-AD5A-BDB5F81DE965}" srcOrd="1" destOrd="0" presId="urn:microsoft.com/office/officeart/2005/8/layout/vProcess5"/>
    <dgm:cxn modelId="{DB1C6A9A-AD13-4A1E-B82F-2D9800E1C01B}" type="presOf" srcId="{5AF58F9B-B983-417D-88A5-4222F0096395}" destId="{F17DD302-28C1-4DA8-848B-3D7C6DD0DC4E}" srcOrd="0" destOrd="0" presId="urn:microsoft.com/office/officeart/2005/8/layout/vProcess5"/>
    <dgm:cxn modelId="{5F2EDBCE-67A8-4BFE-9193-B980FE2CB6B4}" type="presOf" srcId="{A8EA5CCA-F48F-45F5-B22F-76B588FA3951}" destId="{9967DFE2-7D6C-410C-AC70-0C74F4C6FA88}" srcOrd="0" destOrd="0" presId="urn:microsoft.com/office/officeart/2005/8/layout/vProcess5"/>
    <dgm:cxn modelId="{045FDEEB-CED0-47F5-AB08-543CDD3233C9}" type="presOf" srcId="{DAEEF126-A18F-4B24-A124-97C9F480E26C}" destId="{5D3971CA-7C47-48BF-B0C7-90D2AF5195D5}" srcOrd="0" destOrd="0" presId="urn:microsoft.com/office/officeart/2005/8/layout/vProcess5"/>
    <dgm:cxn modelId="{A42E2CF3-C39B-4224-B76E-9143E68D8DB4}" type="presOf" srcId="{66B12527-1647-404B-A79B-1852AE270611}" destId="{9504AEB5-E268-43B2-B0B5-BC6CFEA7CA45}" srcOrd="0" destOrd="0" presId="urn:microsoft.com/office/officeart/2005/8/layout/vProcess5"/>
    <dgm:cxn modelId="{9F8FC6FE-BF2A-476A-8E44-45EA542619FC}" type="presOf" srcId="{A668A54F-2298-47F5-BB7D-D3E259AADC36}" destId="{FB48092C-AEAE-43E8-97AD-37A19654A04E}" srcOrd="0" destOrd="0" presId="urn:microsoft.com/office/officeart/2005/8/layout/vProcess5"/>
    <dgm:cxn modelId="{22077B8A-765D-4C26-9A98-CFE44A46F40C}" type="presParOf" srcId="{F17DD302-28C1-4DA8-848B-3D7C6DD0DC4E}" destId="{31C89E95-84EC-40F4-862E-2B27B7D91F57}" srcOrd="0" destOrd="0" presId="urn:microsoft.com/office/officeart/2005/8/layout/vProcess5"/>
    <dgm:cxn modelId="{56866932-B029-42C0-988A-1836C8616742}" type="presParOf" srcId="{F17DD302-28C1-4DA8-848B-3D7C6DD0DC4E}" destId="{30CB5296-159B-4642-895E-9F3CF494808E}" srcOrd="1" destOrd="0" presId="urn:microsoft.com/office/officeart/2005/8/layout/vProcess5"/>
    <dgm:cxn modelId="{1A5567E3-BA67-45BE-922E-224EAEDFA1F3}" type="presParOf" srcId="{F17DD302-28C1-4DA8-848B-3D7C6DD0DC4E}" destId="{9967DFE2-7D6C-410C-AC70-0C74F4C6FA88}" srcOrd="2" destOrd="0" presId="urn:microsoft.com/office/officeart/2005/8/layout/vProcess5"/>
    <dgm:cxn modelId="{F3CF0F00-49CE-4C15-A873-82D706D04887}" type="presParOf" srcId="{F17DD302-28C1-4DA8-848B-3D7C6DD0DC4E}" destId="{FB48092C-AEAE-43E8-97AD-37A19654A04E}" srcOrd="3" destOrd="0" presId="urn:microsoft.com/office/officeart/2005/8/layout/vProcess5"/>
    <dgm:cxn modelId="{2FD12208-0606-4B16-998D-29B15AD7DA7A}" type="presParOf" srcId="{F17DD302-28C1-4DA8-848B-3D7C6DD0DC4E}" destId="{9504AEB5-E268-43B2-B0B5-BC6CFEA7CA45}" srcOrd="4" destOrd="0" presId="urn:microsoft.com/office/officeart/2005/8/layout/vProcess5"/>
    <dgm:cxn modelId="{0E710D00-7033-4DA1-B5B1-59DDC55E7D09}" type="presParOf" srcId="{F17DD302-28C1-4DA8-848B-3D7C6DD0DC4E}" destId="{E3C07B54-C188-48AD-B2C3-EE636F197D75}" srcOrd="5" destOrd="0" presId="urn:microsoft.com/office/officeart/2005/8/layout/vProcess5"/>
    <dgm:cxn modelId="{FE178DFF-5841-4DEC-B953-3C6024A77ABE}" type="presParOf" srcId="{F17DD302-28C1-4DA8-848B-3D7C6DD0DC4E}" destId="{5D3971CA-7C47-48BF-B0C7-90D2AF5195D5}" srcOrd="6" destOrd="0" presId="urn:microsoft.com/office/officeart/2005/8/layout/vProcess5"/>
    <dgm:cxn modelId="{1081608C-E29D-4D5E-96F7-2FEB722B457C}" type="presParOf" srcId="{F17DD302-28C1-4DA8-848B-3D7C6DD0DC4E}" destId="{1A81B166-28FC-4652-BB7A-F77137842BA5}" srcOrd="7" destOrd="0" presId="urn:microsoft.com/office/officeart/2005/8/layout/vProcess5"/>
    <dgm:cxn modelId="{00125517-FB02-4E46-8A28-75AD6AB94DF0}" type="presParOf" srcId="{F17DD302-28C1-4DA8-848B-3D7C6DD0DC4E}" destId="{2A0EC02F-1AA2-4FC0-AD5A-BDB5F81DE965}" srcOrd="8" destOrd="0" presId="urn:microsoft.com/office/officeart/2005/8/layout/vProcess5"/>
    <dgm:cxn modelId="{F5BC1499-D24D-47A1-AC7B-5593F61A9A26}" type="presParOf" srcId="{F17DD302-28C1-4DA8-848B-3D7C6DD0DC4E}" destId="{340A57D3-ABB9-4709-BB02-8700C9A2A9DD}" srcOrd="9" destOrd="0" presId="urn:microsoft.com/office/officeart/2005/8/layout/vProcess5"/>
    <dgm:cxn modelId="{4D43A443-1EFE-47E8-84F7-C2130FE50D45}" type="presParOf" srcId="{F17DD302-28C1-4DA8-848B-3D7C6DD0DC4E}" destId="{EBD64AC3-1ED0-4039-A2AB-3641604C06BB}" srcOrd="10" destOrd="0" presId="urn:microsoft.com/office/officeart/2005/8/layout/vProcess5"/>
    <dgm:cxn modelId="{CBF97A31-D91D-4A87-919C-9FB5E2F1369F}" type="presParOf" srcId="{F17DD302-28C1-4DA8-848B-3D7C6DD0DC4E}" destId="{A3A2D0FD-D16B-4A7A-96F4-490F7FE67E8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8F9B6A-4234-4AC8-9DBF-F520EA174C3E}"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E856E9EE-3926-452E-BF49-1C1590D7EAE9}">
      <dgm:prSet/>
      <dgm:spPr/>
      <dgm:t>
        <a:bodyPr/>
        <a:lstStyle/>
        <a:p>
          <a:r>
            <a:rPr lang="en-US" dirty="0">
              <a:latin typeface="Calisto MT" panose="02040603050505030304" pitchFamily="18" charset="0"/>
            </a:rPr>
            <a:t>Telomeres are sequences of DNA  at end of chromosome. Telomere length is viewed as an overall marker of biological aging </a:t>
          </a:r>
        </a:p>
      </dgm:t>
    </dgm:pt>
    <dgm:pt modelId="{E6CEF588-4D42-4462-8EB9-245586BB8E38}" type="parTrans" cxnId="{6F88644B-2A20-424A-A909-D25B06248DD1}">
      <dgm:prSet/>
      <dgm:spPr/>
      <dgm:t>
        <a:bodyPr/>
        <a:lstStyle/>
        <a:p>
          <a:endParaRPr lang="en-US">
            <a:latin typeface="Calisto MT" panose="02040603050505030304" pitchFamily="18" charset="0"/>
          </a:endParaRPr>
        </a:p>
      </dgm:t>
    </dgm:pt>
    <dgm:pt modelId="{EBE0630A-673B-4733-8464-30C6987D3A18}" type="sibTrans" cxnId="{6F88644B-2A20-424A-A909-D25B06248DD1}">
      <dgm:prSet/>
      <dgm:spPr/>
      <dgm:t>
        <a:bodyPr/>
        <a:lstStyle/>
        <a:p>
          <a:endParaRPr lang="en-US">
            <a:latin typeface="Calisto MT" panose="02040603050505030304" pitchFamily="18" charset="0"/>
          </a:endParaRPr>
        </a:p>
      </dgm:t>
    </dgm:pt>
    <dgm:pt modelId="{F0A36ED8-440B-4BA7-AD49-9C6216B9E6E7}">
      <dgm:prSet/>
      <dgm:spPr/>
      <dgm:t>
        <a:bodyPr/>
        <a:lstStyle/>
        <a:p>
          <a:r>
            <a:rPr lang="en-US">
              <a:latin typeface="Calisto MT" panose="02040603050505030304" pitchFamily="18" charset="0"/>
            </a:rPr>
            <a:t>Study found that Black women had shorter telomeres than White women </a:t>
          </a:r>
        </a:p>
      </dgm:t>
    </dgm:pt>
    <dgm:pt modelId="{8157BA13-6DB6-4AE5-A64F-A01F7DB167D2}" type="parTrans" cxnId="{A1ED8EA0-37E3-486A-8CA3-ADC057999653}">
      <dgm:prSet/>
      <dgm:spPr/>
      <dgm:t>
        <a:bodyPr/>
        <a:lstStyle/>
        <a:p>
          <a:endParaRPr lang="en-US">
            <a:latin typeface="Calisto MT" panose="02040603050505030304" pitchFamily="18" charset="0"/>
          </a:endParaRPr>
        </a:p>
      </dgm:t>
    </dgm:pt>
    <dgm:pt modelId="{AA6E6966-7D33-40AB-BD51-2D403218D82D}" type="sibTrans" cxnId="{A1ED8EA0-37E3-486A-8CA3-ADC057999653}">
      <dgm:prSet/>
      <dgm:spPr/>
      <dgm:t>
        <a:bodyPr/>
        <a:lstStyle/>
        <a:p>
          <a:endParaRPr lang="en-US">
            <a:latin typeface="Calisto MT" panose="02040603050505030304" pitchFamily="18" charset="0"/>
          </a:endParaRPr>
        </a:p>
      </dgm:t>
    </dgm:pt>
    <dgm:pt modelId="{18F4B037-B517-406F-AD3D-B0EDC603580D}">
      <dgm:prSet/>
      <dgm:spPr/>
      <dgm:t>
        <a:bodyPr/>
        <a:lstStyle/>
        <a:p>
          <a:r>
            <a:rPr lang="en-US">
              <a:latin typeface="Calisto MT" panose="02040603050505030304" pitchFamily="18" charset="0"/>
            </a:rPr>
            <a:t>At same chronological age, black women had accelerated biological aging of about 7.5 years </a:t>
          </a:r>
        </a:p>
      </dgm:t>
    </dgm:pt>
    <dgm:pt modelId="{316F6E1D-1676-4B61-A880-DB49C916ED0E}" type="parTrans" cxnId="{1DD975E3-2D92-4EFB-BAB7-C81544E2003E}">
      <dgm:prSet/>
      <dgm:spPr/>
      <dgm:t>
        <a:bodyPr/>
        <a:lstStyle/>
        <a:p>
          <a:endParaRPr lang="en-US">
            <a:latin typeface="Calisto MT" panose="02040603050505030304" pitchFamily="18" charset="0"/>
          </a:endParaRPr>
        </a:p>
      </dgm:t>
    </dgm:pt>
    <dgm:pt modelId="{5E8E9901-55DA-47E5-AD58-77BE3DC3E395}" type="sibTrans" cxnId="{1DD975E3-2D92-4EFB-BAB7-C81544E2003E}">
      <dgm:prSet/>
      <dgm:spPr/>
      <dgm:t>
        <a:bodyPr/>
        <a:lstStyle/>
        <a:p>
          <a:endParaRPr lang="en-US">
            <a:latin typeface="Calisto MT" panose="02040603050505030304" pitchFamily="18" charset="0"/>
          </a:endParaRPr>
        </a:p>
      </dgm:t>
    </dgm:pt>
    <dgm:pt modelId="{A3548683-2B27-4160-8CB2-2891249F83EF}" type="pres">
      <dgm:prSet presAssocID="{218F9B6A-4234-4AC8-9DBF-F520EA174C3E}" presName="outerComposite" presStyleCnt="0">
        <dgm:presLayoutVars>
          <dgm:chMax val="5"/>
          <dgm:dir/>
          <dgm:resizeHandles val="exact"/>
        </dgm:presLayoutVars>
      </dgm:prSet>
      <dgm:spPr/>
    </dgm:pt>
    <dgm:pt modelId="{6CE85920-3460-4B86-8766-ECB77C503DB7}" type="pres">
      <dgm:prSet presAssocID="{218F9B6A-4234-4AC8-9DBF-F520EA174C3E}" presName="dummyMaxCanvas" presStyleCnt="0">
        <dgm:presLayoutVars/>
      </dgm:prSet>
      <dgm:spPr/>
    </dgm:pt>
    <dgm:pt modelId="{DFF33D90-C400-4A02-BDE3-CE10F56563B6}" type="pres">
      <dgm:prSet presAssocID="{218F9B6A-4234-4AC8-9DBF-F520EA174C3E}" presName="ThreeNodes_1" presStyleLbl="node1" presStyleIdx="0" presStyleCnt="3">
        <dgm:presLayoutVars>
          <dgm:bulletEnabled val="1"/>
        </dgm:presLayoutVars>
      </dgm:prSet>
      <dgm:spPr/>
    </dgm:pt>
    <dgm:pt modelId="{096CA3C7-C7A5-4651-92AF-C0D3926F1679}" type="pres">
      <dgm:prSet presAssocID="{218F9B6A-4234-4AC8-9DBF-F520EA174C3E}" presName="ThreeNodes_2" presStyleLbl="node1" presStyleIdx="1" presStyleCnt="3">
        <dgm:presLayoutVars>
          <dgm:bulletEnabled val="1"/>
        </dgm:presLayoutVars>
      </dgm:prSet>
      <dgm:spPr/>
    </dgm:pt>
    <dgm:pt modelId="{23067D35-8ACA-47EF-85C2-60E91717598C}" type="pres">
      <dgm:prSet presAssocID="{218F9B6A-4234-4AC8-9DBF-F520EA174C3E}" presName="ThreeNodes_3" presStyleLbl="node1" presStyleIdx="2" presStyleCnt="3">
        <dgm:presLayoutVars>
          <dgm:bulletEnabled val="1"/>
        </dgm:presLayoutVars>
      </dgm:prSet>
      <dgm:spPr/>
    </dgm:pt>
    <dgm:pt modelId="{A508D154-70C8-4935-8A32-936D5AED654F}" type="pres">
      <dgm:prSet presAssocID="{218F9B6A-4234-4AC8-9DBF-F520EA174C3E}" presName="ThreeConn_1-2" presStyleLbl="fgAccFollowNode1" presStyleIdx="0" presStyleCnt="2">
        <dgm:presLayoutVars>
          <dgm:bulletEnabled val="1"/>
        </dgm:presLayoutVars>
      </dgm:prSet>
      <dgm:spPr/>
    </dgm:pt>
    <dgm:pt modelId="{02D7EF04-2506-40C6-B1D8-73CAE6E6CD1F}" type="pres">
      <dgm:prSet presAssocID="{218F9B6A-4234-4AC8-9DBF-F520EA174C3E}" presName="ThreeConn_2-3" presStyleLbl="fgAccFollowNode1" presStyleIdx="1" presStyleCnt="2">
        <dgm:presLayoutVars>
          <dgm:bulletEnabled val="1"/>
        </dgm:presLayoutVars>
      </dgm:prSet>
      <dgm:spPr/>
    </dgm:pt>
    <dgm:pt modelId="{39973DC9-5D76-4906-A90B-6B7882069DD4}" type="pres">
      <dgm:prSet presAssocID="{218F9B6A-4234-4AC8-9DBF-F520EA174C3E}" presName="ThreeNodes_1_text" presStyleLbl="node1" presStyleIdx="2" presStyleCnt="3">
        <dgm:presLayoutVars>
          <dgm:bulletEnabled val="1"/>
        </dgm:presLayoutVars>
      </dgm:prSet>
      <dgm:spPr/>
    </dgm:pt>
    <dgm:pt modelId="{81AB3C4B-1E1A-4F01-A95F-455EB7847375}" type="pres">
      <dgm:prSet presAssocID="{218F9B6A-4234-4AC8-9DBF-F520EA174C3E}" presName="ThreeNodes_2_text" presStyleLbl="node1" presStyleIdx="2" presStyleCnt="3">
        <dgm:presLayoutVars>
          <dgm:bulletEnabled val="1"/>
        </dgm:presLayoutVars>
      </dgm:prSet>
      <dgm:spPr/>
    </dgm:pt>
    <dgm:pt modelId="{F8941A86-205F-4F7C-A893-6D6FE1F7F9EB}" type="pres">
      <dgm:prSet presAssocID="{218F9B6A-4234-4AC8-9DBF-F520EA174C3E}" presName="ThreeNodes_3_text" presStyleLbl="node1" presStyleIdx="2" presStyleCnt="3">
        <dgm:presLayoutVars>
          <dgm:bulletEnabled val="1"/>
        </dgm:presLayoutVars>
      </dgm:prSet>
      <dgm:spPr/>
    </dgm:pt>
  </dgm:ptLst>
  <dgm:cxnLst>
    <dgm:cxn modelId="{879F6406-FDAF-4C6A-A774-4029A81C0E6C}" type="presOf" srcId="{E856E9EE-3926-452E-BF49-1C1590D7EAE9}" destId="{39973DC9-5D76-4906-A90B-6B7882069DD4}" srcOrd="1" destOrd="0" presId="urn:microsoft.com/office/officeart/2005/8/layout/vProcess5"/>
    <dgm:cxn modelId="{4C9B9709-71BE-429E-8DCB-136749E6A300}" type="presOf" srcId="{F0A36ED8-440B-4BA7-AD49-9C6216B9E6E7}" destId="{096CA3C7-C7A5-4651-92AF-C0D3926F1679}" srcOrd="0" destOrd="0" presId="urn:microsoft.com/office/officeart/2005/8/layout/vProcess5"/>
    <dgm:cxn modelId="{D6C2FF37-E0F0-4CAE-B2E2-EFB8AF5EDF3E}" type="presOf" srcId="{18F4B037-B517-406F-AD3D-B0EDC603580D}" destId="{23067D35-8ACA-47EF-85C2-60E91717598C}" srcOrd="0" destOrd="0" presId="urn:microsoft.com/office/officeart/2005/8/layout/vProcess5"/>
    <dgm:cxn modelId="{6F88644B-2A20-424A-A909-D25B06248DD1}" srcId="{218F9B6A-4234-4AC8-9DBF-F520EA174C3E}" destId="{E856E9EE-3926-452E-BF49-1C1590D7EAE9}" srcOrd="0" destOrd="0" parTransId="{E6CEF588-4D42-4462-8EB9-245586BB8E38}" sibTransId="{EBE0630A-673B-4733-8464-30C6987D3A18}"/>
    <dgm:cxn modelId="{15CB9A4F-1117-4041-847B-EA7CD3D6CDE3}" type="presOf" srcId="{F0A36ED8-440B-4BA7-AD49-9C6216B9E6E7}" destId="{81AB3C4B-1E1A-4F01-A95F-455EB7847375}" srcOrd="1" destOrd="0" presId="urn:microsoft.com/office/officeart/2005/8/layout/vProcess5"/>
    <dgm:cxn modelId="{9E96A297-9CF2-48B9-9942-53929819B8D5}" type="presOf" srcId="{EBE0630A-673B-4733-8464-30C6987D3A18}" destId="{A508D154-70C8-4935-8A32-936D5AED654F}" srcOrd="0" destOrd="0" presId="urn:microsoft.com/office/officeart/2005/8/layout/vProcess5"/>
    <dgm:cxn modelId="{A1ED8EA0-37E3-486A-8CA3-ADC057999653}" srcId="{218F9B6A-4234-4AC8-9DBF-F520EA174C3E}" destId="{F0A36ED8-440B-4BA7-AD49-9C6216B9E6E7}" srcOrd="1" destOrd="0" parTransId="{8157BA13-6DB6-4AE5-A64F-A01F7DB167D2}" sibTransId="{AA6E6966-7D33-40AB-BD51-2D403218D82D}"/>
    <dgm:cxn modelId="{BAD30FB2-7CE3-4821-92BD-E81D9E46AB36}" type="presOf" srcId="{18F4B037-B517-406F-AD3D-B0EDC603580D}" destId="{F8941A86-205F-4F7C-A893-6D6FE1F7F9EB}" srcOrd="1" destOrd="0" presId="urn:microsoft.com/office/officeart/2005/8/layout/vProcess5"/>
    <dgm:cxn modelId="{4771E5BA-2032-4E5E-8F03-31CD9F7B4C87}" type="presOf" srcId="{E856E9EE-3926-452E-BF49-1C1590D7EAE9}" destId="{DFF33D90-C400-4A02-BDE3-CE10F56563B6}" srcOrd="0" destOrd="0" presId="urn:microsoft.com/office/officeart/2005/8/layout/vProcess5"/>
    <dgm:cxn modelId="{1DD975E3-2D92-4EFB-BAB7-C81544E2003E}" srcId="{218F9B6A-4234-4AC8-9DBF-F520EA174C3E}" destId="{18F4B037-B517-406F-AD3D-B0EDC603580D}" srcOrd="2" destOrd="0" parTransId="{316F6E1D-1676-4B61-A880-DB49C916ED0E}" sibTransId="{5E8E9901-55DA-47E5-AD58-77BE3DC3E395}"/>
    <dgm:cxn modelId="{8ADAB7FA-231C-4875-B0C2-CB937DC5E0D2}" type="presOf" srcId="{AA6E6966-7D33-40AB-BD51-2D403218D82D}" destId="{02D7EF04-2506-40C6-B1D8-73CAE6E6CD1F}" srcOrd="0" destOrd="0" presId="urn:microsoft.com/office/officeart/2005/8/layout/vProcess5"/>
    <dgm:cxn modelId="{235FF3FD-D7E7-4292-AEBC-3ADACA4332D5}" type="presOf" srcId="{218F9B6A-4234-4AC8-9DBF-F520EA174C3E}" destId="{A3548683-2B27-4160-8CB2-2891249F83EF}" srcOrd="0" destOrd="0" presId="urn:microsoft.com/office/officeart/2005/8/layout/vProcess5"/>
    <dgm:cxn modelId="{0E6664E7-F7FA-476C-B2E1-E741E8C866C5}" type="presParOf" srcId="{A3548683-2B27-4160-8CB2-2891249F83EF}" destId="{6CE85920-3460-4B86-8766-ECB77C503DB7}" srcOrd="0" destOrd="0" presId="urn:microsoft.com/office/officeart/2005/8/layout/vProcess5"/>
    <dgm:cxn modelId="{1871E3D9-7E43-4FE8-AB78-0DA16C1D20A6}" type="presParOf" srcId="{A3548683-2B27-4160-8CB2-2891249F83EF}" destId="{DFF33D90-C400-4A02-BDE3-CE10F56563B6}" srcOrd="1" destOrd="0" presId="urn:microsoft.com/office/officeart/2005/8/layout/vProcess5"/>
    <dgm:cxn modelId="{EB7A5387-1D41-44A4-8B58-5C49B6C6C8D2}" type="presParOf" srcId="{A3548683-2B27-4160-8CB2-2891249F83EF}" destId="{096CA3C7-C7A5-4651-92AF-C0D3926F1679}" srcOrd="2" destOrd="0" presId="urn:microsoft.com/office/officeart/2005/8/layout/vProcess5"/>
    <dgm:cxn modelId="{1A82090A-C7B5-43EB-8E5E-19A4BC142E50}" type="presParOf" srcId="{A3548683-2B27-4160-8CB2-2891249F83EF}" destId="{23067D35-8ACA-47EF-85C2-60E91717598C}" srcOrd="3" destOrd="0" presId="urn:microsoft.com/office/officeart/2005/8/layout/vProcess5"/>
    <dgm:cxn modelId="{79D73561-8464-4A3D-B7C8-7C97122257D7}" type="presParOf" srcId="{A3548683-2B27-4160-8CB2-2891249F83EF}" destId="{A508D154-70C8-4935-8A32-936D5AED654F}" srcOrd="4" destOrd="0" presId="urn:microsoft.com/office/officeart/2005/8/layout/vProcess5"/>
    <dgm:cxn modelId="{20570A21-3F5D-423B-9D03-EFC85495E27C}" type="presParOf" srcId="{A3548683-2B27-4160-8CB2-2891249F83EF}" destId="{02D7EF04-2506-40C6-B1D8-73CAE6E6CD1F}" srcOrd="5" destOrd="0" presId="urn:microsoft.com/office/officeart/2005/8/layout/vProcess5"/>
    <dgm:cxn modelId="{59D7D561-7E07-4C5A-9ED5-5D0B4738CEB1}" type="presParOf" srcId="{A3548683-2B27-4160-8CB2-2891249F83EF}" destId="{39973DC9-5D76-4906-A90B-6B7882069DD4}" srcOrd="6" destOrd="0" presId="urn:microsoft.com/office/officeart/2005/8/layout/vProcess5"/>
    <dgm:cxn modelId="{5F6B53CF-F01C-45D9-AEB1-04869B55B64C}" type="presParOf" srcId="{A3548683-2B27-4160-8CB2-2891249F83EF}" destId="{81AB3C4B-1E1A-4F01-A95F-455EB7847375}" srcOrd="7" destOrd="0" presId="urn:microsoft.com/office/officeart/2005/8/layout/vProcess5"/>
    <dgm:cxn modelId="{275DCD98-5DF3-46E5-B5F8-FFDC84B98CB7}" type="presParOf" srcId="{A3548683-2B27-4160-8CB2-2891249F83EF}" destId="{F8941A86-205F-4F7C-A893-6D6FE1F7F9EB}"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5F7A9C-675C-492A-8341-7BF5243F3E33}" type="doc">
      <dgm:prSet loTypeId="urn:microsoft.com/office/officeart/2011/layout/ConvergingText" loCatId="process" qsTypeId="urn:microsoft.com/office/officeart/2005/8/quickstyle/simple1" qsCatId="simple" csTypeId="urn:microsoft.com/office/officeart/2005/8/colors/accent5_2" csCatId="accent5" phldr="1"/>
      <dgm:spPr/>
      <dgm:t>
        <a:bodyPr/>
        <a:lstStyle/>
        <a:p>
          <a:endParaRPr lang="en-US"/>
        </a:p>
      </dgm:t>
    </dgm:pt>
    <dgm:pt modelId="{A01FF130-153B-4C93-9397-6F568D9812A6}">
      <dgm:prSet phldrT="[Text]" custT="1"/>
      <dgm:spPr/>
      <dgm:t>
        <a:bodyPr/>
        <a:lstStyle/>
        <a:p>
          <a:r>
            <a:rPr lang="en-US" sz="1200" dirty="0">
              <a:latin typeface="Calisto MT" panose="02040603050505030304" pitchFamily="18" charset="0"/>
            </a:rPr>
            <a:t>Receive quality care /Thrive in the community/Be safe in hospitals/clinics/community/ access resources</a:t>
          </a:r>
        </a:p>
      </dgm:t>
    </dgm:pt>
    <dgm:pt modelId="{8AAE3F41-BD0E-4CC1-AFB6-B4E5480D6F99}" type="parTrans" cxnId="{485CEC51-3D5D-46E2-A8E9-E1B94A471EAF}">
      <dgm:prSet/>
      <dgm:spPr/>
      <dgm:t>
        <a:bodyPr/>
        <a:lstStyle/>
        <a:p>
          <a:endParaRPr lang="en-US" sz="1200">
            <a:latin typeface="Calisto MT" panose="02040603050505030304" pitchFamily="18" charset="0"/>
          </a:endParaRPr>
        </a:p>
      </dgm:t>
    </dgm:pt>
    <dgm:pt modelId="{4EDFC887-60A1-4B24-9FA1-8CBE28CB2911}" type="sibTrans" cxnId="{485CEC51-3D5D-46E2-A8E9-E1B94A471EAF}">
      <dgm:prSet/>
      <dgm:spPr/>
      <dgm:t>
        <a:bodyPr/>
        <a:lstStyle/>
        <a:p>
          <a:endParaRPr lang="en-US" sz="1200">
            <a:latin typeface="Calisto MT" panose="02040603050505030304" pitchFamily="18" charset="0"/>
          </a:endParaRPr>
        </a:p>
      </dgm:t>
    </dgm:pt>
    <dgm:pt modelId="{07A8EE2F-5062-4A68-B3DB-27EEAD74EE75}">
      <dgm:prSet phldrT="[Text]" custT="1"/>
      <dgm:spPr/>
      <dgm:t>
        <a:bodyPr/>
        <a:lstStyle/>
        <a:p>
          <a:r>
            <a:rPr lang="en-US" sz="1200">
              <a:latin typeface="Calisto MT" panose="02040603050505030304" pitchFamily="18" charset="0"/>
            </a:rPr>
            <a:t>Mom/Birthing Person</a:t>
          </a:r>
        </a:p>
      </dgm:t>
    </dgm:pt>
    <dgm:pt modelId="{198A7094-2AD6-4FDB-A728-A45C496AA029}" type="parTrans" cxnId="{1FAA0616-CA19-45F0-9A77-8FFBA5E38B40}">
      <dgm:prSet/>
      <dgm:spPr/>
      <dgm:t>
        <a:bodyPr/>
        <a:lstStyle/>
        <a:p>
          <a:endParaRPr lang="en-US" sz="1200">
            <a:latin typeface="Calisto MT" panose="02040603050505030304" pitchFamily="18" charset="0"/>
          </a:endParaRPr>
        </a:p>
      </dgm:t>
    </dgm:pt>
    <dgm:pt modelId="{DF7C8A14-F856-42BA-80C9-B29B1466673E}" type="sibTrans" cxnId="{1FAA0616-CA19-45F0-9A77-8FFBA5E38B40}">
      <dgm:prSet/>
      <dgm:spPr/>
      <dgm:t>
        <a:bodyPr/>
        <a:lstStyle/>
        <a:p>
          <a:endParaRPr lang="en-US" sz="1200">
            <a:latin typeface="Calisto MT" panose="02040603050505030304" pitchFamily="18" charset="0"/>
          </a:endParaRPr>
        </a:p>
      </dgm:t>
    </dgm:pt>
    <dgm:pt modelId="{068F4F56-1FE4-4557-8963-7483C0416A0C}">
      <dgm:prSet phldrT="[Text]" custT="1"/>
      <dgm:spPr/>
      <dgm:t>
        <a:bodyPr/>
        <a:lstStyle/>
        <a:p>
          <a:r>
            <a:rPr lang="en-US" sz="1200" dirty="0">
              <a:latin typeface="Calisto MT" panose="02040603050505030304" pitchFamily="18" charset="0"/>
            </a:rPr>
            <a:t>Father/Partner</a:t>
          </a:r>
        </a:p>
      </dgm:t>
    </dgm:pt>
    <dgm:pt modelId="{9F4F7DB4-594B-402E-8618-7AD95B878660}" type="parTrans" cxnId="{9B126C03-1FD5-42D1-A8B3-59AA74D5CBBF}">
      <dgm:prSet/>
      <dgm:spPr/>
      <dgm:t>
        <a:bodyPr/>
        <a:lstStyle/>
        <a:p>
          <a:endParaRPr lang="en-US" sz="1200">
            <a:latin typeface="Calisto MT" panose="02040603050505030304" pitchFamily="18" charset="0"/>
          </a:endParaRPr>
        </a:p>
      </dgm:t>
    </dgm:pt>
    <dgm:pt modelId="{A5E76772-DC39-43EB-AA7B-B48CC34ECCA5}" type="sibTrans" cxnId="{9B126C03-1FD5-42D1-A8B3-59AA74D5CBBF}">
      <dgm:prSet/>
      <dgm:spPr/>
      <dgm:t>
        <a:bodyPr/>
        <a:lstStyle/>
        <a:p>
          <a:endParaRPr lang="en-US" sz="1200">
            <a:latin typeface="Calisto MT" panose="02040603050505030304" pitchFamily="18" charset="0"/>
          </a:endParaRPr>
        </a:p>
      </dgm:t>
    </dgm:pt>
    <dgm:pt modelId="{FC4EB685-4265-4949-8168-62524B157545}">
      <dgm:prSet phldrT="[Text]" custT="1"/>
      <dgm:spPr/>
      <dgm:t>
        <a:bodyPr/>
        <a:lstStyle/>
        <a:p>
          <a:r>
            <a:rPr lang="en-US" sz="1200">
              <a:latin typeface="Calisto MT" panose="02040603050505030304" pitchFamily="18" charset="0"/>
            </a:rPr>
            <a:t>Baby</a:t>
          </a:r>
        </a:p>
      </dgm:t>
    </dgm:pt>
    <dgm:pt modelId="{EC30B46E-22AC-4B28-9B16-66AEB5CF0F36}" type="parTrans" cxnId="{2E5363A0-1323-46E0-BDCE-21A3DFFE97D9}">
      <dgm:prSet/>
      <dgm:spPr/>
      <dgm:t>
        <a:bodyPr/>
        <a:lstStyle/>
        <a:p>
          <a:endParaRPr lang="en-US" sz="1200">
            <a:latin typeface="Calisto MT" panose="02040603050505030304" pitchFamily="18" charset="0"/>
          </a:endParaRPr>
        </a:p>
      </dgm:t>
    </dgm:pt>
    <dgm:pt modelId="{3761D7E9-85DE-499F-8B80-2127FECF311A}" type="sibTrans" cxnId="{2E5363A0-1323-46E0-BDCE-21A3DFFE97D9}">
      <dgm:prSet/>
      <dgm:spPr/>
      <dgm:t>
        <a:bodyPr/>
        <a:lstStyle/>
        <a:p>
          <a:endParaRPr lang="en-US" sz="1200">
            <a:latin typeface="Calisto MT" panose="02040603050505030304" pitchFamily="18" charset="0"/>
          </a:endParaRPr>
        </a:p>
      </dgm:t>
    </dgm:pt>
    <dgm:pt modelId="{327EADA9-4363-494B-98C8-2A313CCBB196}" type="pres">
      <dgm:prSet presAssocID="{B05F7A9C-675C-492A-8341-7BF5243F3E33}" presName="Name0" presStyleCnt="0">
        <dgm:presLayoutVars>
          <dgm:chMax/>
          <dgm:chPref val="1"/>
          <dgm:dir/>
          <dgm:animOne val="branch"/>
          <dgm:animLvl val="lvl"/>
          <dgm:resizeHandles/>
        </dgm:presLayoutVars>
      </dgm:prSet>
      <dgm:spPr/>
    </dgm:pt>
    <dgm:pt modelId="{453AA476-92A2-4677-8DD8-A0C31053B9A9}" type="pres">
      <dgm:prSet presAssocID="{A01FF130-153B-4C93-9397-6F568D9812A6}" presName="composite" presStyleCnt="0"/>
      <dgm:spPr/>
    </dgm:pt>
    <dgm:pt modelId="{7934EF97-82FB-4625-B85B-04032F2FD15A}" type="pres">
      <dgm:prSet presAssocID="{A01FF130-153B-4C93-9397-6F568D9812A6}" presName="ParentAccent1" presStyleLbl="alignNode1" presStyleIdx="0" presStyleCnt="34"/>
      <dgm:spPr/>
    </dgm:pt>
    <dgm:pt modelId="{6977792D-77A2-4A5D-9CE5-B749CB6A5329}" type="pres">
      <dgm:prSet presAssocID="{A01FF130-153B-4C93-9397-6F568D9812A6}" presName="ParentAccent2" presStyleLbl="alignNode1" presStyleIdx="1" presStyleCnt="34"/>
      <dgm:spPr/>
    </dgm:pt>
    <dgm:pt modelId="{24654089-C55A-40B4-8F70-FF5AD9DE898A}" type="pres">
      <dgm:prSet presAssocID="{A01FF130-153B-4C93-9397-6F568D9812A6}" presName="ParentAccent3" presStyleLbl="alignNode1" presStyleIdx="2" presStyleCnt="34"/>
      <dgm:spPr/>
    </dgm:pt>
    <dgm:pt modelId="{9801E536-451D-4AB4-AA52-00A77887DEEA}" type="pres">
      <dgm:prSet presAssocID="{A01FF130-153B-4C93-9397-6F568D9812A6}" presName="ParentAccent4" presStyleLbl="alignNode1" presStyleIdx="3" presStyleCnt="34"/>
      <dgm:spPr/>
    </dgm:pt>
    <dgm:pt modelId="{4F7FE6BD-FDDD-4BD5-8C83-AB4760710115}" type="pres">
      <dgm:prSet presAssocID="{A01FF130-153B-4C93-9397-6F568D9812A6}" presName="ParentAccent5" presStyleLbl="alignNode1" presStyleIdx="4" presStyleCnt="34"/>
      <dgm:spPr/>
    </dgm:pt>
    <dgm:pt modelId="{AA1F4E3E-997E-40A9-B0F4-D67F3058F8FC}" type="pres">
      <dgm:prSet presAssocID="{A01FF130-153B-4C93-9397-6F568D9812A6}" presName="ParentAccent6" presStyleLbl="alignNode1" presStyleIdx="5" presStyleCnt="34"/>
      <dgm:spPr/>
    </dgm:pt>
    <dgm:pt modelId="{A56615D5-8341-4E9E-9FF8-078E6278B6DB}" type="pres">
      <dgm:prSet presAssocID="{A01FF130-153B-4C93-9397-6F568D9812A6}" presName="ParentAccent7" presStyleLbl="alignNode1" presStyleIdx="6" presStyleCnt="34"/>
      <dgm:spPr/>
    </dgm:pt>
    <dgm:pt modelId="{03827CD9-7B9C-4388-A02A-1614536AA100}" type="pres">
      <dgm:prSet presAssocID="{A01FF130-153B-4C93-9397-6F568D9812A6}" presName="ParentAccent8" presStyleLbl="alignNode1" presStyleIdx="7" presStyleCnt="34"/>
      <dgm:spPr/>
    </dgm:pt>
    <dgm:pt modelId="{4FE95BD6-FA1A-474B-A859-C35CC78FB81C}" type="pres">
      <dgm:prSet presAssocID="{A01FF130-153B-4C93-9397-6F568D9812A6}" presName="ParentAccent9" presStyleLbl="alignNode1" presStyleIdx="8" presStyleCnt="34"/>
      <dgm:spPr/>
    </dgm:pt>
    <dgm:pt modelId="{50BF71C1-B783-45B1-B183-0C9EAC62B3D4}" type="pres">
      <dgm:prSet presAssocID="{A01FF130-153B-4C93-9397-6F568D9812A6}" presName="ParentAccent10" presStyleLbl="alignNode1" presStyleIdx="9" presStyleCnt="34"/>
      <dgm:spPr/>
    </dgm:pt>
    <dgm:pt modelId="{D9B233C9-68B0-4E0C-95DD-7DFBE8DEA5B4}" type="pres">
      <dgm:prSet presAssocID="{A01FF130-153B-4C93-9397-6F568D9812A6}" presName="Parent" presStyleLbl="alignNode1" presStyleIdx="10" presStyleCnt="34">
        <dgm:presLayoutVars>
          <dgm:chMax val="5"/>
          <dgm:chPref val="3"/>
          <dgm:bulletEnabled val="1"/>
        </dgm:presLayoutVars>
      </dgm:prSet>
      <dgm:spPr/>
    </dgm:pt>
    <dgm:pt modelId="{5B0D161A-6620-4FC3-A369-412A8C8BA4D4}" type="pres">
      <dgm:prSet presAssocID="{07A8EE2F-5062-4A68-B3DB-27EEAD74EE75}" presName="Child1Accent1" presStyleLbl="alignNode1" presStyleIdx="11" presStyleCnt="34"/>
      <dgm:spPr/>
    </dgm:pt>
    <dgm:pt modelId="{8B67E485-8047-4189-8063-D56A93195C9A}" type="pres">
      <dgm:prSet presAssocID="{07A8EE2F-5062-4A68-B3DB-27EEAD74EE75}" presName="Child1Accent2" presStyleLbl="alignNode1" presStyleIdx="12" presStyleCnt="34"/>
      <dgm:spPr/>
    </dgm:pt>
    <dgm:pt modelId="{E623A523-9B08-45CB-8F02-4748133A40D8}" type="pres">
      <dgm:prSet presAssocID="{07A8EE2F-5062-4A68-B3DB-27EEAD74EE75}" presName="Child1Accent3" presStyleLbl="alignNode1" presStyleIdx="13" presStyleCnt="34"/>
      <dgm:spPr/>
    </dgm:pt>
    <dgm:pt modelId="{513AAF40-7859-46DD-85DC-E6C3C6684B9F}" type="pres">
      <dgm:prSet presAssocID="{07A8EE2F-5062-4A68-B3DB-27EEAD74EE75}" presName="Child1Accent4" presStyleLbl="alignNode1" presStyleIdx="14" presStyleCnt="34"/>
      <dgm:spPr/>
    </dgm:pt>
    <dgm:pt modelId="{6F96FEE2-3350-483F-8B3B-12C5135116AA}" type="pres">
      <dgm:prSet presAssocID="{07A8EE2F-5062-4A68-B3DB-27EEAD74EE75}" presName="Child1Accent5" presStyleLbl="alignNode1" presStyleIdx="15" presStyleCnt="34"/>
      <dgm:spPr/>
    </dgm:pt>
    <dgm:pt modelId="{18E192BC-366F-4E5A-BBEF-E3C4CFE5233D}" type="pres">
      <dgm:prSet presAssocID="{07A8EE2F-5062-4A68-B3DB-27EEAD74EE75}" presName="Child1Accent6" presStyleLbl="alignNode1" presStyleIdx="16" presStyleCnt="34"/>
      <dgm:spPr/>
    </dgm:pt>
    <dgm:pt modelId="{23CFB2D3-CAE5-42DC-91D6-EBE62DC8F3E1}" type="pres">
      <dgm:prSet presAssocID="{07A8EE2F-5062-4A68-B3DB-27EEAD74EE75}" presName="Child1Accent7" presStyleLbl="alignNode1" presStyleIdx="17" presStyleCnt="34"/>
      <dgm:spPr/>
    </dgm:pt>
    <dgm:pt modelId="{78283D02-5EE9-4F48-89FD-72ACF3F1B39D}" type="pres">
      <dgm:prSet presAssocID="{07A8EE2F-5062-4A68-B3DB-27EEAD74EE75}" presName="Child1Accent8" presStyleLbl="alignNode1" presStyleIdx="18" presStyleCnt="34"/>
      <dgm:spPr/>
    </dgm:pt>
    <dgm:pt modelId="{3D3F0B93-5831-4167-83D9-31A41778EB0E}" type="pres">
      <dgm:prSet presAssocID="{07A8EE2F-5062-4A68-B3DB-27EEAD74EE75}" presName="Child1Accent9" presStyleLbl="alignNode1" presStyleIdx="19" presStyleCnt="34"/>
      <dgm:spPr/>
    </dgm:pt>
    <dgm:pt modelId="{2CB5BFB3-DECA-4519-ADDE-39C44AC1D3BD}" type="pres">
      <dgm:prSet presAssocID="{07A8EE2F-5062-4A68-B3DB-27EEAD74EE75}" presName="Child1" presStyleLbl="revTx" presStyleIdx="0" presStyleCnt="3">
        <dgm:presLayoutVars>
          <dgm:chMax/>
          <dgm:chPref val="0"/>
          <dgm:bulletEnabled val="1"/>
        </dgm:presLayoutVars>
      </dgm:prSet>
      <dgm:spPr/>
    </dgm:pt>
    <dgm:pt modelId="{8A96DAF5-6A79-454C-AA64-F156BAB9A6A6}" type="pres">
      <dgm:prSet presAssocID="{068F4F56-1FE4-4557-8963-7483C0416A0C}" presName="Child2Accent1" presStyleLbl="alignNode1" presStyleIdx="20" presStyleCnt="34"/>
      <dgm:spPr/>
    </dgm:pt>
    <dgm:pt modelId="{B16D5857-F1CA-41D2-A156-70499BB306BD}" type="pres">
      <dgm:prSet presAssocID="{068F4F56-1FE4-4557-8963-7483C0416A0C}" presName="Child2Accent2" presStyleLbl="alignNode1" presStyleIdx="21" presStyleCnt="34"/>
      <dgm:spPr/>
    </dgm:pt>
    <dgm:pt modelId="{D93886F9-842A-4EEC-9C7B-F8181B34008A}" type="pres">
      <dgm:prSet presAssocID="{068F4F56-1FE4-4557-8963-7483C0416A0C}" presName="Child2Accent3" presStyleLbl="alignNode1" presStyleIdx="22" presStyleCnt="34"/>
      <dgm:spPr/>
    </dgm:pt>
    <dgm:pt modelId="{F08520BD-D8AD-4E9E-A063-AC73F61FF1A9}" type="pres">
      <dgm:prSet presAssocID="{068F4F56-1FE4-4557-8963-7483C0416A0C}" presName="Child2Accent4" presStyleLbl="alignNode1" presStyleIdx="23" presStyleCnt="34"/>
      <dgm:spPr/>
    </dgm:pt>
    <dgm:pt modelId="{4100BF52-4C72-465D-952F-D7433E235F64}" type="pres">
      <dgm:prSet presAssocID="{068F4F56-1FE4-4557-8963-7483C0416A0C}" presName="Child2Accent5" presStyleLbl="alignNode1" presStyleIdx="24" presStyleCnt="34"/>
      <dgm:spPr/>
    </dgm:pt>
    <dgm:pt modelId="{17CABE91-7C7F-4DD7-8493-79E7C0D07A01}" type="pres">
      <dgm:prSet presAssocID="{068F4F56-1FE4-4557-8963-7483C0416A0C}" presName="Child2Accent6" presStyleLbl="alignNode1" presStyleIdx="25" presStyleCnt="34"/>
      <dgm:spPr/>
    </dgm:pt>
    <dgm:pt modelId="{29615735-0200-4004-851A-F438D82B48A5}" type="pres">
      <dgm:prSet presAssocID="{068F4F56-1FE4-4557-8963-7483C0416A0C}" presName="Child2Accent7" presStyleLbl="alignNode1" presStyleIdx="26" presStyleCnt="34"/>
      <dgm:spPr/>
    </dgm:pt>
    <dgm:pt modelId="{55A43670-3624-4FDB-A756-BA6741DCCEE6}" type="pres">
      <dgm:prSet presAssocID="{068F4F56-1FE4-4557-8963-7483C0416A0C}" presName="Child2" presStyleLbl="revTx" presStyleIdx="1" presStyleCnt="3">
        <dgm:presLayoutVars>
          <dgm:chMax/>
          <dgm:chPref val="0"/>
          <dgm:bulletEnabled val="1"/>
        </dgm:presLayoutVars>
      </dgm:prSet>
      <dgm:spPr/>
    </dgm:pt>
    <dgm:pt modelId="{A92B40FE-81D0-45CC-A592-E3561C0CACA9}" type="pres">
      <dgm:prSet presAssocID="{FC4EB685-4265-4949-8168-62524B157545}" presName="Child3Accent1" presStyleLbl="alignNode1" presStyleIdx="27" presStyleCnt="34"/>
      <dgm:spPr/>
    </dgm:pt>
    <dgm:pt modelId="{1878F3A8-3358-4816-AB25-A5E38F04DE08}" type="pres">
      <dgm:prSet presAssocID="{FC4EB685-4265-4949-8168-62524B157545}" presName="Child3Accent2" presStyleLbl="alignNode1" presStyleIdx="28" presStyleCnt="34"/>
      <dgm:spPr/>
    </dgm:pt>
    <dgm:pt modelId="{3D5F1379-02AA-406E-9F10-D636470ABF71}" type="pres">
      <dgm:prSet presAssocID="{FC4EB685-4265-4949-8168-62524B157545}" presName="Child3Accent3" presStyleLbl="alignNode1" presStyleIdx="29" presStyleCnt="34"/>
      <dgm:spPr/>
    </dgm:pt>
    <dgm:pt modelId="{246190FF-2EBE-4967-B93D-EAD2C143F1E5}" type="pres">
      <dgm:prSet presAssocID="{FC4EB685-4265-4949-8168-62524B157545}" presName="Child3Accent4" presStyleLbl="alignNode1" presStyleIdx="30" presStyleCnt="34"/>
      <dgm:spPr/>
    </dgm:pt>
    <dgm:pt modelId="{3F47D81A-AA00-4376-A24E-147A34A11D3C}" type="pres">
      <dgm:prSet presAssocID="{FC4EB685-4265-4949-8168-62524B157545}" presName="Child3Accent5" presStyleLbl="alignNode1" presStyleIdx="31" presStyleCnt="34"/>
      <dgm:spPr/>
    </dgm:pt>
    <dgm:pt modelId="{DA246D06-7CB6-452E-B156-FC768FDCA47D}" type="pres">
      <dgm:prSet presAssocID="{FC4EB685-4265-4949-8168-62524B157545}" presName="Child3Accent6" presStyleLbl="alignNode1" presStyleIdx="32" presStyleCnt="34"/>
      <dgm:spPr/>
    </dgm:pt>
    <dgm:pt modelId="{F09B46CB-769D-4B92-B3DB-E74317DF3A6B}" type="pres">
      <dgm:prSet presAssocID="{FC4EB685-4265-4949-8168-62524B157545}" presName="Child3Accent7" presStyleLbl="alignNode1" presStyleIdx="33" presStyleCnt="34"/>
      <dgm:spPr/>
    </dgm:pt>
    <dgm:pt modelId="{68573099-F418-497A-BE42-39DA69EDC68B}" type="pres">
      <dgm:prSet presAssocID="{FC4EB685-4265-4949-8168-62524B157545}" presName="Child3" presStyleLbl="revTx" presStyleIdx="2" presStyleCnt="3">
        <dgm:presLayoutVars>
          <dgm:chMax/>
          <dgm:chPref val="0"/>
          <dgm:bulletEnabled val="1"/>
        </dgm:presLayoutVars>
      </dgm:prSet>
      <dgm:spPr/>
    </dgm:pt>
  </dgm:ptLst>
  <dgm:cxnLst>
    <dgm:cxn modelId="{EC30E400-F789-4728-8636-BE3051F05FA1}" type="presOf" srcId="{A01FF130-153B-4C93-9397-6F568D9812A6}" destId="{D9B233C9-68B0-4E0C-95DD-7DFBE8DEA5B4}" srcOrd="0" destOrd="0" presId="urn:microsoft.com/office/officeart/2011/layout/ConvergingText"/>
    <dgm:cxn modelId="{9B126C03-1FD5-42D1-A8B3-59AA74D5CBBF}" srcId="{A01FF130-153B-4C93-9397-6F568D9812A6}" destId="{068F4F56-1FE4-4557-8963-7483C0416A0C}" srcOrd="1" destOrd="0" parTransId="{9F4F7DB4-594B-402E-8618-7AD95B878660}" sibTransId="{A5E76772-DC39-43EB-AA7B-B48CC34ECCA5}"/>
    <dgm:cxn modelId="{1FAA0616-CA19-45F0-9A77-8FFBA5E38B40}" srcId="{A01FF130-153B-4C93-9397-6F568D9812A6}" destId="{07A8EE2F-5062-4A68-B3DB-27EEAD74EE75}" srcOrd="0" destOrd="0" parTransId="{198A7094-2AD6-4FDB-A728-A45C496AA029}" sibTransId="{DF7C8A14-F856-42BA-80C9-B29B1466673E}"/>
    <dgm:cxn modelId="{061B3D69-EF8D-4C24-9B91-8795A612B701}" type="presOf" srcId="{07A8EE2F-5062-4A68-B3DB-27EEAD74EE75}" destId="{2CB5BFB3-DECA-4519-ADDE-39C44AC1D3BD}" srcOrd="0" destOrd="0" presId="urn:microsoft.com/office/officeart/2011/layout/ConvergingText"/>
    <dgm:cxn modelId="{485CEC51-3D5D-46E2-A8E9-E1B94A471EAF}" srcId="{B05F7A9C-675C-492A-8341-7BF5243F3E33}" destId="{A01FF130-153B-4C93-9397-6F568D9812A6}" srcOrd="0" destOrd="0" parTransId="{8AAE3F41-BD0E-4CC1-AFB6-B4E5480D6F99}" sibTransId="{4EDFC887-60A1-4B24-9FA1-8CBE28CB2911}"/>
    <dgm:cxn modelId="{0CF30672-CA55-4B18-80F8-E894203B7871}" type="presOf" srcId="{B05F7A9C-675C-492A-8341-7BF5243F3E33}" destId="{327EADA9-4363-494B-98C8-2A313CCBB196}" srcOrd="0" destOrd="0" presId="urn:microsoft.com/office/officeart/2011/layout/ConvergingText"/>
    <dgm:cxn modelId="{2E5363A0-1323-46E0-BDCE-21A3DFFE97D9}" srcId="{A01FF130-153B-4C93-9397-6F568D9812A6}" destId="{FC4EB685-4265-4949-8168-62524B157545}" srcOrd="2" destOrd="0" parTransId="{EC30B46E-22AC-4B28-9B16-66AEB5CF0F36}" sibTransId="{3761D7E9-85DE-499F-8B80-2127FECF311A}"/>
    <dgm:cxn modelId="{F3D37AC6-26DE-4062-A709-128973DDE999}" type="presOf" srcId="{068F4F56-1FE4-4557-8963-7483C0416A0C}" destId="{55A43670-3624-4FDB-A756-BA6741DCCEE6}" srcOrd="0" destOrd="0" presId="urn:microsoft.com/office/officeart/2011/layout/ConvergingText"/>
    <dgm:cxn modelId="{A39000CB-3968-4CE3-B8FB-DD1EA2BDAA57}" type="presOf" srcId="{FC4EB685-4265-4949-8168-62524B157545}" destId="{68573099-F418-497A-BE42-39DA69EDC68B}" srcOrd="0" destOrd="0" presId="urn:microsoft.com/office/officeart/2011/layout/ConvergingText"/>
    <dgm:cxn modelId="{AB6FA9EA-6C22-4F11-AD8D-77F7B8C55346}" type="presParOf" srcId="{327EADA9-4363-494B-98C8-2A313CCBB196}" destId="{453AA476-92A2-4677-8DD8-A0C31053B9A9}" srcOrd="0" destOrd="0" presId="urn:microsoft.com/office/officeart/2011/layout/ConvergingText"/>
    <dgm:cxn modelId="{9F909563-56C9-4AC3-B314-660E4B096CDF}" type="presParOf" srcId="{453AA476-92A2-4677-8DD8-A0C31053B9A9}" destId="{7934EF97-82FB-4625-B85B-04032F2FD15A}" srcOrd="0" destOrd="0" presId="urn:microsoft.com/office/officeart/2011/layout/ConvergingText"/>
    <dgm:cxn modelId="{2CCE3F84-EB3E-416F-BF75-BFFA47BAA75E}" type="presParOf" srcId="{453AA476-92A2-4677-8DD8-A0C31053B9A9}" destId="{6977792D-77A2-4A5D-9CE5-B749CB6A5329}" srcOrd="1" destOrd="0" presId="urn:microsoft.com/office/officeart/2011/layout/ConvergingText"/>
    <dgm:cxn modelId="{6CDA5AE8-5B58-49DC-BEFD-9252FFA7DCE5}" type="presParOf" srcId="{453AA476-92A2-4677-8DD8-A0C31053B9A9}" destId="{24654089-C55A-40B4-8F70-FF5AD9DE898A}" srcOrd="2" destOrd="0" presId="urn:microsoft.com/office/officeart/2011/layout/ConvergingText"/>
    <dgm:cxn modelId="{272FCA55-1B4B-4482-922F-8F9ECF0B3111}" type="presParOf" srcId="{453AA476-92A2-4677-8DD8-A0C31053B9A9}" destId="{9801E536-451D-4AB4-AA52-00A77887DEEA}" srcOrd="3" destOrd="0" presId="urn:microsoft.com/office/officeart/2011/layout/ConvergingText"/>
    <dgm:cxn modelId="{C3BB7854-1A25-4659-8257-EB8F723F860F}" type="presParOf" srcId="{453AA476-92A2-4677-8DD8-A0C31053B9A9}" destId="{4F7FE6BD-FDDD-4BD5-8C83-AB4760710115}" srcOrd="4" destOrd="0" presId="urn:microsoft.com/office/officeart/2011/layout/ConvergingText"/>
    <dgm:cxn modelId="{1BA61EF2-E394-4D61-9A9E-CE2AAF1FB6AC}" type="presParOf" srcId="{453AA476-92A2-4677-8DD8-A0C31053B9A9}" destId="{AA1F4E3E-997E-40A9-B0F4-D67F3058F8FC}" srcOrd="5" destOrd="0" presId="urn:microsoft.com/office/officeart/2011/layout/ConvergingText"/>
    <dgm:cxn modelId="{CB4D9E7A-85EE-42E6-8F75-3D042BEE8EEA}" type="presParOf" srcId="{453AA476-92A2-4677-8DD8-A0C31053B9A9}" destId="{A56615D5-8341-4E9E-9FF8-078E6278B6DB}" srcOrd="6" destOrd="0" presId="urn:microsoft.com/office/officeart/2011/layout/ConvergingText"/>
    <dgm:cxn modelId="{F978A137-E133-43AE-9ADD-9155D4B440A7}" type="presParOf" srcId="{453AA476-92A2-4677-8DD8-A0C31053B9A9}" destId="{03827CD9-7B9C-4388-A02A-1614536AA100}" srcOrd="7" destOrd="0" presId="urn:microsoft.com/office/officeart/2011/layout/ConvergingText"/>
    <dgm:cxn modelId="{36799E97-2F25-4D06-A996-F67B4DC070B2}" type="presParOf" srcId="{453AA476-92A2-4677-8DD8-A0C31053B9A9}" destId="{4FE95BD6-FA1A-474B-A859-C35CC78FB81C}" srcOrd="8" destOrd="0" presId="urn:microsoft.com/office/officeart/2011/layout/ConvergingText"/>
    <dgm:cxn modelId="{2EDBBF54-36BB-46EC-86B2-D33B8450A713}" type="presParOf" srcId="{453AA476-92A2-4677-8DD8-A0C31053B9A9}" destId="{50BF71C1-B783-45B1-B183-0C9EAC62B3D4}" srcOrd="9" destOrd="0" presId="urn:microsoft.com/office/officeart/2011/layout/ConvergingText"/>
    <dgm:cxn modelId="{7CAEB4FE-CBFE-48EE-9121-4EA8B800E863}" type="presParOf" srcId="{453AA476-92A2-4677-8DD8-A0C31053B9A9}" destId="{D9B233C9-68B0-4E0C-95DD-7DFBE8DEA5B4}" srcOrd="10" destOrd="0" presId="urn:microsoft.com/office/officeart/2011/layout/ConvergingText"/>
    <dgm:cxn modelId="{7B2ACE0E-5C66-443E-88B2-A41DAC29889B}" type="presParOf" srcId="{453AA476-92A2-4677-8DD8-A0C31053B9A9}" destId="{5B0D161A-6620-4FC3-A369-412A8C8BA4D4}" srcOrd="11" destOrd="0" presId="urn:microsoft.com/office/officeart/2011/layout/ConvergingText"/>
    <dgm:cxn modelId="{4169FCB6-5DAF-4C3F-A7D1-17AEB4739516}" type="presParOf" srcId="{453AA476-92A2-4677-8DD8-A0C31053B9A9}" destId="{8B67E485-8047-4189-8063-D56A93195C9A}" srcOrd="12" destOrd="0" presId="urn:microsoft.com/office/officeart/2011/layout/ConvergingText"/>
    <dgm:cxn modelId="{7B5BBDAB-D9D5-4367-8F71-477FDA6FFE94}" type="presParOf" srcId="{453AA476-92A2-4677-8DD8-A0C31053B9A9}" destId="{E623A523-9B08-45CB-8F02-4748133A40D8}" srcOrd="13" destOrd="0" presId="urn:microsoft.com/office/officeart/2011/layout/ConvergingText"/>
    <dgm:cxn modelId="{95B79E89-3D9E-49A0-B9BA-B2386A605DD8}" type="presParOf" srcId="{453AA476-92A2-4677-8DD8-A0C31053B9A9}" destId="{513AAF40-7859-46DD-85DC-E6C3C6684B9F}" srcOrd="14" destOrd="0" presId="urn:microsoft.com/office/officeart/2011/layout/ConvergingText"/>
    <dgm:cxn modelId="{395B24D4-7E67-4C86-88D2-98D593ED443E}" type="presParOf" srcId="{453AA476-92A2-4677-8DD8-A0C31053B9A9}" destId="{6F96FEE2-3350-483F-8B3B-12C5135116AA}" srcOrd="15" destOrd="0" presId="urn:microsoft.com/office/officeart/2011/layout/ConvergingText"/>
    <dgm:cxn modelId="{6D38999F-CAF3-4676-9766-1C814036D603}" type="presParOf" srcId="{453AA476-92A2-4677-8DD8-A0C31053B9A9}" destId="{18E192BC-366F-4E5A-BBEF-E3C4CFE5233D}" srcOrd="16" destOrd="0" presId="urn:microsoft.com/office/officeart/2011/layout/ConvergingText"/>
    <dgm:cxn modelId="{9276C688-7D9F-450A-AC4E-2A43CFC6CF82}" type="presParOf" srcId="{453AA476-92A2-4677-8DD8-A0C31053B9A9}" destId="{23CFB2D3-CAE5-42DC-91D6-EBE62DC8F3E1}" srcOrd="17" destOrd="0" presId="urn:microsoft.com/office/officeart/2011/layout/ConvergingText"/>
    <dgm:cxn modelId="{1A3CC8DD-D8E9-4924-ACFD-AF3029905321}" type="presParOf" srcId="{453AA476-92A2-4677-8DD8-A0C31053B9A9}" destId="{78283D02-5EE9-4F48-89FD-72ACF3F1B39D}" srcOrd="18" destOrd="0" presId="urn:microsoft.com/office/officeart/2011/layout/ConvergingText"/>
    <dgm:cxn modelId="{393F25DA-35B9-4BA0-81E2-5D3E7215F0A5}" type="presParOf" srcId="{453AA476-92A2-4677-8DD8-A0C31053B9A9}" destId="{3D3F0B93-5831-4167-83D9-31A41778EB0E}" srcOrd="19" destOrd="0" presId="urn:microsoft.com/office/officeart/2011/layout/ConvergingText"/>
    <dgm:cxn modelId="{1D99BF59-E9C6-46DD-A93B-2D3946743A8E}" type="presParOf" srcId="{453AA476-92A2-4677-8DD8-A0C31053B9A9}" destId="{2CB5BFB3-DECA-4519-ADDE-39C44AC1D3BD}" srcOrd="20" destOrd="0" presId="urn:microsoft.com/office/officeart/2011/layout/ConvergingText"/>
    <dgm:cxn modelId="{52098A05-CC51-4AB1-95CF-647AFB4975A8}" type="presParOf" srcId="{453AA476-92A2-4677-8DD8-A0C31053B9A9}" destId="{8A96DAF5-6A79-454C-AA64-F156BAB9A6A6}" srcOrd="21" destOrd="0" presId="urn:microsoft.com/office/officeart/2011/layout/ConvergingText"/>
    <dgm:cxn modelId="{9FDEF773-FBB8-4522-905F-0137EE88B1F3}" type="presParOf" srcId="{453AA476-92A2-4677-8DD8-A0C31053B9A9}" destId="{B16D5857-F1CA-41D2-A156-70499BB306BD}" srcOrd="22" destOrd="0" presId="urn:microsoft.com/office/officeart/2011/layout/ConvergingText"/>
    <dgm:cxn modelId="{CDAF97B0-1E6D-4647-AB63-77F61CAAFC7C}" type="presParOf" srcId="{453AA476-92A2-4677-8DD8-A0C31053B9A9}" destId="{D93886F9-842A-4EEC-9C7B-F8181B34008A}" srcOrd="23" destOrd="0" presId="urn:microsoft.com/office/officeart/2011/layout/ConvergingText"/>
    <dgm:cxn modelId="{417FB1DE-6058-4D1F-A366-C6018EC81278}" type="presParOf" srcId="{453AA476-92A2-4677-8DD8-A0C31053B9A9}" destId="{F08520BD-D8AD-4E9E-A063-AC73F61FF1A9}" srcOrd="24" destOrd="0" presId="urn:microsoft.com/office/officeart/2011/layout/ConvergingText"/>
    <dgm:cxn modelId="{19F1EE96-8524-450D-87B5-E66D8BE43B84}" type="presParOf" srcId="{453AA476-92A2-4677-8DD8-A0C31053B9A9}" destId="{4100BF52-4C72-465D-952F-D7433E235F64}" srcOrd="25" destOrd="0" presId="urn:microsoft.com/office/officeart/2011/layout/ConvergingText"/>
    <dgm:cxn modelId="{7CD6BC96-C0FE-49AA-8231-023A37FBB331}" type="presParOf" srcId="{453AA476-92A2-4677-8DD8-A0C31053B9A9}" destId="{17CABE91-7C7F-4DD7-8493-79E7C0D07A01}" srcOrd="26" destOrd="0" presId="urn:microsoft.com/office/officeart/2011/layout/ConvergingText"/>
    <dgm:cxn modelId="{A4D7D786-902D-426E-9B50-A216903E6BE8}" type="presParOf" srcId="{453AA476-92A2-4677-8DD8-A0C31053B9A9}" destId="{29615735-0200-4004-851A-F438D82B48A5}" srcOrd="27" destOrd="0" presId="urn:microsoft.com/office/officeart/2011/layout/ConvergingText"/>
    <dgm:cxn modelId="{1DC55D16-5E1E-4547-9C77-3C3589A83C6C}" type="presParOf" srcId="{453AA476-92A2-4677-8DD8-A0C31053B9A9}" destId="{55A43670-3624-4FDB-A756-BA6741DCCEE6}" srcOrd="28" destOrd="0" presId="urn:microsoft.com/office/officeart/2011/layout/ConvergingText"/>
    <dgm:cxn modelId="{6263EF3B-9D9E-4161-B321-C671AEF2FE73}" type="presParOf" srcId="{453AA476-92A2-4677-8DD8-A0C31053B9A9}" destId="{A92B40FE-81D0-45CC-A592-E3561C0CACA9}" srcOrd="29" destOrd="0" presId="urn:microsoft.com/office/officeart/2011/layout/ConvergingText"/>
    <dgm:cxn modelId="{A9CF835C-A1BD-465A-B36B-E0BD11F9576F}" type="presParOf" srcId="{453AA476-92A2-4677-8DD8-A0C31053B9A9}" destId="{1878F3A8-3358-4816-AB25-A5E38F04DE08}" srcOrd="30" destOrd="0" presId="urn:microsoft.com/office/officeart/2011/layout/ConvergingText"/>
    <dgm:cxn modelId="{D8857B5B-B78D-4F37-AD36-AE13C64FFCF5}" type="presParOf" srcId="{453AA476-92A2-4677-8DD8-A0C31053B9A9}" destId="{3D5F1379-02AA-406E-9F10-D636470ABF71}" srcOrd="31" destOrd="0" presId="urn:microsoft.com/office/officeart/2011/layout/ConvergingText"/>
    <dgm:cxn modelId="{B25650CD-512C-4BA8-8F95-F0515B79489D}" type="presParOf" srcId="{453AA476-92A2-4677-8DD8-A0C31053B9A9}" destId="{246190FF-2EBE-4967-B93D-EAD2C143F1E5}" srcOrd="32" destOrd="0" presId="urn:microsoft.com/office/officeart/2011/layout/ConvergingText"/>
    <dgm:cxn modelId="{AD24013D-E1BA-42F5-A327-3BD07B34D082}" type="presParOf" srcId="{453AA476-92A2-4677-8DD8-A0C31053B9A9}" destId="{3F47D81A-AA00-4376-A24E-147A34A11D3C}" srcOrd="33" destOrd="0" presId="urn:microsoft.com/office/officeart/2011/layout/ConvergingText"/>
    <dgm:cxn modelId="{536B400C-47BC-4BA2-90E4-EB973EA00D8B}" type="presParOf" srcId="{453AA476-92A2-4677-8DD8-A0C31053B9A9}" destId="{DA246D06-7CB6-452E-B156-FC768FDCA47D}" srcOrd="34" destOrd="0" presId="urn:microsoft.com/office/officeart/2011/layout/ConvergingText"/>
    <dgm:cxn modelId="{16D4B51D-ECAA-475F-A631-F9A58F73A2FC}" type="presParOf" srcId="{453AA476-92A2-4677-8DD8-A0C31053B9A9}" destId="{F09B46CB-769D-4B92-B3DB-E74317DF3A6B}" srcOrd="35" destOrd="0" presId="urn:microsoft.com/office/officeart/2011/layout/ConvergingText"/>
    <dgm:cxn modelId="{3647394A-FC48-440D-9524-9DDEEA47389C}" type="presParOf" srcId="{453AA476-92A2-4677-8DD8-A0C31053B9A9}" destId="{68573099-F418-497A-BE42-39DA69EDC68B}" srcOrd="36" destOrd="0" presId="urn:microsoft.com/office/officeart/2011/layout/ConvergingTex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50CE01-8E06-4C0F-8C9C-B5BE7060C30A}" type="doc">
      <dgm:prSet loTypeId="urn:microsoft.com/office/officeart/2005/8/layout/vList5" loCatId="list" qsTypeId="urn:microsoft.com/office/officeart/2005/8/quickstyle/simple1" qsCatId="simple" csTypeId="urn:microsoft.com/office/officeart/2005/8/colors/accent0_3" csCatId="mainScheme"/>
      <dgm:spPr/>
      <dgm:t>
        <a:bodyPr/>
        <a:lstStyle/>
        <a:p>
          <a:endParaRPr lang="en-US"/>
        </a:p>
      </dgm:t>
    </dgm:pt>
    <dgm:pt modelId="{122353F6-4AAB-4B25-8B22-7CAE73AEB272}">
      <dgm:prSet/>
      <dgm:spPr/>
      <dgm:t>
        <a:bodyPr/>
        <a:lstStyle/>
        <a:p>
          <a:r>
            <a:rPr lang="en-US"/>
            <a:t>One parent shared,</a:t>
          </a:r>
        </a:p>
      </dgm:t>
    </dgm:pt>
    <dgm:pt modelId="{8D7F1B0A-35A9-4568-ADC4-0057DDEB2817}" type="parTrans" cxnId="{E53ADBD3-1468-42F2-9CF7-45154A7311F0}">
      <dgm:prSet/>
      <dgm:spPr/>
      <dgm:t>
        <a:bodyPr/>
        <a:lstStyle/>
        <a:p>
          <a:endParaRPr lang="en-US"/>
        </a:p>
      </dgm:t>
    </dgm:pt>
    <dgm:pt modelId="{5642A9C6-20FA-4F3F-B341-508C06FF9967}" type="sibTrans" cxnId="{E53ADBD3-1468-42F2-9CF7-45154A7311F0}">
      <dgm:prSet/>
      <dgm:spPr/>
      <dgm:t>
        <a:bodyPr/>
        <a:lstStyle/>
        <a:p>
          <a:endParaRPr lang="en-US"/>
        </a:p>
      </dgm:t>
    </dgm:pt>
    <dgm:pt modelId="{437431D0-8EAA-453C-8DDF-5BF13D4433A6}">
      <dgm:prSet/>
      <dgm:spPr/>
      <dgm:t>
        <a:bodyPr/>
        <a:lstStyle/>
        <a:p>
          <a:r>
            <a:rPr lang="en-US"/>
            <a:t>“the stigma right there that we have to be super strong and we’re super women”. </a:t>
          </a:r>
        </a:p>
      </dgm:t>
    </dgm:pt>
    <dgm:pt modelId="{F66A9414-C7B4-4BB0-9645-992C6D1E983E}" type="parTrans" cxnId="{FF623CD6-ED87-439C-851F-7880571EB18E}">
      <dgm:prSet/>
      <dgm:spPr/>
      <dgm:t>
        <a:bodyPr/>
        <a:lstStyle/>
        <a:p>
          <a:endParaRPr lang="en-US"/>
        </a:p>
      </dgm:t>
    </dgm:pt>
    <dgm:pt modelId="{DD5817EA-DC0E-4AE5-AD0C-10D62A8A0B68}" type="sibTrans" cxnId="{FF623CD6-ED87-439C-851F-7880571EB18E}">
      <dgm:prSet/>
      <dgm:spPr/>
      <dgm:t>
        <a:bodyPr/>
        <a:lstStyle/>
        <a:p>
          <a:endParaRPr lang="en-US"/>
        </a:p>
      </dgm:t>
    </dgm:pt>
    <dgm:pt modelId="{20058BB6-66C2-4582-B968-881D7E65C7A3}">
      <dgm:prSet/>
      <dgm:spPr/>
      <dgm:t>
        <a:bodyPr/>
        <a:lstStyle/>
        <a:p>
          <a:r>
            <a:rPr lang="en-US"/>
            <a:t>Another parent stated, </a:t>
          </a:r>
        </a:p>
      </dgm:t>
    </dgm:pt>
    <dgm:pt modelId="{19305796-32E7-487E-83CC-7D71BA7E4DFE}" type="parTrans" cxnId="{4B5B3580-D388-4718-9566-C2B7ED611967}">
      <dgm:prSet/>
      <dgm:spPr/>
      <dgm:t>
        <a:bodyPr/>
        <a:lstStyle/>
        <a:p>
          <a:endParaRPr lang="en-US"/>
        </a:p>
      </dgm:t>
    </dgm:pt>
    <dgm:pt modelId="{3BD41AC1-427F-4B2D-8CA1-3AF371F9CCA5}" type="sibTrans" cxnId="{4B5B3580-D388-4718-9566-C2B7ED611967}">
      <dgm:prSet/>
      <dgm:spPr/>
      <dgm:t>
        <a:bodyPr/>
        <a:lstStyle/>
        <a:p>
          <a:endParaRPr lang="en-US"/>
        </a:p>
      </dgm:t>
    </dgm:pt>
    <dgm:pt modelId="{A775442F-0C9E-4152-88EA-BF1412F66C5D}">
      <dgm:prSet/>
      <dgm:spPr/>
      <dgm:t>
        <a:bodyPr/>
        <a:lstStyle/>
        <a:p>
          <a:r>
            <a:rPr lang="en-US"/>
            <a:t>“I noticed they treated me and my husband very badly. We had to continuously tell the hospital staff my birth plan and they kept trying to push their own agendas.”</a:t>
          </a:r>
        </a:p>
      </dgm:t>
    </dgm:pt>
    <dgm:pt modelId="{1DFE2FD7-16C1-48BB-8CEF-6756DE04A918}" type="parTrans" cxnId="{0AEAB636-92F8-4A4F-A3BC-D0B4C050D926}">
      <dgm:prSet/>
      <dgm:spPr/>
      <dgm:t>
        <a:bodyPr/>
        <a:lstStyle/>
        <a:p>
          <a:endParaRPr lang="en-US"/>
        </a:p>
      </dgm:t>
    </dgm:pt>
    <dgm:pt modelId="{40102B48-9851-4633-BD35-F3CC3F27D5FE}" type="sibTrans" cxnId="{0AEAB636-92F8-4A4F-A3BC-D0B4C050D926}">
      <dgm:prSet/>
      <dgm:spPr/>
      <dgm:t>
        <a:bodyPr/>
        <a:lstStyle/>
        <a:p>
          <a:endParaRPr lang="en-US"/>
        </a:p>
      </dgm:t>
    </dgm:pt>
    <dgm:pt modelId="{310D5543-87FB-4F4D-B967-EDE5886C9515}" type="pres">
      <dgm:prSet presAssocID="{C850CE01-8E06-4C0F-8C9C-B5BE7060C30A}" presName="Name0" presStyleCnt="0">
        <dgm:presLayoutVars>
          <dgm:dir/>
          <dgm:animLvl val="lvl"/>
          <dgm:resizeHandles val="exact"/>
        </dgm:presLayoutVars>
      </dgm:prSet>
      <dgm:spPr/>
    </dgm:pt>
    <dgm:pt modelId="{142CE474-2769-4D42-88D8-B4E938B44804}" type="pres">
      <dgm:prSet presAssocID="{122353F6-4AAB-4B25-8B22-7CAE73AEB272}" presName="linNode" presStyleCnt="0"/>
      <dgm:spPr/>
    </dgm:pt>
    <dgm:pt modelId="{6965AF29-F724-4018-927F-C2E70BC91821}" type="pres">
      <dgm:prSet presAssocID="{122353F6-4AAB-4B25-8B22-7CAE73AEB272}" presName="parentText" presStyleLbl="node1" presStyleIdx="0" presStyleCnt="2">
        <dgm:presLayoutVars>
          <dgm:chMax val="1"/>
          <dgm:bulletEnabled val="1"/>
        </dgm:presLayoutVars>
      </dgm:prSet>
      <dgm:spPr/>
    </dgm:pt>
    <dgm:pt modelId="{1130946F-05D0-435A-9476-63D62E2D1BE6}" type="pres">
      <dgm:prSet presAssocID="{122353F6-4AAB-4B25-8B22-7CAE73AEB272}" presName="descendantText" presStyleLbl="alignAccFollowNode1" presStyleIdx="0" presStyleCnt="2">
        <dgm:presLayoutVars>
          <dgm:bulletEnabled val="1"/>
        </dgm:presLayoutVars>
      </dgm:prSet>
      <dgm:spPr/>
    </dgm:pt>
    <dgm:pt modelId="{AE7E6E5D-8024-49E8-9B74-113C117D5C90}" type="pres">
      <dgm:prSet presAssocID="{5642A9C6-20FA-4F3F-B341-508C06FF9967}" presName="sp" presStyleCnt="0"/>
      <dgm:spPr/>
    </dgm:pt>
    <dgm:pt modelId="{4934066F-4C4B-4C43-B579-7A52C11734F0}" type="pres">
      <dgm:prSet presAssocID="{20058BB6-66C2-4582-B968-881D7E65C7A3}" presName="linNode" presStyleCnt="0"/>
      <dgm:spPr/>
    </dgm:pt>
    <dgm:pt modelId="{AB51DDD8-DBA3-4ED5-BCD7-2DF9A7129B48}" type="pres">
      <dgm:prSet presAssocID="{20058BB6-66C2-4582-B968-881D7E65C7A3}" presName="parentText" presStyleLbl="node1" presStyleIdx="1" presStyleCnt="2">
        <dgm:presLayoutVars>
          <dgm:chMax val="1"/>
          <dgm:bulletEnabled val="1"/>
        </dgm:presLayoutVars>
      </dgm:prSet>
      <dgm:spPr/>
    </dgm:pt>
    <dgm:pt modelId="{6AF75731-72DA-43A8-8E55-7DD159C8AE47}" type="pres">
      <dgm:prSet presAssocID="{20058BB6-66C2-4582-B968-881D7E65C7A3}" presName="descendantText" presStyleLbl="alignAccFollowNode1" presStyleIdx="1" presStyleCnt="2">
        <dgm:presLayoutVars>
          <dgm:bulletEnabled val="1"/>
        </dgm:presLayoutVars>
      </dgm:prSet>
      <dgm:spPr/>
    </dgm:pt>
  </dgm:ptLst>
  <dgm:cxnLst>
    <dgm:cxn modelId="{F1425805-F64C-4D45-8EAF-BADE1D73C6CD}" type="presOf" srcId="{20058BB6-66C2-4582-B968-881D7E65C7A3}" destId="{AB51DDD8-DBA3-4ED5-BCD7-2DF9A7129B48}" srcOrd="0" destOrd="0" presId="urn:microsoft.com/office/officeart/2005/8/layout/vList5"/>
    <dgm:cxn modelId="{0AEAB636-92F8-4A4F-A3BC-D0B4C050D926}" srcId="{20058BB6-66C2-4582-B968-881D7E65C7A3}" destId="{A775442F-0C9E-4152-88EA-BF1412F66C5D}" srcOrd="0" destOrd="0" parTransId="{1DFE2FD7-16C1-48BB-8CEF-6756DE04A918}" sibTransId="{40102B48-9851-4633-BD35-F3CC3F27D5FE}"/>
    <dgm:cxn modelId="{31F83F41-4955-4B23-95BB-4B00E7E95D4D}" type="presOf" srcId="{A775442F-0C9E-4152-88EA-BF1412F66C5D}" destId="{6AF75731-72DA-43A8-8E55-7DD159C8AE47}" srcOrd="0" destOrd="0" presId="urn:microsoft.com/office/officeart/2005/8/layout/vList5"/>
    <dgm:cxn modelId="{E693CF50-9AC5-4D0E-8108-3B6382D4DDA6}" type="presOf" srcId="{437431D0-8EAA-453C-8DDF-5BF13D4433A6}" destId="{1130946F-05D0-435A-9476-63D62E2D1BE6}" srcOrd="0" destOrd="0" presId="urn:microsoft.com/office/officeart/2005/8/layout/vList5"/>
    <dgm:cxn modelId="{637F7353-C071-46D1-AE68-1ACDD5D6FE3A}" type="presOf" srcId="{C850CE01-8E06-4C0F-8C9C-B5BE7060C30A}" destId="{310D5543-87FB-4F4D-B967-EDE5886C9515}" srcOrd="0" destOrd="0" presId="urn:microsoft.com/office/officeart/2005/8/layout/vList5"/>
    <dgm:cxn modelId="{4B5B3580-D388-4718-9566-C2B7ED611967}" srcId="{C850CE01-8E06-4C0F-8C9C-B5BE7060C30A}" destId="{20058BB6-66C2-4582-B968-881D7E65C7A3}" srcOrd="1" destOrd="0" parTransId="{19305796-32E7-487E-83CC-7D71BA7E4DFE}" sibTransId="{3BD41AC1-427F-4B2D-8CA1-3AF371F9CCA5}"/>
    <dgm:cxn modelId="{2D773981-A462-4A63-AED8-8F5270755BFC}" type="presOf" srcId="{122353F6-4AAB-4B25-8B22-7CAE73AEB272}" destId="{6965AF29-F724-4018-927F-C2E70BC91821}" srcOrd="0" destOrd="0" presId="urn:microsoft.com/office/officeart/2005/8/layout/vList5"/>
    <dgm:cxn modelId="{E53ADBD3-1468-42F2-9CF7-45154A7311F0}" srcId="{C850CE01-8E06-4C0F-8C9C-B5BE7060C30A}" destId="{122353F6-4AAB-4B25-8B22-7CAE73AEB272}" srcOrd="0" destOrd="0" parTransId="{8D7F1B0A-35A9-4568-ADC4-0057DDEB2817}" sibTransId="{5642A9C6-20FA-4F3F-B341-508C06FF9967}"/>
    <dgm:cxn modelId="{FF623CD6-ED87-439C-851F-7880571EB18E}" srcId="{122353F6-4AAB-4B25-8B22-7CAE73AEB272}" destId="{437431D0-8EAA-453C-8DDF-5BF13D4433A6}" srcOrd="0" destOrd="0" parTransId="{F66A9414-C7B4-4BB0-9645-992C6D1E983E}" sibTransId="{DD5817EA-DC0E-4AE5-AD0C-10D62A8A0B68}"/>
    <dgm:cxn modelId="{146ABF13-14BD-4C05-8980-88142C0B7322}" type="presParOf" srcId="{310D5543-87FB-4F4D-B967-EDE5886C9515}" destId="{142CE474-2769-4D42-88D8-B4E938B44804}" srcOrd="0" destOrd="0" presId="urn:microsoft.com/office/officeart/2005/8/layout/vList5"/>
    <dgm:cxn modelId="{A5254576-9864-4574-8A55-1A72ADEA0644}" type="presParOf" srcId="{142CE474-2769-4D42-88D8-B4E938B44804}" destId="{6965AF29-F724-4018-927F-C2E70BC91821}" srcOrd="0" destOrd="0" presId="urn:microsoft.com/office/officeart/2005/8/layout/vList5"/>
    <dgm:cxn modelId="{D433C390-35C8-4B9F-8FA8-6ECEE19A0856}" type="presParOf" srcId="{142CE474-2769-4D42-88D8-B4E938B44804}" destId="{1130946F-05D0-435A-9476-63D62E2D1BE6}" srcOrd="1" destOrd="0" presId="urn:microsoft.com/office/officeart/2005/8/layout/vList5"/>
    <dgm:cxn modelId="{4064C2C7-FA5C-4050-AA77-743606EDF064}" type="presParOf" srcId="{310D5543-87FB-4F4D-B967-EDE5886C9515}" destId="{AE7E6E5D-8024-49E8-9B74-113C117D5C90}" srcOrd="1" destOrd="0" presId="urn:microsoft.com/office/officeart/2005/8/layout/vList5"/>
    <dgm:cxn modelId="{56F22661-9713-4345-9421-507AC232F812}" type="presParOf" srcId="{310D5543-87FB-4F4D-B967-EDE5886C9515}" destId="{4934066F-4C4B-4C43-B579-7A52C11734F0}" srcOrd="2" destOrd="0" presId="urn:microsoft.com/office/officeart/2005/8/layout/vList5"/>
    <dgm:cxn modelId="{55965EF0-D3E8-4481-A105-C58C8AD9D893}" type="presParOf" srcId="{4934066F-4C4B-4C43-B579-7A52C11734F0}" destId="{AB51DDD8-DBA3-4ED5-BCD7-2DF9A7129B48}" srcOrd="0" destOrd="0" presId="urn:microsoft.com/office/officeart/2005/8/layout/vList5"/>
    <dgm:cxn modelId="{6799B785-0DDF-4AD5-A736-96032D4539AE}" type="presParOf" srcId="{4934066F-4C4B-4C43-B579-7A52C11734F0}" destId="{6AF75731-72DA-43A8-8E55-7DD159C8AE4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CEC675-F35C-42F5-A812-20536C23B0AE}" type="doc">
      <dgm:prSet loTypeId="urn:microsoft.com/office/officeart/2005/8/layout/list1" loCatId="list" qsTypeId="urn:microsoft.com/office/officeart/2005/8/quickstyle/simple4" qsCatId="simple" csTypeId="urn:microsoft.com/office/officeart/2005/8/colors/accent5_2" csCatId="accent5"/>
      <dgm:spPr/>
      <dgm:t>
        <a:bodyPr/>
        <a:lstStyle/>
        <a:p>
          <a:endParaRPr lang="en-US"/>
        </a:p>
      </dgm:t>
    </dgm:pt>
    <dgm:pt modelId="{1B76526A-4E51-4EF3-A672-AB8348DAD3F8}">
      <dgm:prSet/>
      <dgm:spPr/>
      <dgm:t>
        <a:bodyPr/>
        <a:lstStyle/>
        <a:p>
          <a:r>
            <a:rPr lang="en-US">
              <a:latin typeface="Calisto MT" panose="02040603050505030304" pitchFamily="18" charset="0"/>
            </a:rPr>
            <a:t>One parent stated,</a:t>
          </a:r>
        </a:p>
      </dgm:t>
    </dgm:pt>
    <dgm:pt modelId="{A408AD8A-DD71-4E97-8F6D-60CE4B0E4155}" type="parTrans" cxnId="{0C9FBDFC-C575-4D6C-82C4-063244502959}">
      <dgm:prSet/>
      <dgm:spPr/>
      <dgm:t>
        <a:bodyPr/>
        <a:lstStyle/>
        <a:p>
          <a:endParaRPr lang="en-US">
            <a:latin typeface="Calisto MT" panose="02040603050505030304" pitchFamily="18" charset="0"/>
          </a:endParaRPr>
        </a:p>
      </dgm:t>
    </dgm:pt>
    <dgm:pt modelId="{0412ACE1-CA68-4887-B2BD-47A5E0A97A76}" type="sibTrans" cxnId="{0C9FBDFC-C575-4D6C-82C4-063244502959}">
      <dgm:prSet/>
      <dgm:spPr/>
      <dgm:t>
        <a:bodyPr/>
        <a:lstStyle/>
        <a:p>
          <a:endParaRPr lang="en-US">
            <a:latin typeface="Calisto MT" panose="02040603050505030304" pitchFamily="18" charset="0"/>
          </a:endParaRPr>
        </a:p>
      </dgm:t>
    </dgm:pt>
    <dgm:pt modelId="{A8868DEB-0CBD-44E1-ADF8-AB9E4588E8BC}">
      <dgm:prSet/>
      <dgm:spPr/>
      <dgm:t>
        <a:bodyPr/>
        <a:lstStyle/>
        <a:p>
          <a:r>
            <a:rPr lang="en-US">
              <a:latin typeface="Calisto MT" panose="02040603050505030304" pitchFamily="18" charset="0"/>
            </a:rPr>
            <a:t>“I was never asked about their mental health and being fired while on maternity leave.”</a:t>
          </a:r>
        </a:p>
      </dgm:t>
    </dgm:pt>
    <dgm:pt modelId="{49D83AF6-4CF6-4D9B-8BC2-7DCDBB5BD3EE}" type="parTrans" cxnId="{7E22E837-B026-4B68-B0AE-937D30DCD846}">
      <dgm:prSet/>
      <dgm:spPr/>
      <dgm:t>
        <a:bodyPr/>
        <a:lstStyle/>
        <a:p>
          <a:endParaRPr lang="en-US">
            <a:latin typeface="Calisto MT" panose="02040603050505030304" pitchFamily="18" charset="0"/>
          </a:endParaRPr>
        </a:p>
      </dgm:t>
    </dgm:pt>
    <dgm:pt modelId="{9BBBCAD8-B048-47D1-A310-6C4D602C0BA2}" type="sibTrans" cxnId="{7E22E837-B026-4B68-B0AE-937D30DCD846}">
      <dgm:prSet/>
      <dgm:spPr/>
      <dgm:t>
        <a:bodyPr/>
        <a:lstStyle/>
        <a:p>
          <a:endParaRPr lang="en-US">
            <a:latin typeface="Calisto MT" panose="02040603050505030304" pitchFamily="18" charset="0"/>
          </a:endParaRPr>
        </a:p>
      </dgm:t>
    </dgm:pt>
    <dgm:pt modelId="{9B6C860C-FAA4-4AF6-8965-8D8ACE6A6305}">
      <dgm:prSet/>
      <dgm:spPr/>
      <dgm:t>
        <a:bodyPr/>
        <a:lstStyle/>
        <a:p>
          <a:r>
            <a:rPr lang="en-US">
              <a:latin typeface="Calisto MT" panose="02040603050505030304" pitchFamily="18" charset="0"/>
            </a:rPr>
            <a:t>One parent stated, </a:t>
          </a:r>
        </a:p>
      </dgm:t>
    </dgm:pt>
    <dgm:pt modelId="{F4DFDAF9-E3BB-4733-801B-2A8132A9F382}" type="parTrans" cxnId="{D8FBBBD3-26CE-4A03-A68A-B3F75FC2C9C9}">
      <dgm:prSet/>
      <dgm:spPr/>
      <dgm:t>
        <a:bodyPr/>
        <a:lstStyle/>
        <a:p>
          <a:endParaRPr lang="en-US">
            <a:latin typeface="Calisto MT" panose="02040603050505030304" pitchFamily="18" charset="0"/>
          </a:endParaRPr>
        </a:p>
      </dgm:t>
    </dgm:pt>
    <dgm:pt modelId="{6CB0DA87-4701-41FA-AAA9-05F0A6A3E3DA}" type="sibTrans" cxnId="{D8FBBBD3-26CE-4A03-A68A-B3F75FC2C9C9}">
      <dgm:prSet/>
      <dgm:spPr/>
      <dgm:t>
        <a:bodyPr/>
        <a:lstStyle/>
        <a:p>
          <a:endParaRPr lang="en-US">
            <a:latin typeface="Calisto MT" panose="02040603050505030304" pitchFamily="18" charset="0"/>
          </a:endParaRPr>
        </a:p>
      </dgm:t>
    </dgm:pt>
    <dgm:pt modelId="{E1E05FC9-CEC6-411F-9515-B9E32EF2E3D8}">
      <dgm:prSet/>
      <dgm:spPr/>
      <dgm:t>
        <a:bodyPr/>
        <a:lstStyle/>
        <a:p>
          <a:r>
            <a:rPr lang="en-US">
              <a:latin typeface="Calisto MT" panose="02040603050505030304" pitchFamily="18" charset="0"/>
            </a:rPr>
            <a:t>“No one told me anything.  And I could probably for the first time, because I have been spotting the whole time anyway, so they may, no one knows when your placenta’s going to rupture, but the fact that I didn’t find out until five years later that’s exactly what happened—” </a:t>
          </a:r>
        </a:p>
      </dgm:t>
    </dgm:pt>
    <dgm:pt modelId="{4F09D332-C006-4EC3-9A9B-B632E1072D9D}" type="parTrans" cxnId="{C574E3E6-414C-42C8-A1D0-293EB44E7A7F}">
      <dgm:prSet/>
      <dgm:spPr/>
      <dgm:t>
        <a:bodyPr/>
        <a:lstStyle/>
        <a:p>
          <a:endParaRPr lang="en-US">
            <a:latin typeface="Calisto MT" panose="02040603050505030304" pitchFamily="18" charset="0"/>
          </a:endParaRPr>
        </a:p>
      </dgm:t>
    </dgm:pt>
    <dgm:pt modelId="{96D876C3-9114-4587-A2DE-EEBF345CD50C}" type="sibTrans" cxnId="{C574E3E6-414C-42C8-A1D0-293EB44E7A7F}">
      <dgm:prSet/>
      <dgm:spPr/>
      <dgm:t>
        <a:bodyPr/>
        <a:lstStyle/>
        <a:p>
          <a:endParaRPr lang="en-US">
            <a:latin typeface="Calisto MT" panose="02040603050505030304" pitchFamily="18" charset="0"/>
          </a:endParaRPr>
        </a:p>
      </dgm:t>
    </dgm:pt>
    <dgm:pt modelId="{8D786385-3668-4AB7-B7B1-995A8BDD4640}" type="pres">
      <dgm:prSet presAssocID="{FCCEC675-F35C-42F5-A812-20536C23B0AE}" presName="linear" presStyleCnt="0">
        <dgm:presLayoutVars>
          <dgm:dir/>
          <dgm:animLvl val="lvl"/>
          <dgm:resizeHandles val="exact"/>
        </dgm:presLayoutVars>
      </dgm:prSet>
      <dgm:spPr/>
    </dgm:pt>
    <dgm:pt modelId="{772DC1BD-973B-465A-8E89-75590D1A7DBD}" type="pres">
      <dgm:prSet presAssocID="{1B76526A-4E51-4EF3-A672-AB8348DAD3F8}" presName="parentLin" presStyleCnt="0"/>
      <dgm:spPr/>
    </dgm:pt>
    <dgm:pt modelId="{CF9A0960-3656-4836-9EEF-5FA38D8356C7}" type="pres">
      <dgm:prSet presAssocID="{1B76526A-4E51-4EF3-A672-AB8348DAD3F8}" presName="parentLeftMargin" presStyleLbl="node1" presStyleIdx="0" presStyleCnt="2"/>
      <dgm:spPr/>
    </dgm:pt>
    <dgm:pt modelId="{A54F6C70-7632-4FA8-AB85-651AC3D60646}" type="pres">
      <dgm:prSet presAssocID="{1B76526A-4E51-4EF3-A672-AB8348DAD3F8}" presName="parentText" presStyleLbl="node1" presStyleIdx="0" presStyleCnt="2">
        <dgm:presLayoutVars>
          <dgm:chMax val="0"/>
          <dgm:bulletEnabled val="1"/>
        </dgm:presLayoutVars>
      </dgm:prSet>
      <dgm:spPr/>
    </dgm:pt>
    <dgm:pt modelId="{4ED474BE-DF68-495E-A220-F5D30DA1ACAD}" type="pres">
      <dgm:prSet presAssocID="{1B76526A-4E51-4EF3-A672-AB8348DAD3F8}" presName="negativeSpace" presStyleCnt="0"/>
      <dgm:spPr/>
    </dgm:pt>
    <dgm:pt modelId="{6B4A9CA3-2FC3-4AC0-A113-E62067669088}" type="pres">
      <dgm:prSet presAssocID="{1B76526A-4E51-4EF3-A672-AB8348DAD3F8}" presName="childText" presStyleLbl="conFgAcc1" presStyleIdx="0" presStyleCnt="2">
        <dgm:presLayoutVars>
          <dgm:bulletEnabled val="1"/>
        </dgm:presLayoutVars>
      </dgm:prSet>
      <dgm:spPr/>
    </dgm:pt>
    <dgm:pt modelId="{13CED217-B1AA-4386-9D38-B4132B268D71}" type="pres">
      <dgm:prSet presAssocID="{0412ACE1-CA68-4887-B2BD-47A5E0A97A76}" presName="spaceBetweenRectangles" presStyleCnt="0"/>
      <dgm:spPr/>
    </dgm:pt>
    <dgm:pt modelId="{C4BF4FA9-266B-4F9B-B217-DD901F3ECAC2}" type="pres">
      <dgm:prSet presAssocID="{9B6C860C-FAA4-4AF6-8965-8D8ACE6A6305}" presName="parentLin" presStyleCnt="0"/>
      <dgm:spPr/>
    </dgm:pt>
    <dgm:pt modelId="{2F4534C7-544D-4A6E-8662-A2129143CCD6}" type="pres">
      <dgm:prSet presAssocID="{9B6C860C-FAA4-4AF6-8965-8D8ACE6A6305}" presName="parentLeftMargin" presStyleLbl="node1" presStyleIdx="0" presStyleCnt="2"/>
      <dgm:spPr/>
    </dgm:pt>
    <dgm:pt modelId="{952C0D40-E84F-4A7E-BD9C-93656B37F259}" type="pres">
      <dgm:prSet presAssocID="{9B6C860C-FAA4-4AF6-8965-8D8ACE6A6305}" presName="parentText" presStyleLbl="node1" presStyleIdx="1" presStyleCnt="2">
        <dgm:presLayoutVars>
          <dgm:chMax val="0"/>
          <dgm:bulletEnabled val="1"/>
        </dgm:presLayoutVars>
      </dgm:prSet>
      <dgm:spPr/>
    </dgm:pt>
    <dgm:pt modelId="{04CDA67F-8EFD-4303-8A10-A46588DCD9AD}" type="pres">
      <dgm:prSet presAssocID="{9B6C860C-FAA4-4AF6-8965-8D8ACE6A6305}" presName="negativeSpace" presStyleCnt="0"/>
      <dgm:spPr/>
    </dgm:pt>
    <dgm:pt modelId="{A6F7EB01-5327-428E-96C5-93D5319F7169}" type="pres">
      <dgm:prSet presAssocID="{9B6C860C-FAA4-4AF6-8965-8D8ACE6A6305}" presName="childText" presStyleLbl="conFgAcc1" presStyleIdx="1" presStyleCnt="2">
        <dgm:presLayoutVars>
          <dgm:bulletEnabled val="1"/>
        </dgm:presLayoutVars>
      </dgm:prSet>
      <dgm:spPr/>
    </dgm:pt>
  </dgm:ptLst>
  <dgm:cxnLst>
    <dgm:cxn modelId="{2D27A909-A742-42D5-B07F-325D8BBC6EB6}" type="presOf" srcId="{9B6C860C-FAA4-4AF6-8965-8D8ACE6A6305}" destId="{952C0D40-E84F-4A7E-BD9C-93656B37F259}" srcOrd="1" destOrd="0" presId="urn:microsoft.com/office/officeart/2005/8/layout/list1"/>
    <dgm:cxn modelId="{06930933-9AA2-4C72-868F-EF5A62B9C023}" type="presOf" srcId="{FCCEC675-F35C-42F5-A812-20536C23B0AE}" destId="{8D786385-3668-4AB7-B7B1-995A8BDD4640}" srcOrd="0" destOrd="0" presId="urn:microsoft.com/office/officeart/2005/8/layout/list1"/>
    <dgm:cxn modelId="{7E22E837-B026-4B68-B0AE-937D30DCD846}" srcId="{1B76526A-4E51-4EF3-A672-AB8348DAD3F8}" destId="{A8868DEB-0CBD-44E1-ADF8-AB9E4588E8BC}" srcOrd="0" destOrd="0" parTransId="{49D83AF6-4CF6-4D9B-8BC2-7DCDBB5BD3EE}" sibTransId="{9BBBCAD8-B048-47D1-A310-6C4D602C0BA2}"/>
    <dgm:cxn modelId="{23135765-9EDB-43DE-A7DB-03C114075183}" type="presOf" srcId="{A8868DEB-0CBD-44E1-ADF8-AB9E4588E8BC}" destId="{6B4A9CA3-2FC3-4AC0-A113-E62067669088}" srcOrd="0" destOrd="0" presId="urn:microsoft.com/office/officeart/2005/8/layout/list1"/>
    <dgm:cxn modelId="{70EFB1AD-F52E-4977-9E20-5AC608348359}" type="presOf" srcId="{1B76526A-4E51-4EF3-A672-AB8348DAD3F8}" destId="{A54F6C70-7632-4FA8-AB85-651AC3D60646}" srcOrd="1" destOrd="0" presId="urn:microsoft.com/office/officeart/2005/8/layout/list1"/>
    <dgm:cxn modelId="{54B4BFAF-1096-43C3-99B3-090263D9A7CF}" type="presOf" srcId="{E1E05FC9-CEC6-411F-9515-B9E32EF2E3D8}" destId="{A6F7EB01-5327-428E-96C5-93D5319F7169}" srcOrd="0" destOrd="0" presId="urn:microsoft.com/office/officeart/2005/8/layout/list1"/>
    <dgm:cxn modelId="{3FD7A9B3-9998-45F8-B40A-CA770C1B7A28}" type="presOf" srcId="{9B6C860C-FAA4-4AF6-8965-8D8ACE6A6305}" destId="{2F4534C7-544D-4A6E-8662-A2129143CCD6}" srcOrd="0" destOrd="0" presId="urn:microsoft.com/office/officeart/2005/8/layout/list1"/>
    <dgm:cxn modelId="{D8FBBBD3-26CE-4A03-A68A-B3F75FC2C9C9}" srcId="{FCCEC675-F35C-42F5-A812-20536C23B0AE}" destId="{9B6C860C-FAA4-4AF6-8965-8D8ACE6A6305}" srcOrd="1" destOrd="0" parTransId="{F4DFDAF9-E3BB-4733-801B-2A8132A9F382}" sibTransId="{6CB0DA87-4701-41FA-AAA9-05F0A6A3E3DA}"/>
    <dgm:cxn modelId="{C574E3E6-414C-42C8-A1D0-293EB44E7A7F}" srcId="{9B6C860C-FAA4-4AF6-8965-8D8ACE6A6305}" destId="{E1E05FC9-CEC6-411F-9515-B9E32EF2E3D8}" srcOrd="0" destOrd="0" parTransId="{4F09D332-C006-4EC3-9A9B-B632E1072D9D}" sibTransId="{96D876C3-9114-4587-A2DE-EEBF345CD50C}"/>
    <dgm:cxn modelId="{171705E9-B83C-46AA-9FFE-D20296E2EE17}" type="presOf" srcId="{1B76526A-4E51-4EF3-A672-AB8348DAD3F8}" destId="{CF9A0960-3656-4836-9EEF-5FA38D8356C7}" srcOrd="0" destOrd="0" presId="urn:microsoft.com/office/officeart/2005/8/layout/list1"/>
    <dgm:cxn modelId="{0C9FBDFC-C575-4D6C-82C4-063244502959}" srcId="{FCCEC675-F35C-42F5-A812-20536C23B0AE}" destId="{1B76526A-4E51-4EF3-A672-AB8348DAD3F8}" srcOrd="0" destOrd="0" parTransId="{A408AD8A-DD71-4E97-8F6D-60CE4B0E4155}" sibTransId="{0412ACE1-CA68-4887-B2BD-47A5E0A97A76}"/>
    <dgm:cxn modelId="{AF266A71-DEBC-466F-9A7E-FC5242612EEC}" type="presParOf" srcId="{8D786385-3668-4AB7-B7B1-995A8BDD4640}" destId="{772DC1BD-973B-465A-8E89-75590D1A7DBD}" srcOrd="0" destOrd="0" presId="urn:microsoft.com/office/officeart/2005/8/layout/list1"/>
    <dgm:cxn modelId="{031A24E9-508A-4ADF-B453-E21A228B2DAD}" type="presParOf" srcId="{772DC1BD-973B-465A-8E89-75590D1A7DBD}" destId="{CF9A0960-3656-4836-9EEF-5FA38D8356C7}" srcOrd="0" destOrd="0" presId="urn:microsoft.com/office/officeart/2005/8/layout/list1"/>
    <dgm:cxn modelId="{CD4FECD6-517C-4D37-9E59-988B1B851D44}" type="presParOf" srcId="{772DC1BD-973B-465A-8E89-75590D1A7DBD}" destId="{A54F6C70-7632-4FA8-AB85-651AC3D60646}" srcOrd="1" destOrd="0" presId="urn:microsoft.com/office/officeart/2005/8/layout/list1"/>
    <dgm:cxn modelId="{FE12E711-A719-45EB-8951-1C2EEA05A588}" type="presParOf" srcId="{8D786385-3668-4AB7-B7B1-995A8BDD4640}" destId="{4ED474BE-DF68-495E-A220-F5D30DA1ACAD}" srcOrd="1" destOrd="0" presId="urn:microsoft.com/office/officeart/2005/8/layout/list1"/>
    <dgm:cxn modelId="{E209479B-C5CF-43F5-BC49-2CE2BF8B2BD4}" type="presParOf" srcId="{8D786385-3668-4AB7-B7B1-995A8BDD4640}" destId="{6B4A9CA3-2FC3-4AC0-A113-E62067669088}" srcOrd="2" destOrd="0" presId="urn:microsoft.com/office/officeart/2005/8/layout/list1"/>
    <dgm:cxn modelId="{A5EC4F2A-5E25-412B-A4FA-D6D609CAC460}" type="presParOf" srcId="{8D786385-3668-4AB7-B7B1-995A8BDD4640}" destId="{13CED217-B1AA-4386-9D38-B4132B268D71}" srcOrd="3" destOrd="0" presId="urn:microsoft.com/office/officeart/2005/8/layout/list1"/>
    <dgm:cxn modelId="{EAA17362-00C1-4900-A977-05CA2717F0CB}" type="presParOf" srcId="{8D786385-3668-4AB7-B7B1-995A8BDD4640}" destId="{C4BF4FA9-266B-4F9B-B217-DD901F3ECAC2}" srcOrd="4" destOrd="0" presId="urn:microsoft.com/office/officeart/2005/8/layout/list1"/>
    <dgm:cxn modelId="{A954F969-69DC-4DB4-8B1B-2F91BA8E88D9}" type="presParOf" srcId="{C4BF4FA9-266B-4F9B-B217-DD901F3ECAC2}" destId="{2F4534C7-544D-4A6E-8662-A2129143CCD6}" srcOrd="0" destOrd="0" presId="urn:microsoft.com/office/officeart/2005/8/layout/list1"/>
    <dgm:cxn modelId="{813A2E45-AF76-4954-BC6A-A97AA56559E2}" type="presParOf" srcId="{C4BF4FA9-266B-4F9B-B217-DD901F3ECAC2}" destId="{952C0D40-E84F-4A7E-BD9C-93656B37F259}" srcOrd="1" destOrd="0" presId="urn:microsoft.com/office/officeart/2005/8/layout/list1"/>
    <dgm:cxn modelId="{8F953445-2C1F-44A8-AA5B-D4D1EC6C171D}" type="presParOf" srcId="{8D786385-3668-4AB7-B7B1-995A8BDD4640}" destId="{04CDA67F-8EFD-4303-8A10-A46588DCD9AD}" srcOrd="5" destOrd="0" presId="urn:microsoft.com/office/officeart/2005/8/layout/list1"/>
    <dgm:cxn modelId="{EDBE5759-FF57-49A6-8704-F89B8C2B027B}" type="presParOf" srcId="{8D786385-3668-4AB7-B7B1-995A8BDD4640}" destId="{A6F7EB01-5327-428E-96C5-93D5319F716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5F57F9-8714-42AF-A619-B54807F2C561}" type="doc">
      <dgm:prSet loTypeId="urn:microsoft.com/office/officeart/2016/7/layout/RepeatingBendingProcessNew" loCatId="process" qsTypeId="urn:microsoft.com/office/officeart/2005/8/quickstyle/simple2" qsCatId="simple" csTypeId="urn:microsoft.com/office/officeart/2005/8/colors/accent0_3" csCatId="mainScheme"/>
      <dgm:spPr/>
      <dgm:t>
        <a:bodyPr/>
        <a:lstStyle/>
        <a:p>
          <a:endParaRPr lang="en-US"/>
        </a:p>
      </dgm:t>
    </dgm:pt>
    <dgm:pt modelId="{5F43B539-7AA7-4BB5-935E-9B3B2CB5DD73}">
      <dgm:prSet/>
      <dgm:spPr/>
      <dgm:t>
        <a:bodyPr/>
        <a:lstStyle/>
        <a:p>
          <a:r>
            <a:rPr lang="en-US">
              <a:latin typeface="Calisto MT" panose="02040603050505030304" pitchFamily="18" charset="0"/>
            </a:rPr>
            <a:t>If you are a birthing person/someone calls you mom</a:t>
          </a:r>
        </a:p>
      </dgm:t>
    </dgm:pt>
    <dgm:pt modelId="{6EF31D7F-7F33-460F-879B-31F78569F1F9}" type="parTrans" cxnId="{1EA85BDB-940C-42FC-94E9-6A29B62DA28E}">
      <dgm:prSet/>
      <dgm:spPr/>
      <dgm:t>
        <a:bodyPr/>
        <a:lstStyle/>
        <a:p>
          <a:endParaRPr lang="en-US">
            <a:latin typeface="Calisto MT" panose="02040603050505030304" pitchFamily="18" charset="0"/>
          </a:endParaRPr>
        </a:p>
      </dgm:t>
    </dgm:pt>
    <dgm:pt modelId="{F344735D-9753-4AC7-A549-12AE192792BA}" type="sibTrans" cxnId="{1EA85BDB-940C-42FC-94E9-6A29B62DA28E}">
      <dgm:prSet/>
      <dgm:spPr/>
      <dgm:t>
        <a:bodyPr/>
        <a:lstStyle/>
        <a:p>
          <a:endParaRPr lang="en-US">
            <a:latin typeface="Calisto MT" panose="02040603050505030304" pitchFamily="18" charset="0"/>
          </a:endParaRPr>
        </a:p>
      </dgm:t>
    </dgm:pt>
    <dgm:pt modelId="{0CBB16C3-AC0D-40BC-8CE7-F4693B2AEF24}">
      <dgm:prSet/>
      <dgm:spPr/>
      <dgm:t>
        <a:bodyPr/>
        <a:lstStyle/>
        <a:p>
          <a:r>
            <a:rPr lang="en-US">
              <a:latin typeface="Calisto MT" panose="02040603050505030304" pitchFamily="18" charset="0"/>
            </a:rPr>
            <a:t>You are a father/partner</a:t>
          </a:r>
        </a:p>
      </dgm:t>
    </dgm:pt>
    <dgm:pt modelId="{2F63D68B-D81E-4645-8A5E-334E70CCEC1A}" type="parTrans" cxnId="{01B6EC40-64A5-442A-9B6D-8C4C50235FF9}">
      <dgm:prSet/>
      <dgm:spPr/>
      <dgm:t>
        <a:bodyPr/>
        <a:lstStyle/>
        <a:p>
          <a:endParaRPr lang="en-US">
            <a:latin typeface="Calisto MT" panose="02040603050505030304" pitchFamily="18" charset="0"/>
          </a:endParaRPr>
        </a:p>
      </dgm:t>
    </dgm:pt>
    <dgm:pt modelId="{913E24CC-DFB7-4D68-96AC-A529B28DB359}" type="sibTrans" cxnId="{01B6EC40-64A5-442A-9B6D-8C4C50235FF9}">
      <dgm:prSet/>
      <dgm:spPr/>
      <dgm:t>
        <a:bodyPr/>
        <a:lstStyle/>
        <a:p>
          <a:endParaRPr lang="en-US">
            <a:latin typeface="Calisto MT" panose="02040603050505030304" pitchFamily="18" charset="0"/>
          </a:endParaRPr>
        </a:p>
      </dgm:t>
    </dgm:pt>
    <dgm:pt modelId="{B683707E-808A-4F65-A6BE-67F99B905557}">
      <dgm:prSet/>
      <dgm:spPr/>
      <dgm:t>
        <a:bodyPr/>
        <a:lstStyle/>
        <a:p>
          <a:r>
            <a:rPr lang="en-US">
              <a:latin typeface="Calisto MT" panose="02040603050505030304" pitchFamily="18" charset="0"/>
            </a:rPr>
            <a:t>You are an aunt</a:t>
          </a:r>
        </a:p>
      </dgm:t>
    </dgm:pt>
    <dgm:pt modelId="{F09F613D-D44E-4F2B-B272-2D21AC38CA49}" type="parTrans" cxnId="{5BAC0324-B80B-422F-B3CE-387F53F94051}">
      <dgm:prSet/>
      <dgm:spPr/>
      <dgm:t>
        <a:bodyPr/>
        <a:lstStyle/>
        <a:p>
          <a:endParaRPr lang="en-US">
            <a:latin typeface="Calisto MT" panose="02040603050505030304" pitchFamily="18" charset="0"/>
          </a:endParaRPr>
        </a:p>
      </dgm:t>
    </dgm:pt>
    <dgm:pt modelId="{AE9DA1F2-7EF5-4C07-AB67-BF3821209770}" type="sibTrans" cxnId="{5BAC0324-B80B-422F-B3CE-387F53F94051}">
      <dgm:prSet/>
      <dgm:spPr/>
      <dgm:t>
        <a:bodyPr/>
        <a:lstStyle/>
        <a:p>
          <a:endParaRPr lang="en-US">
            <a:latin typeface="Calisto MT" panose="02040603050505030304" pitchFamily="18" charset="0"/>
          </a:endParaRPr>
        </a:p>
      </dgm:t>
    </dgm:pt>
    <dgm:pt modelId="{99B29617-FD61-4343-A06F-66F56D8E339B}">
      <dgm:prSet/>
      <dgm:spPr/>
      <dgm:t>
        <a:bodyPr/>
        <a:lstStyle/>
        <a:p>
          <a:r>
            <a:rPr lang="en-US">
              <a:latin typeface="Calisto MT" panose="02040603050505030304" pitchFamily="18" charset="0"/>
            </a:rPr>
            <a:t>You are a daughter</a:t>
          </a:r>
        </a:p>
      </dgm:t>
    </dgm:pt>
    <dgm:pt modelId="{998D2BFC-B866-4457-8FE3-2EA654685882}" type="parTrans" cxnId="{BB39405B-EBE7-42A1-A0AA-8243BB7B785E}">
      <dgm:prSet/>
      <dgm:spPr/>
      <dgm:t>
        <a:bodyPr/>
        <a:lstStyle/>
        <a:p>
          <a:endParaRPr lang="en-US">
            <a:latin typeface="Calisto MT" panose="02040603050505030304" pitchFamily="18" charset="0"/>
          </a:endParaRPr>
        </a:p>
      </dgm:t>
    </dgm:pt>
    <dgm:pt modelId="{DA564306-3CFB-4112-8195-4EA77D3AD93D}" type="sibTrans" cxnId="{BB39405B-EBE7-42A1-A0AA-8243BB7B785E}">
      <dgm:prSet/>
      <dgm:spPr/>
      <dgm:t>
        <a:bodyPr/>
        <a:lstStyle/>
        <a:p>
          <a:endParaRPr lang="en-US">
            <a:latin typeface="Calisto MT" panose="02040603050505030304" pitchFamily="18" charset="0"/>
          </a:endParaRPr>
        </a:p>
      </dgm:t>
    </dgm:pt>
    <dgm:pt modelId="{B90102C3-3F84-4C8A-8232-6550BD9BFCB9}">
      <dgm:prSet/>
      <dgm:spPr/>
      <dgm:t>
        <a:bodyPr/>
        <a:lstStyle/>
        <a:p>
          <a:r>
            <a:rPr lang="en-US">
              <a:latin typeface="Calisto MT" panose="02040603050505030304" pitchFamily="18" charset="0"/>
            </a:rPr>
            <a:t>You plan to have children</a:t>
          </a:r>
        </a:p>
      </dgm:t>
    </dgm:pt>
    <dgm:pt modelId="{E65BD6DE-B53B-4793-9885-20157A722FE8}" type="parTrans" cxnId="{7A21C97F-8FDD-49B7-B2AD-391F93C2BBDE}">
      <dgm:prSet/>
      <dgm:spPr/>
      <dgm:t>
        <a:bodyPr/>
        <a:lstStyle/>
        <a:p>
          <a:endParaRPr lang="en-US">
            <a:latin typeface="Calisto MT" panose="02040603050505030304" pitchFamily="18" charset="0"/>
          </a:endParaRPr>
        </a:p>
      </dgm:t>
    </dgm:pt>
    <dgm:pt modelId="{F2002D73-34F0-4AF7-9548-F72F8008D54F}" type="sibTrans" cxnId="{7A21C97F-8FDD-49B7-B2AD-391F93C2BBDE}">
      <dgm:prSet/>
      <dgm:spPr/>
      <dgm:t>
        <a:bodyPr/>
        <a:lstStyle/>
        <a:p>
          <a:endParaRPr lang="en-US">
            <a:latin typeface="Calisto MT" panose="02040603050505030304" pitchFamily="18" charset="0"/>
          </a:endParaRPr>
        </a:p>
      </dgm:t>
    </dgm:pt>
    <dgm:pt modelId="{452D1805-ECC2-42A0-8050-9920FD5A34A3}">
      <dgm:prSet/>
      <dgm:spPr/>
      <dgm:t>
        <a:bodyPr/>
        <a:lstStyle/>
        <a:p>
          <a:r>
            <a:rPr lang="en-US">
              <a:latin typeface="Calisto MT" panose="02040603050505030304" pitchFamily="18" charset="0"/>
            </a:rPr>
            <a:t>You are a community member that cares about the health and well-being of women/birthing persons and children</a:t>
          </a:r>
        </a:p>
      </dgm:t>
    </dgm:pt>
    <dgm:pt modelId="{2005752E-8364-45A7-8474-C05139F3E09B}" type="parTrans" cxnId="{C69B287C-FE3C-45F8-9074-8AEF797CE6E3}">
      <dgm:prSet/>
      <dgm:spPr/>
      <dgm:t>
        <a:bodyPr/>
        <a:lstStyle/>
        <a:p>
          <a:endParaRPr lang="en-US">
            <a:latin typeface="Calisto MT" panose="02040603050505030304" pitchFamily="18" charset="0"/>
          </a:endParaRPr>
        </a:p>
      </dgm:t>
    </dgm:pt>
    <dgm:pt modelId="{9B591176-67AA-4234-98D2-03D76D9637E8}" type="sibTrans" cxnId="{C69B287C-FE3C-45F8-9074-8AEF797CE6E3}">
      <dgm:prSet/>
      <dgm:spPr/>
      <dgm:t>
        <a:bodyPr/>
        <a:lstStyle/>
        <a:p>
          <a:endParaRPr lang="en-US">
            <a:latin typeface="Calisto MT" panose="02040603050505030304" pitchFamily="18" charset="0"/>
          </a:endParaRPr>
        </a:p>
      </dgm:t>
    </dgm:pt>
    <dgm:pt modelId="{9BFC718E-B228-4862-A2D5-95A8292D715C}" type="pres">
      <dgm:prSet presAssocID="{835F57F9-8714-42AF-A619-B54807F2C561}" presName="Name0" presStyleCnt="0">
        <dgm:presLayoutVars>
          <dgm:dir/>
          <dgm:resizeHandles val="exact"/>
        </dgm:presLayoutVars>
      </dgm:prSet>
      <dgm:spPr/>
    </dgm:pt>
    <dgm:pt modelId="{8E02638A-A747-411F-A8ED-D0D59F75FE61}" type="pres">
      <dgm:prSet presAssocID="{5F43B539-7AA7-4BB5-935E-9B3B2CB5DD73}" presName="node" presStyleLbl="node1" presStyleIdx="0" presStyleCnt="6">
        <dgm:presLayoutVars>
          <dgm:bulletEnabled val="1"/>
        </dgm:presLayoutVars>
      </dgm:prSet>
      <dgm:spPr/>
    </dgm:pt>
    <dgm:pt modelId="{C2804AC3-4198-4A2D-9CA7-356CB0C9C740}" type="pres">
      <dgm:prSet presAssocID="{F344735D-9753-4AC7-A549-12AE192792BA}" presName="sibTrans" presStyleLbl="sibTrans1D1" presStyleIdx="0" presStyleCnt="5"/>
      <dgm:spPr/>
    </dgm:pt>
    <dgm:pt modelId="{0896B5C9-8172-4EDA-975A-C0A1A5E4B8DC}" type="pres">
      <dgm:prSet presAssocID="{F344735D-9753-4AC7-A549-12AE192792BA}" presName="connectorText" presStyleLbl="sibTrans1D1" presStyleIdx="0" presStyleCnt="5"/>
      <dgm:spPr/>
    </dgm:pt>
    <dgm:pt modelId="{4B9847EC-068A-4A9C-9749-6ED9882B3CF4}" type="pres">
      <dgm:prSet presAssocID="{0CBB16C3-AC0D-40BC-8CE7-F4693B2AEF24}" presName="node" presStyleLbl="node1" presStyleIdx="1" presStyleCnt="6">
        <dgm:presLayoutVars>
          <dgm:bulletEnabled val="1"/>
        </dgm:presLayoutVars>
      </dgm:prSet>
      <dgm:spPr/>
    </dgm:pt>
    <dgm:pt modelId="{845CBCFE-97F6-4D32-85B5-1C86D535592D}" type="pres">
      <dgm:prSet presAssocID="{913E24CC-DFB7-4D68-96AC-A529B28DB359}" presName="sibTrans" presStyleLbl="sibTrans1D1" presStyleIdx="1" presStyleCnt="5"/>
      <dgm:spPr/>
    </dgm:pt>
    <dgm:pt modelId="{AEE17669-AB5F-47CA-BB74-178FABE2D4BB}" type="pres">
      <dgm:prSet presAssocID="{913E24CC-DFB7-4D68-96AC-A529B28DB359}" presName="connectorText" presStyleLbl="sibTrans1D1" presStyleIdx="1" presStyleCnt="5"/>
      <dgm:spPr/>
    </dgm:pt>
    <dgm:pt modelId="{7B3A2528-955F-4728-B3A6-AE5EBB2C0D58}" type="pres">
      <dgm:prSet presAssocID="{B683707E-808A-4F65-A6BE-67F99B905557}" presName="node" presStyleLbl="node1" presStyleIdx="2" presStyleCnt="6">
        <dgm:presLayoutVars>
          <dgm:bulletEnabled val="1"/>
        </dgm:presLayoutVars>
      </dgm:prSet>
      <dgm:spPr/>
    </dgm:pt>
    <dgm:pt modelId="{990E3AAC-C607-45B7-A8BF-7A7ACAE4F0AE}" type="pres">
      <dgm:prSet presAssocID="{AE9DA1F2-7EF5-4C07-AB67-BF3821209770}" presName="sibTrans" presStyleLbl="sibTrans1D1" presStyleIdx="2" presStyleCnt="5"/>
      <dgm:spPr/>
    </dgm:pt>
    <dgm:pt modelId="{4C6875AB-7E4E-48D6-8F01-CF371D1A44FD}" type="pres">
      <dgm:prSet presAssocID="{AE9DA1F2-7EF5-4C07-AB67-BF3821209770}" presName="connectorText" presStyleLbl="sibTrans1D1" presStyleIdx="2" presStyleCnt="5"/>
      <dgm:spPr/>
    </dgm:pt>
    <dgm:pt modelId="{E72A6058-C7E2-4AA5-950A-D47FF0E471A8}" type="pres">
      <dgm:prSet presAssocID="{99B29617-FD61-4343-A06F-66F56D8E339B}" presName="node" presStyleLbl="node1" presStyleIdx="3" presStyleCnt="6">
        <dgm:presLayoutVars>
          <dgm:bulletEnabled val="1"/>
        </dgm:presLayoutVars>
      </dgm:prSet>
      <dgm:spPr/>
    </dgm:pt>
    <dgm:pt modelId="{9DF7D778-69A1-40C6-BE55-A905CE735B65}" type="pres">
      <dgm:prSet presAssocID="{DA564306-3CFB-4112-8195-4EA77D3AD93D}" presName="sibTrans" presStyleLbl="sibTrans1D1" presStyleIdx="3" presStyleCnt="5"/>
      <dgm:spPr/>
    </dgm:pt>
    <dgm:pt modelId="{5687553E-5A40-4D5C-9997-3327D2E4EB8D}" type="pres">
      <dgm:prSet presAssocID="{DA564306-3CFB-4112-8195-4EA77D3AD93D}" presName="connectorText" presStyleLbl="sibTrans1D1" presStyleIdx="3" presStyleCnt="5"/>
      <dgm:spPr/>
    </dgm:pt>
    <dgm:pt modelId="{FCBF5A13-4704-44C0-8C62-FE75EAD60FFE}" type="pres">
      <dgm:prSet presAssocID="{B90102C3-3F84-4C8A-8232-6550BD9BFCB9}" presName="node" presStyleLbl="node1" presStyleIdx="4" presStyleCnt="6">
        <dgm:presLayoutVars>
          <dgm:bulletEnabled val="1"/>
        </dgm:presLayoutVars>
      </dgm:prSet>
      <dgm:spPr/>
    </dgm:pt>
    <dgm:pt modelId="{E239B058-4A34-4960-B675-05D54ED28627}" type="pres">
      <dgm:prSet presAssocID="{F2002D73-34F0-4AF7-9548-F72F8008D54F}" presName="sibTrans" presStyleLbl="sibTrans1D1" presStyleIdx="4" presStyleCnt="5"/>
      <dgm:spPr/>
    </dgm:pt>
    <dgm:pt modelId="{C27FBABA-A918-4CD5-983B-FE0E7420F9DB}" type="pres">
      <dgm:prSet presAssocID="{F2002D73-34F0-4AF7-9548-F72F8008D54F}" presName="connectorText" presStyleLbl="sibTrans1D1" presStyleIdx="4" presStyleCnt="5"/>
      <dgm:spPr/>
    </dgm:pt>
    <dgm:pt modelId="{A5CAE2B8-3F03-4B41-A7A4-B9F4048A6051}" type="pres">
      <dgm:prSet presAssocID="{452D1805-ECC2-42A0-8050-9920FD5A34A3}" presName="node" presStyleLbl="node1" presStyleIdx="5" presStyleCnt="6">
        <dgm:presLayoutVars>
          <dgm:bulletEnabled val="1"/>
        </dgm:presLayoutVars>
      </dgm:prSet>
      <dgm:spPr/>
    </dgm:pt>
  </dgm:ptLst>
  <dgm:cxnLst>
    <dgm:cxn modelId="{0748AB00-4C68-4920-9BE6-D0421A661034}" type="presOf" srcId="{AE9DA1F2-7EF5-4C07-AB67-BF3821209770}" destId="{990E3AAC-C607-45B7-A8BF-7A7ACAE4F0AE}" srcOrd="0" destOrd="0" presId="urn:microsoft.com/office/officeart/2016/7/layout/RepeatingBendingProcessNew"/>
    <dgm:cxn modelId="{A9213E02-274D-422C-AEBD-8C3A7A435476}" type="presOf" srcId="{AE9DA1F2-7EF5-4C07-AB67-BF3821209770}" destId="{4C6875AB-7E4E-48D6-8F01-CF371D1A44FD}" srcOrd="1" destOrd="0" presId="urn:microsoft.com/office/officeart/2016/7/layout/RepeatingBendingProcessNew"/>
    <dgm:cxn modelId="{95261705-D1C2-48B0-B94F-8D94D19CBCF3}" type="presOf" srcId="{5F43B539-7AA7-4BB5-935E-9B3B2CB5DD73}" destId="{8E02638A-A747-411F-A8ED-D0D59F75FE61}" srcOrd="0" destOrd="0" presId="urn:microsoft.com/office/officeart/2016/7/layout/RepeatingBendingProcessNew"/>
    <dgm:cxn modelId="{D559DF0B-3DE4-4EB8-9E40-C69EA4DB0621}" type="presOf" srcId="{F2002D73-34F0-4AF7-9548-F72F8008D54F}" destId="{E239B058-4A34-4960-B675-05D54ED28627}" srcOrd="0" destOrd="0" presId="urn:microsoft.com/office/officeart/2016/7/layout/RepeatingBendingProcessNew"/>
    <dgm:cxn modelId="{FE96B322-91FE-4D86-9997-4E41CB343E92}" type="presOf" srcId="{F344735D-9753-4AC7-A549-12AE192792BA}" destId="{C2804AC3-4198-4A2D-9CA7-356CB0C9C740}" srcOrd="0" destOrd="0" presId="urn:microsoft.com/office/officeart/2016/7/layout/RepeatingBendingProcessNew"/>
    <dgm:cxn modelId="{5BAC0324-B80B-422F-B3CE-387F53F94051}" srcId="{835F57F9-8714-42AF-A619-B54807F2C561}" destId="{B683707E-808A-4F65-A6BE-67F99B905557}" srcOrd="2" destOrd="0" parTransId="{F09F613D-D44E-4F2B-B272-2D21AC38CA49}" sibTransId="{AE9DA1F2-7EF5-4C07-AB67-BF3821209770}"/>
    <dgm:cxn modelId="{01B6EC40-64A5-442A-9B6D-8C4C50235FF9}" srcId="{835F57F9-8714-42AF-A619-B54807F2C561}" destId="{0CBB16C3-AC0D-40BC-8CE7-F4693B2AEF24}" srcOrd="1" destOrd="0" parTransId="{2F63D68B-D81E-4645-8A5E-334E70CCEC1A}" sibTransId="{913E24CC-DFB7-4D68-96AC-A529B28DB359}"/>
    <dgm:cxn modelId="{BB39405B-EBE7-42A1-A0AA-8243BB7B785E}" srcId="{835F57F9-8714-42AF-A619-B54807F2C561}" destId="{99B29617-FD61-4343-A06F-66F56D8E339B}" srcOrd="3" destOrd="0" parTransId="{998D2BFC-B866-4457-8FE3-2EA654685882}" sibTransId="{DA564306-3CFB-4112-8195-4EA77D3AD93D}"/>
    <dgm:cxn modelId="{E707EA5C-4851-4037-B390-CCE1C65ECA28}" type="presOf" srcId="{B90102C3-3F84-4C8A-8232-6550BD9BFCB9}" destId="{FCBF5A13-4704-44C0-8C62-FE75EAD60FFE}" srcOrd="0" destOrd="0" presId="urn:microsoft.com/office/officeart/2016/7/layout/RepeatingBendingProcessNew"/>
    <dgm:cxn modelId="{AD34B76C-F0C2-4F6C-AC84-887FDE5E9AE4}" type="presOf" srcId="{B683707E-808A-4F65-A6BE-67F99B905557}" destId="{7B3A2528-955F-4728-B3A6-AE5EBB2C0D58}" srcOrd="0" destOrd="0" presId="urn:microsoft.com/office/officeart/2016/7/layout/RepeatingBendingProcessNew"/>
    <dgm:cxn modelId="{44D1BD78-086F-44CB-A832-FEF7EF6CB913}" type="presOf" srcId="{913E24CC-DFB7-4D68-96AC-A529B28DB359}" destId="{AEE17669-AB5F-47CA-BB74-178FABE2D4BB}" srcOrd="1" destOrd="0" presId="urn:microsoft.com/office/officeart/2016/7/layout/RepeatingBendingProcessNew"/>
    <dgm:cxn modelId="{7F268579-AE68-47AE-ACA3-6B8928CD4D2A}" type="presOf" srcId="{DA564306-3CFB-4112-8195-4EA77D3AD93D}" destId="{5687553E-5A40-4D5C-9997-3327D2E4EB8D}" srcOrd="1" destOrd="0" presId="urn:microsoft.com/office/officeart/2016/7/layout/RepeatingBendingProcessNew"/>
    <dgm:cxn modelId="{C69B287C-FE3C-45F8-9074-8AEF797CE6E3}" srcId="{835F57F9-8714-42AF-A619-B54807F2C561}" destId="{452D1805-ECC2-42A0-8050-9920FD5A34A3}" srcOrd="5" destOrd="0" parTransId="{2005752E-8364-45A7-8474-C05139F3E09B}" sibTransId="{9B591176-67AA-4234-98D2-03D76D9637E8}"/>
    <dgm:cxn modelId="{7A21C97F-8FDD-49B7-B2AD-391F93C2BBDE}" srcId="{835F57F9-8714-42AF-A619-B54807F2C561}" destId="{B90102C3-3F84-4C8A-8232-6550BD9BFCB9}" srcOrd="4" destOrd="0" parTransId="{E65BD6DE-B53B-4793-9885-20157A722FE8}" sibTransId="{F2002D73-34F0-4AF7-9548-F72F8008D54F}"/>
    <dgm:cxn modelId="{5762C28C-0DDB-4E93-9FAB-0DB2561C5DC0}" type="presOf" srcId="{835F57F9-8714-42AF-A619-B54807F2C561}" destId="{9BFC718E-B228-4862-A2D5-95A8292D715C}" srcOrd="0" destOrd="0" presId="urn:microsoft.com/office/officeart/2016/7/layout/RepeatingBendingProcessNew"/>
    <dgm:cxn modelId="{EEBB6692-6CF2-4A38-902D-929E147A6157}" type="presOf" srcId="{0CBB16C3-AC0D-40BC-8CE7-F4693B2AEF24}" destId="{4B9847EC-068A-4A9C-9749-6ED9882B3CF4}" srcOrd="0" destOrd="0" presId="urn:microsoft.com/office/officeart/2016/7/layout/RepeatingBendingProcessNew"/>
    <dgm:cxn modelId="{A3C576A1-ED4F-4619-9AEC-38CD677DB7B3}" type="presOf" srcId="{F344735D-9753-4AC7-A549-12AE192792BA}" destId="{0896B5C9-8172-4EDA-975A-C0A1A5E4B8DC}" srcOrd="1" destOrd="0" presId="urn:microsoft.com/office/officeart/2016/7/layout/RepeatingBendingProcessNew"/>
    <dgm:cxn modelId="{218481CE-370F-43DB-ABF4-D4CA45B44A6C}" type="presOf" srcId="{452D1805-ECC2-42A0-8050-9920FD5A34A3}" destId="{A5CAE2B8-3F03-4B41-A7A4-B9F4048A6051}" srcOrd="0" destOrd="0" presId="urn:microsoft.com/office/officeart/2016/7/layout/RepeatingBendingProcessNew"/>
    <dgm:cxn modelId="{1EA85BDB-940C-42FC-94E9-6A29B62DA28E}" srcId="{835F57F9-8714-42AF-A619-B54807F2C561}" destId="{5F43B539-7AA7-4BB5-935E-9B3B2CB5DD73}" srcOrd="0" destOrd="0" parTransId="{6EF31D7F-7F33-460F-879B-31F78569F1F9}" sibTransId="{F344735D-9753-4AC7-A549-12AE192792BA}"/>
    <dgm:cxn modelId="{7BF516DD-37CD-4EF1-8A2D-11629FE851CA}" type="presOf" srcId="{913E24CC-DFB7-4D68-96AC-A529B28DB359}" destId="{845CBCFE-97F6-4D32-85B5-1C86D535592D}" srcOrd="0" destOrd="0" presId="urn:microsoft.com/office/officeart/2016/7/layout/RepeatingBendingProcessNew"/>
    <dgm:cxn modelId="{8FF525F2-5AC4-4FAB-BF57-A0D7B483D8E6}" type="presOf" srcId="{99B29617-FD61-4343-A06F-66F56D8E339B}" destId="{E72A6058-C7E2-4AA5-950A-D47FF0E471A8}" srcOrd="0" destOrd="0" presId="urn:microsoft.com/office/officeart/2016/7/layout/RepeatingBendingProcessNew"/>
    <dgm:cxn modelId="{D33EE5F6-314A-4D47-9EEC-2ED28175DC6E}" type="presOf" srcId="{F2002D73-34F0-4AF7-9548-F72F8008D54F}" destId="{C27FBABA-A918-4CD5-983B-FE0E7420F9DB}" srcOrd="1" destOrd="0" presId="urn:microsoft.com/office/officeart/2016/7/layout/RepeatingBendingProcessNew"/>
    <dgm:cxn modelId="{0F64CBFD-7023-45BE-8F56-95797BA78779}" type="presOf" srcId="{DA564306-3CFB-4112-8195-4EA77D3AD93D}" destId="{9DF7D778-69A1-40C6-BE55-A905CE735B65}" srcOrd="0" destOrd="0" presId="urn:microsoft.com/office/officeart/2016/7/layout/RepeatingBendingProcessNew"/>
    <dgm:cxn modelId="{DD7E1371-2306-46E6-8C9B-D203E4DB9CE9}" type="presParOf" srcId="{9BFC718E-B228-4862-A2D5-95A8292D715C}" destId="{8E02638A-A747-411F-A8ED-D0D59F75FE61}" srcOrd="0" destOrd="0" presId="urn:microsoft.com/office/officeart/2016/7/layout/RepeatingBendingProcessNew"/>
    <dgm:cxn modelId="{805F015A-17E3-4B7B-BC5E-395461CDEA34}" type="presParOf" srcId="{9BFC718E-B228-4862-A2D5-95A8292D715C}" destId="{C2804AC3-4198-4A2D-9CA7-356CB0C9C740}" srcOrd="1" destOrd="0" presId="urn:microsoft.com/office/officeart/2016/7/layout/RepeatingBendingProcessNew"/>
    <dgm:cxn modelId="{C30E00F1-1399-4612-8C3D-3F9C4740C4CA}" type="presParOf" srcId="{C2804AC3-4198-4A2D-9CA7-356CB0C9C740}" destId="{0896B5C9-8172-4EDA-975A-C0A1A5E4B8DC}" srcOrd="0" destOrd="0" presId="urn:microsoft.com/office/officeart/2016/7/layout/RepeatingBendingProcessNew"/>
    <dgm:cxn modelId="{DFAE1894-028E-4DA4-AD96-4C7668E1448C}" type="presParOf" srcId="{9BFC718E-B228-4862-A2D5-95A8292D715C}" destId="{4B9847EC-068A-4A9C-9749-6ED9882B3CF4}" srcOrd="2" destOrd="0" presId="urn:microsoft.com/office/officeart/2016/7/layout/RepeatingBendingProcessNew"/>
    <dgm:cxn modelId="{7F9AA04B-A204-450F-9EA9-00AE33DAD657}" type="presParOf" srcId="{9BFC718E-B228-4862-A2D5-95A8292D715C}" destId="{845CBCFE-97F6-4D32-85B5-1C86D535592D}" srcOrd="3" destOrd="0" presId="urn:microsoft.com/office/officeart/2016/7/layout/RepeatingBendingProcessNew"/>
    <dgm:cxn modelId="{AACD497A-C997-4749-BA38-0741FE7E5F0A}" type="presParOf" srcId="{845CBCFE-97F6-4D32-85B5-1C86D535592D}" destId="{AEE17669-AB5F-47CA-BB74-178FABE2D4BB}" srcOrd="0" destOrd="0" presId="urn:microsoft.com/office/officeart/2016/7/layout/RepeatingBendingProcessNew"/>
    <dgm:cxn modelId="{F87FCD00-EBE2-413A-836D-E63100B4FFDF}" type="presParOf" srcId="{9BFC718E-B228-4862-A2D5-95A8292D715C}" destId="{7B3A2528-955F-4728-B3A6-AE5EBB2C0D58}" srcOrd="4" destOrd="0" presId="urn:microsoft.com/office/officeart/2016/7/layout/RepeatingBendingProcessNew"/>
    <dgm:cxn modelId="{698C4B75-38B1-46EA-AF34-7715CA11E2E9}" type="presParOf" srcId="{9BFC718E-B228-4862-A2D5-95A8292D715C}" destId="{990E3AAC-C607-45B7-A8BF-7A7ACAE4F0AE}" srcOrd="5" destOrd="0" presId="urn:microsoft.com/office/officeart/2016/7/layout/RepeatingBendingProcessNew"/>
    <dgm:cxn modelId="{E5AA2E6C-0E2F-4BE6-BAA6-944E6A180CE5}" type="presParOf" srcId="{990E3AAC-C607-45B7-A8BF-7A7ACAE4F0AE}" destId="{4C6875AB-7E4E-48D6-8F01-CF371D1A44FD}" srcOrd="0" destOrd="0" presId="urn:microsoft.com/office/officeart/2016/7/layout/RepeatingBendingProcessNew"/>
    <dgm:cxn modelId="{29604C4B-A9B3-400E-B7C2-E60A7D3D6F7A}" type="presParOf" srcId="{9BFC718E-B228-4862-A2D5-95A8292D715C}" destId="{E72A6058-C7E2-4AA5-950A-D47FF0E471A8}" srcOrd="6" destOrd="0" presId="urn:microsoft.com/office/officeart/2016/7/layout/RepeatingBendingProcessNew"/>
    <dgm:cxn modelId="{296E9B5C-CDB9-43D8-A21D-80FA5FB8135E}" type="presParOf" srcId="{9BFC718E-B228-4862-A2D5-95A8292D715C}" destId="{9DF7D778-69A1-40C6-BE55-A905CE735B65}" srcOrd="7" destOrd="0" presId="urn:microsoft.com/office/officeart/2016/7/layout/RepeatingBendingProcessNew"/>
    <dgm:cxn modelId="{88C19BCF-8C33-4F24-AA74-E4305E310A08}" type="presParOf" srcId="{9DF7D778-69A1-40C6-BE55-A905CE735B65}" destId="{5687553E-5A40-4D5C-9997-3327D2E4EB8D}" srcOrd="0" destOrd="0" presId="urn:microsoft.com/office/officeart/2016/7/layout/RepeatingBendingProcessNew"/>
    <dgm:cxn modelId="{3E9F7750-73B6-495A-85AF-CFDC1B24AAF0}" type="presParOf" srcId="{9BFC718E-B228-4862-A2D5-95A8292D715C}" destId="{FCBF5A13-4704-44C0-8C62-FE75EAD60FFE}" srcOrd="8" destOrd="0" presId="urn:microsoft.com/office/officeart/2016/7/layout/RepeatingBendingProcessNew"/>
    <dgm:cxn modelId="{3A11B815-9EEA-475E-9044-C1985448BCCC}" type="presParOf" srcId="{9BFC718E-B228-4862-A2D5-95A8292D715C}" destId="{E239B058-4A34-4960-B675-05D54ED28627}" srcOrd="9" destOrd="0" presId="urn:microsoft.com/office/officeart/2016/7/layout/RepeatingBendingProcessNew"/>
    <dgm:cxn modelId="{4FBD9E85-5E3C-4BAD-B321-EEB1209D8967}" type="presParOf" srcId="{E239B058-4A34-4960-B675-05D54ED28627}" destId="{C27FBABA-A918-4CD5-983B-FE0E7420F9DB}" srcOrd="0" destOrd="0" presId="urn:microsoft.com/office/officeart/2016/7/layout/RepeatingBendingProcessNew"/>
    <dgm:cxn modelId="{0DF1E7CA-CF9B-4754-B1F1-084474F14FA7}" type="presParOf" srcId="{9BFC718E-B228-4862-A2D5-95A8292D715C}" destId="{A5CAE2B8-3F03-4B41-A7A4-B9F4048A6051}"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BD12FE-E0C5-421E-BB18-0C75DA856ABB}" type="doc">
      <dgm:prSet loTypeId="urn:microsoft.com/office/officeart/2005/8/layout/cycle3" loCatId="cycle" qsTypeId="urn:microsoft.com/office/officeart/2005/8/quickstyle/simple1" qsCatId="simple" csTypeId="urn:microsoft.com/office/officeart/2005/8/colors/accent1_2" csCatId="accent1"/>
      <dgm:spPr/>
      <dgm:t>
        <a:bodyPr/>
        <a:lstStyle/>
        <a:p>
          <a:endParaRPr lang="en-US"/>
        </a:p>
      </dgm:t>
    </dgm:pt>
    <dgm:pt modelId="{C399CF62-836C-4ADC-B0B5-3B1E47E7CF56}">
      <dgm:prSet custT="1"/>
      <dgm:spPr/>
      <dgm:t>
        <a:bodyPr/>
        <a:lstStyle/>
        <a:p>
          <a:r>
            <a:rPr lang="en-US" sz="14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Join the network: https://redcap.kumc.edu/surveys/?s=C7PAHM8W3P</a:t>
          </a:r>
          <a:r>
            <a:rPr lang="en-US" sz="1400">
              <a:solidFill>
                <a:schemeClr val="bg1"/>
              </a:solidFill>
            </a:rPr>
            <a:t>   </a:t>
          </a:r>
        </a:p>
      </dgm:t>
    </dgm:pt>
    <dgm:pt modelId="{D0DD610D-942C-4C32-B940-BA0F954F1E67}" type="parTrans" cxnId="{1E08B446-AD14-4F87-9CB4-F3B409D35F65}">
      <dgm:prSet/>
      <dgm:spPr/>
      <dgm:t>
        <a:bodyPr/>
        <a:lstStyle/>
        <a:p>
          <a:endParaRPr lang="en-US"/>
        </a:p>
      </dgm:t>
    </dgm:pt>
    <dgm:pt modelId="{B6B9F57A-7491-4125-9C5D-1F8A39310BD7}" type="sibTrans" cxnId="{1E08B446-AD14-4F87-9CB4-F3B409D35F65}">
      <dgm:prSet/>
      <dgm:spPr/>
      <dgm:t>
        <a:bodyPr/>
        <a:lstStyle/>
        <a:p>
          <a:endParaRPr lang="en-US"/>
        </a:p>
      </dgm:t>
    </dgm:pt>
    <dgm:pt modelId="{6C0A780B-AD3B-481A-A172-CB4ED6B61D88}">
      <dgm:prSet custT="1"/>
      <dgm:spPr/>
      <dgm:t>
        <a:bodyPr/>
        <a:lstStyle/>
        <a:p>
          <a:r>
            <a:rPr lang="en-US" sz="1600" b="1">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https://www.kumc.edu/school-of-medicine/academics/departments/population-health/research/kansas-birth-equity-network.html</a:t>
          </a:r>
          <a:r>
            <a:rPr lang="en-US" sz="1600" b="1">
              <a:solidFill>
                <a:schemeClr val="bg1"/>
              </a:solidFill>
            </a:rPr>
            <a:t> </a:t>
          </a:r>
          <a:endParaRPr lang="en-US" sz="1600">
            <a:solidFill>
              <a:schemeClr val="bg1"/>
            </a:solidFill>
          </a:endParaRPr>
        </a:p>
      </dgm:t>
    </dgm:pt>
    <dgm:pt modelId="{B2A7C327-29E2-47AE-A77E-9535CE034E77}" type="parTrans" cxnId="{D48D2308-1859-4999-B853-0C3116708412}">
      <dgm:prSet/>
      <dgm:spPr/>
      <dgm:t>
        <a:bodyPr/>
        <a:lstStyle/>
        <a:p>
          <a:endParaRPr lang="en-US"/>
        </a:p>
      </dgm:t>
    </dgm:pt>
    <dgm:pt modelId="{609C104C-02E2-499E-8CF9-E337666A83C3}" type="sibTrans" cxnId="{D48D2308-1859-4999-B853-0C3116708412}">
      <dgm:prSet/>
      <dgm:spPr/>
      <dgm:t>
        <a:bodyPr/>
        <a:lstStyle/>
        <a:p>
          <a:endParaRPr lang="en-US"/>
        </a:p>
      </dgm:t>
    </dgm:pt>
    <dgm:pt modelId="{AF0E03F6-4497-4FB3-8534-564CE8AE200E}" type="pres">
      <dgm:prSet presAssocID="{8DBD12FE-E0C5-421E-BB18-0C75DA856ABB}" presName="Name0" presStyleCnt="0">
        <dgm:presLayoutVars>
          <dgm:dir/>
          <dgm:resizeHandles val="exact"/>
        </dgm:presLayoutVars>
      </dgm:prSet>
      <dgm:spPr/>
    </dgm:pt>
    <dgm:pt modelId="{73965A7E-7B21-4008-B307-FA012D767395}" type="pres">
      <dgm:prSet presAssocID="{8DBD12FE-E0C5-421E-BB18-0C75DA856ABB}" presName="node1" presStyleLbl="node1" presStyleIdx="0" presStyleCnt="2" custLinFactNeighborX="-4013" custLinFactNeighborY="-42356">
        <dgm:presLayoutVars>
          <dgm:bulletEnabled val="1"/>
        </dgm:presLayoutVars>
      </dgm:prSet>
      <dgm:spPr/>
    </dgm:pt>
    <dgm:pt modelId="{9A9F60A7-729C-4FE8-A54C-BBBA12E4A1B8}" type="pres">
      <dgm:prSet presAssocID="{8DBD12FE-E0C5-421E-BB18-0C75DA856ABB}" presName="sibTrans" presStyleLbl="bgShp" presStyleIdx="0" presStyleCnt="1" custLinFactNeighborX="3199" custLinFactNeighborY="211"/>
      <dgm:spPr/>
    </dgm:pt>
    <dgm:pt modelId="{A7354140-D1F0-43AC-98B1-85FA0C92C607}" type="pres">
      <dgm:prSet presAssocID="{8DBD12FE-E0C5-421E-BB18-0C75DA856ABB}" presName="node2" presStyleLbl="node1" presStyleIdx="1" presStyleCnt="2" custLinFactNeighborX="6901" custLinFactNeighborY="23484">
        <dgm:presLayoutVars>
          <dgm:bulletEnabled val="1"/>
        </dgm:presLayoutVars>
      </dgm:prSet>
      <dgm:spPr/>
    </dgm:pt>
    <dgm:pt modelId="{F4892AF2-35BF-4F69-91F4-289CBEF60A52}" type="pres">
      <dgm:prSet presAssocID="{8DBD12FE-E0C5-421E-BB18-0C75DA856ABB}" presName="sp1" presStyleCnt="0"/>
      <dgm:spPr/>
    </dgm:pt>
    <dgm:pt modelId="{E86D5456-7927-4E4F-889C-00D16F95A687}" type="pres">
      <dgm:prSet presAssocID="{8DBD12FE-E0C5-421E-BB18-0C75DA856ABB}" presName="sp2" presStyleCnt="0"/>
      <dgm:spPr/>
    </dgm:pt>
  </dgm:ptLst>
  <dgm:cxnLst>
    <dgm:cxn modelId="{D48D2308-1859-4999-B853-0C3116708412}" srcId="{8DBD12FE-E0C5-421E-BB18-0C75DA856ABB}" destId="{6C0A780B-AD3B-481A-A172-CB4ED6B61D88}" srcOrd="1" destOrd="0" parTransId="{B2A7C327-29E2-47AE-A77E-9535CE034E77}" sibTransId="{609C104C-02E2-499E-8CF9-E337666A83C3}"/>
    <dgm:cxn modelId="{9655E818-02A2-4FD5-A48A-147F17768786}" type="presOf" srcId="{B6B9F57A-7491-4125-9C5D-1F8A39310BD7}" destId="{9A9F60A7-729C-4FE8-A54C-BBBA12E4A1B8}" srcOrd="0" destOrd="0" presId="urn:microsoft.com/office/officeart/2005/8/layout/cycle3"/>
    <dgm:cxn modelId="{1E08B446-AD14-4F87-9CB4-F3B409D35F65}" srcId="{8DBD12FE-E0C5-421E-BB18-0C75DA856ABB}" destId="{C399CF62-836C-4ADC-B0B5-3B1E47E7CF56}" srcOrd="0" destOrd="0" parTransId="{D0DD610D-942C-4C32-B940-BA0F954F1E67}" sibTransId="{B6B9F57A-7491-4125-9C5D-1F8A39310BD7}"/>
    <dgm:cxn modelId="{72113986-41B0-44F2-AD94-F19B7BD09B2B}" type="presOf" srcId="{6C0A780B-AD3B-481A-A172-CB4ED6B61D88}" destId="{A7354140-D1F0-43AC-98B1-85FA0C92C607}" srcOrd="0" destOrd="0" presId="urn:microsoft.com/office/officeart/2005/8/layout/cycle3"/>
    <dgm:cxn modelId="{DCB89A8C-9AE7-490E-AAFA-2C90D630D115}" type="presOf" srcId="{8DBD12FE-E0C5-421E-BB18-0C75DA856ABB}" destId="{AF0E03F6-4497-4FB3-8534-564CE8AE200E}" srcOrd="0" destOrd="0" presId="urn:microsoft.com/office/officeart/2005/8/layout/cycle3"/>
    <dgm:cxn modelId="{BD940FC0-B197-455E-B59F-FEF146DB019D}" type="presOf" srcId="{C399CF62-836C-4ADC-B0B5-3B1E47E7CF56}" destId="{73965A7E-7B21-4008-B307-FA012D767395}" srcOrd="0" destOrd="0" presId="urn:microsoft.com/office/officeart/2005/8/layout/cycle3"/>
    <dgm:cxn modelId="{4DB7011C-9560-4D47-8D7A-964933728F02}" type="presParOf" srcId="{AF0E03F6-4497-4FB3-8534-564CE8AE200E}" destId="{73965A7E-7B21-4008-B307-FA012D767395}" srcOrd="0" destOrd="0" presId="urn:microsoft.com/office/officeart/2005/8/layout/cycle3"/>
    <dgm:cxn modelId="{1957139F-513D-45AC-8BBB-7C7B06AA9976}" type="presParOf" srcId="{AF0E03F6-4497-4FB3-8534-564CE8AE200E}" destId="{9A9F60A7-729C-4FE8-A54C-BBBA12E4A1B8}" srcOrd="1" destOrd="0" presId="urn:microsoft.com/office/officeart/2005/8/layout/cycle3"/>
    <dgm:cxn modelId="{EA9DDEB4-D498-49D7-8F44-012EF6B7D4B4}" type="presParOf" srcId="{AF0E03F6-4497-4FB3-8534-564CE8AE200E}" destId="{A7354140-D1F0-43AC-98B1-85FA0C92C607}" srcOrd="2" destOrd="0" presId="urn:microsoft.com/office/officeart/2005/8/layout/cycle3"/>
    <dgm:cxn modelId="{8320CB1E-DD00-4BA9-A1C1-07416FDA8260}" type="presParOf" srcId="{AF0E03F6-4497-4FB3-8534-564CE8AE200E}" destId="{F4892AF2-35BF-4F69-91F4-289CBEF60A52}" srcOrd="3" destOrd="0" presId="urn:microsoft.com/office/officeart/2005/8/layout/cycle3"/>
    <dgm:cxn modelId="{ECA9C387-7DC5-43EA-8F86-61EEB83E5714}" type="presParOf" srcId="{AF0E03F6-4497-4FB3-8534-564CE8AE200E}" destId="{E86D5456-7927-4E4F-889C-00D16F95A687}"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CFEDB-4130-4CE0-BE3D-B8BE98654B21}">
      <dsp:nvSpPr>
        <dsp:cNvPr id="0" name=""/>
        <dsp:cNvSpPr/>
      </dsp:nvSpPr>
      <dsp:spPr>
        <a:xfrm>
          <a:off x="0" y="3537546"/>
          <a:ext cx="10515600" cy="116110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latin typeface="Calisto MT" panose="02040603050505030304" pitchFamily="18" charset="0"/>
            </a:rPr>
            <a:t>Society, research, public health work in this area only think of Black communities in a deficient, marginalized, underrepresented, vulnerable, poor, and uneducated.</a:t>
          </a:r>
        </a:p>
      </dsp:txBody>
      <dsp:txXfrm>
        <a:off x="0" y="3537546"/>
        <a:ext cx="10515600" cy="1161101"/>
      </dsp:txXfrm>
    </dsp:sp>
    <dsp:sp modelId="{EDD0106E-C477-43C2-A8DE-34AF373012BA}">
      <dsp:nvSpPr>
        <dsp:cNvPr id="0" name=""/>
        <dsp:cNvSpPr/>
      </dsp:nvSpPr>
      <dsp:spPr>
        <a:xfrm rot="10800000">
          <a:off x="0" y="1769188"/>
          <a:ext cx="10515600" cy="178577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latin typeface="Calisto MT" panose="02040603050505030304" pitchFamily="18" charset="0"/>
            </a:rPr>
            <a:t>When patients are not heard, there is not only the possibility to experience adverse health outcomes, but it also directly highlights perinatal silencing of Black women.</a:t>
          </a:r>
        </a:p>
      </dsp:txBody>
      <dsp:txXfrm rot="10800000">
        <a:off x="0" y="1769188"/>
        <a:ext cx="10515600" cy="1160342"/>
      </dsp:txXfrm>
    </dsp:sp>
    <dsp:sp modelId="{BCBC8E1E-D991-4875-B4CE-ABA011E0FC80}">
      <dsp:nvSpPr>
        <dsp:cNvPr id="0" name=""/>
        <dsp:cNvSpPr/>
      </dsp:nvSpPr>
      <dsp:spPr>
        <a:xfrm rot="10800000">
          <a:off x="0" y="830"/>
          <a:ext cx="10515600" cy="178577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sto MT" panose="02040603050505030304" pitchFamily="18" charset="0"/>
            </a:rPr>
            <a:t>Chronic stress, particularly due to racial discrimination, presents numerous difficulties for Black women throughout the perinatal journey.</a:t>
          </a:r>
        </a:p>
      </dsp:txBody>
      <dsp:txXfrm rot="10800000">
        <a:off x="0" y="830"/>
        <a:ext cx="10515600" cy="1160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B5296-159B-4642-895E-9F3CF494808E}">
      <dsp:nvSpPr>
        <dsp:cNvPr id="0" name=""/>
        <dsp:cNvSpPr/>
      </dsp:nvSpPr>
      <dsp:spPr>
        <a:xfrm>
          <a:off x="0" y="0"/>
          <a:ext cx="8973803" cy="112145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Calisto MT" panose="02040603050505030304" pitchFamily="18" charset="0"/>
            </a:rPr>
            <a:t>Black mothers who are college educated fare worse than women of all other races who never finished high school</a:t>
          </a:r>
        </a:p>
      </dsp:txBody>
      <dsp:txXfrm>
        <a:off x="32846" y="32846"/>
        <a:ext cx="7668904" cy="1055761"/>
      </dsp:txXfrm>
    </dsp:sp>
    <dsp:sp modelId="{9967DFE2-7D6C-410C-AC70-0C74F4C6FA88}">
      <dsp:nvSpPr>
        <dsp:cNvPr id="0" name=""/>
        <dsp:cNvSpPr/>
      </dsp:nvSpPr>
      <dsp:spPr>
        <a:xfrm>
          <a:off x="751556" y="1325354"/>
          <a:ext cx="8973803" cy="112145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Calisto MT" panose="02040603050505030304" pitchFamily="18" charset="0"/>
            </a:rPr>
            <a:t>Obese women of all races have better birth outcomes than black women who are of normal weight</a:t>
          </a:r>
        </a:p>
      </dsp:txBody>
      <dsp:txXfrm>
        <a:off x="784402" y="1358200"/>
        <a:ext cx="7427610" cy="1055761"/>
      </dsp:txXfrm>
    </dsp:sp>
    <dsp:sp modelId="{FB48092C-AEAE-43E8-97AD-37A19654A04E}">
      <dsp:nvSpPr>
        <dsp:cNvPr id="0" name=""/>
        <dsp:cNvSpPr/>
      </dsp:nvSpPr>
      <dsp:spPr>
        <a:xfrm>
          <a:off x="1491894" y="2650709"/>
          <a:ext cx="8973803" cy="112145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Calisto MT" panose="02040603050505030304" pitchFamily="18" charset="0"/>
            </a:rPr>
            <a:t>Black women in the wealthiest neighborhoods do worse than White, Hispanic, and Asian mothers in the poorest ones</a:t>
          </a:r>
        </a:p>
      </dsp:txBody>
      <dsp:txXfrm>
        <a:off x="1524740" y="2683555"/>
        <a:ext cx="7438827" cy="1055761"/>
      </dsp:txXfrm>
    </dsp:sp>
    <dsp:sp modelId="{9504AEB5-E268-43B2-B0B5-BC6CFEA7CA45}">
      <dsp:nvSpPr>
        <dsp:cNvPr id="0" name=""/>
        <dsp:cNvSpPr/>
      </dsp:nvSpPr>
      <dsp:spPr>
        <a:xfrm>
          <a:off x="2243450" y="3976064"/>
          <a:ext cx="8973803" cy="1121453"/>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latin typeface="Calisto MT" panose="02040603050505030304" pitchFamily="18" charset="0"/>
            </a:rPr>
            <a:t>Black women who initiated prenatal care in the first trimester still have higher rates of infant mortality than non-Hispanic white women with late to no prenatal care. </a:t>
          </a:r>
        </a:p>
      </dsp:txBody>
      <dsp:txXfrm>
        <a:off x="2276296" y="4008910"/>
        <a:ext cx="7427610" cy="1055761"/>
      </dsp:txXfrm>
    </dsp:sp>
    <dsp:sp modelId="{E3C07B54-C188-48AD-B2C3-EE636F197D75}">
      <dsp:nvSpPr>
        <dsp:cNvPr id="0" name=""/>
        <dsp:cNvSpPr/>
      </dsp:nvSpPr>
      <dsp:spPr>
        <a:xfrm>
          <a:off x="8244858" y="858931"/>
          <a:ext cx="728945" cy="7289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latin typeface="Calisto MT" panose="02040603050505030304" pitchFamily="18" charset="0"/>
          </a:endParaRPr>
        </a:p>
      </dsp:txBody>
      <dsp:txXfrm>
        <a:off x="8408871" y="858931"/>
        <a:ext cx="400919" cy="548531"/>
      </dsp:txXfrm>
    </dsp:sp>
    <dsp:sp modelId="{5D3971CA-7C47-48BF-B0C7-90D2AF5195D5}">
      <dsp:nvSpPr>
        <dsp:cNvPr id="0" name=""/>
        <dsp:cNvSpPr/>
      </dsp:nvSpPr>
      <dsp:spPr>
        <a:xfrm>
          <a:off x="8996414" y="2184286"/>
          <a:ext cx="728945" cy="7289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latin typeface="Calisto MT" panose="02040603050505030304" pitchFamily="18" charset="0"/>
          </a:endParaRPr>
        </a:p>
      </dsp:txBody>
      <dsp:txXfrm>
        <a:off x="9160427" y="2184286"/>
        <a:ext cx="400919" cy="548531"/>
      </dsp:txXfrm>
    </dsp:sp>
    <dsp:sp modelId="{1A81B166-28FC-4652-BB7A-F77137842BA5}">
      <dsp:nvSpPr>
        <dsp:cNvPr id="0" name=""/>
        <dsp:cNvSpPr/>
      </dsp:nvSpPr>
      <dsp:spPr>
        <a:xfrm>
          <a:off x="9736752" y="3509641"/>
          <a:ext cx="728945" cy="72894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latin typeface="Calisto MT" panose="02040603050505030304" pitchFamily="18" charset="0"/>
          </a:endParaRPr>
        </a:p>
      </dsp:txBody>
      <dsp:txXfrm>
        <a:off x="9900765" y="3509641"/>
        <a:ext cx="400919" cy="5485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33D90-C400-4A02-BDE3-CE10F56563B6}">
      <dsp:nvSpPr>
        <dsp:cNvPr id="0" name=""/>
        <dsp:cNvSpPr/>
      </dsp:nvSpPr>
      <dsp:spPr>
        <a:xfrm>
          <a:off x="0" y="0"/>
          <a:ext cx="4879340" cy="15296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Calisto MT" panose="02040603050505030304" pitchFamily="18" charset="0"/>
            </a:rPr>
            <a:t>Telomeres are sequences of DNA  at end of chromosome. Telomere length is viewed as an overall marker of biological aging </a:t>
          </a:r>
        </a:p>
      </dsp:txBody>
      <dsp:txXfrm>
        <a:off x="44802" y="44802"/>
        <a:ext cx="3228719" cy="1440055"/>
      </dsp:txXfrm>
    </dsp:sp>
    <dsp:sp modelId="{096CA3C7-C7A5-4651-92AF-C0D3926F1679}">
      <dsp:nvSpPr>
        <dsp:cNvPr id="0" name=""/>
        <dsp:cNvSpPr/>
      </dsp:nvSpPr>
      <dsp:spPr>
        <a:xfrm>
          <a:off x="430530" y="1784603"/>
          <a:ext cx="4879340" cy="15296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Calisto MT" panose="02040603050505030304" pitchFamily="18" charset="0"/>
            </a:rPr>
            <a:t>Study found that Black women had shorter telomeres than White women </a:t>
          </a:r>
        </a:p>
      </dsp:txBody>
      <dsp:txXfrm>
        <a:off x="475332" y="1829405"/>
        <a:ext cx="3364927" cy="1440055"/>
      </dsp:txXfrm>
    </dsp:sp>
    <dsp:sp modelId="{23067D35-8ACA-47EF-85C2-60E91717598C}">
      <dsp:nvSpPr>
        <dsp:cNvPr id="0" name=""/>
        <dsp:cNvSpPr/>
      </dsp:nvSpPr>
      <dsp:spPr>
        <a:xfrm>
          <a:off x="861060" y="3569206"/>
          <a:ext cx="4879340" cy="15296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latin typeface="Calisto MT" panose="02040603050505030304" pitchFamily="18" charset="0"/>
            </a:rPr>
            <a:t>At same chronological age, black women had accelerated biological aging of about 7.5 years </a:t>
          </a:r>
        </a:p>
      </dsp:txBody>
      <dsp:txXfrm>
        <a:off x="905862" y="3614008"/>
        <a:ext cx="3364927" cy="1440055"/>
      </dsp:txXfrm>
    </dsp:sp>
    <dsp:sp modelId="{A508D154-70C8-4935-8A32-936D5AED654F}">
      <dsp:nvSpPr>
        <dsp:cNvPr id="0" name=""/>
        <dsp:cNvSpPr/>
      </dsp:nvSpPr>
      <dsp:spPr>
        <a:xfrm>
          <a:off x="3885061" y="1159992"/>
          <a:ext cx="994278" cy="99427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Calisto MT" panose="02040603050505030304" pitchFamily="18" charset="0"/>
          </a:endParaRPr>
        </a:p>
      </dsp:txBody>
      <dsp:txXfrm>
        <a:off x="4108774" y="1159992"/>
        <a:ext cx="546852" cy="748194"/>
      </dsp:txXfrm>
    </dsp:sp>
    <dsp:sp modelId="{02D7EF04-2506-40C6-B1D8-73CAE6E6CD1F}">
      <dsp:nvSpPr>
        <dsp:cNvPr id="0" name=""/>
        <dsp:cNvSpPr/>
      </dsp:nvSpPr>
      <dsp:spPr>
        <a:xfrm>
          <a:off x="4315592" y="2934397"/>
          <a:ext cx="994278" cy="99427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latin typeface="Calisto MT" panose="02040603050505030304" pitchFamily="18" charset="0"/>
          </a:endParaRPr>
        </a:p>
      </dsp:txBody>
      <dsp:txXfrm>
        <a:off x="4539305" y="2934397"/>
        <a:ext cx="546852" cy="7481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4EF97-82FB-4625-B85B-04032F2FD15A}">
      <dsp:nvSpPr>
        <dsp:cNvPr id="0" name=""/>
        <dsp:cNvSpPr/>
      </dsp:nvSpPr>
      <dsp:spPr>
        <a:xfrm>
          <a:off x="7460932" y="1428994"/>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77792D-77A2-4A5D-9CE5-B749CB6A5329}">
      <dsp:nvSpPr>
        <dsp:cNvPr id="0" name=""/>
        <dsp:cNvSpPr/>
      </dsp:nvSpPr>
      <dsp:spPr>
        <a:xfrm>
          <a:off x="7172243" y="1428994"/>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654089-C55A-40B4-8F70-FF5AD9DE898A}">
      <dsp:nvSpPr>
        <dsp:cNvPr id="0" name=""/>
        <dsp:cNvSpPr/>
      </dsp:nvSpPr>
      <dsp:spPr>
        <a:xfrm>
          <a:off x="6883555" y="1428994"/>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01E536-451D-4AB4-AA52-00A77887DEEA}">
      <dsp:nvSpPr>
        <dsp:cNvPr id="0" name=""/>
        <dsp:cNvSpPr/>
      </dsp:nvSpPr>
      <dsp:spPr>
        <a:xfrm>
          <a:off x="6595415" y="1428994"/>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7FE6BD-FDDD-4BD5-8C83-AB4760710115}">
      <dsp:nvSpPr>
        <dsp:cNvPr id="0" name=""/>
        <dsp:cNvSpPr/>
      </dsp:nvSpPr>
      <dsp:spPr>
        <a:xfrm>
          <a:off x="6306727" y="1428994"/>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1F4E3E-997E-40A9-B0F4-D67F3058F8FC}">
      <dsp:nvSpPr>
        <dsp:cNvPr id="0" name=""/>
        <dsp:cNvSpPr/>
      </dsp:nvSpPr>
      <dsp:spPr>
        <a:xfrm>
          <a:off x="5860522" y="1350237"/>
          <a:ext cx="315032" cy="315286"/>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6615D5-8341-4E9E-9FF8-078E6278B6DB}">
      <dsp:nvSpPr>
        <dsp:cNvPr id="0" name=""/>
        <dsp:cNvSpPr/>
      </dsp:nvSpPr>
      <dsp:spPr>
        <a:xfrm>
          <a:off x="7204076" y="1103604"/>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827CD9-7B9C-4388-A02A-1614536AA100}">
      <dsp:nvSpPr>
        <dsp:cNvPr id="0" name=""/>
        <dsp:cNvSpPr/>
      </dsp:nvSpPr>
      <dsp:spPr>
        <a:xfrm>
          <a:off x="7204076" y="1756716"/>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E95BD6-FA1A-474B-A859-C35CC78FB81C}">
      <dsp:nvSpPr>
        <dsp:cNvPr id="0" name=""/>
        <dsp:cNvSpPr/>
      </dsp:nvSpPr>
      <dsp:spPr>
        <a:xfrm>
          <a:off x="7344578" y="1245055"/>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BF71C1-B783-45B1-B183-0C9EAC62B3D4}">
      <dsp:nvSpPr>
        <dsp:cNvPr id="0" name=""/>
        <dsp:cNvSpPr/>
      </dsp:nvSpPr>
      <dsp:spPr>
        <a:xfrm>
          <a:off x="7353908" y="1616042"/>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233C9-68B0-4E0C-95DD-7DFBE8DEA5B4}">
      <dsp:nvSpPr>
        <dsp:cNvPr id="0" name=""/>
        <dsp:cNvSpPr/>
      </dsp:nvSpPr>
      <dsp:spPr>
        <a:xfrm>
          <a:off x="4134977" y="710337"/>
          <a:ext cx="1594921" cy="1595086"/>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alisto MT" panose="02040603050505030304" pitchFamily="18" charset="0"/>
            </a:rPr>
            <a:t>Receive quality care /Thrive in the community/Be safe in hospitals/clinics/community/ access resources</a:t>
          </a:r>
        </a:p>
      </dsp:txBody>
      <dsp:txXfrm>
        <a:off x="4368548" y="943932"/>
        <a:ext cx="1127779" cy="1127896"/>
      </dsp:txXfrm>
    </dsp:sp>
    <dsp:sp modelId="{5B0D161A-6620-4FC3-A369-412A8C8BA4D4}">
      <dsp:nvSpPr>
        <dsp:cNvPr id="0" name=""/>
        <dsp:cNvSpPr/>
      </dsp:nvSpPr>
      <dsp:spPr>
        <a:xfrm>
          <a:off x="4015879" y="574067"/>
          <a:ext cx="315032" cy="315286"/>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67E485-8047-4189-8063-D56A93195C9A}">
      <dsp:nvSpPr>
        <dsp:cNvPr id="0" name=""/>
        <dsp:cNvSpPr/>
      </dsp:nvSpPr>
      <dsp:spPr>
        <a:xfrm>
          <a:off x="3813907" y="407745"/>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23A523-9B08-45CB-8F02-4748133A40D8}">
      <dsp:nvSpPr>
        <dsp:cNvPr id="0" name=""/>
        <dsp:cNvSpPr/>
      </dsp:nvSpPr>
      <dsp:spPr>
        <a:xfrm>
          <a:off x="3477470" y="407745"/>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3AAF40-7859-46DD-85DC-E6C3C6684B9F}">
      <dsp:nvSpPr>
        <dsp:cNvPr id="0" name=""/>
        <dsp:cNvSpPr/>
      </dsp:nvSpPr>
      <dsp:spPr>
        <a:xfrm>
          <a:off x="3141033" y="407745"/>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6FEE2-3350-483F-8B3B-12C5135116AA}">
      <dsp:nvSpPr>
        <dsp:cNvPr id="0" name=""/>
        <dsp:cNvSpPr/>
      </dsp:nvSpPr>
      <dsp:spPr>
        <a:xfrm>
          <a:off x="2804595" y="407745"/>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E192BC-366F-4E5A-BBEF-E3C4CFE5233D}">
      <dsp:nvSpPr>
        <dsp:cNvPr id="0" name=""/>
        <dsp:cNvSpPr/>
      </dsp:nvSpPr>
      <dsp:spPr>
        <a:xfrm>
          <a:off x="2467609" y="407745"/>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CFB2D3-CAE5-42DC-91D6-EBE62DC8F3E1}">
      <dsp:nvSpPr>
        <dsp:cNvPr id="0" name=""/>
        <dsp:cNvSpPr/>
      </dsp:nvSpPr>
      <dsp:spPr>
        <a:xfrm>
          <a:off x="2131172" y="407745"/>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B5BFB3-DECA-4519-ADDE-39C44AC1D3BD}">
      <dsp:nvSpPr>
        <dsp:cNvPr id="0" name=""/>
        <dsp:cNvSpPr/>
      </dsp:nvSpPr>
      <dsp:spPr>
        <a:xfrm>
          <a:off x="2130074" y="1266"/>
          <a:ext cx="1846288" cy="4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533400">
            <a:lnSpc>
              <a:spcPct val="90000"/>
            </a:lnSpc>
            <a:spcBef>
              <a:spcPct val="0"/>
            </a:spcBef>
            <a:spcAft>
              <a:spcPct val="35000"/>
            </a:spcAft>
            <a:buNone/>
          </a:pPr>
          <a:r>
            <a:rPr lang="en-US" sz="1200" kern="1200">
              <a:latin typeface="Calisto MT" panose="02040603050505030304" pitchFamily="18" charset="0"/>
            </a:rPr>
            <a:t>Mom/Birthing Person</a:t>
          </a:r>
        </a:p>
      </dsp:txBody>
      <dsp:txXfrm>
        <a:off x="2130074" y="1266"/>
        <a:ext cx="1846288" cy="405183"/>
      </dsp:txXfrm>
    </dsp:sp>
    <dsp:sp modelId="{8A96DAF5-6A79-454C-AA64-F156BAB9A6A6}">
      <dsp:nvSpPr>
        <dsp:cNvPr id="0" name=""/>
        <dsp:cNvSpPr/>
      </dsp:nvSpPr>
      <dsp:spPr>
        <a:xfrm>
          <a:off x="3688772" y="1350237"/>
          <a:ext cx="315032" cy="315286"/>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6D5857-F1CA-41D2-A156-70499BB306BD}">
      <dsp:nvSpPr>
        <dsp:cNvPr id="0" name=""/>
        <dsp:cNvSpPr/>
      </dsp:nvSpPr>
      <dsp:spPr>
        <a:xfrm>
          <a:off x="3377033" y="1428994"/>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3886F9-842A-4EEC-9C7B-F8181B34008A}">
      <dsp:nvSpPr>
        <dsp:cNvPr id="0" name=""/>
        <dsp:cNvSpPr/>
      </dsp:nvSpPr>
      <dsp:spPr>
        <a:xfrm>
          <a:off x="3065842" y="1428994"/>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8520BD-D8AD-4E9E-A063-AC73F61FF1A9}">
      <dsp:nvSpPr>
        <dsp:cNvPr id="0" name=""/>
        <dsp:cNvSpPr/>
      </dsp:nvSpPr>
      <dsp:spPr>
        <a:xfrm>
          <a:off x="2754102" y="1428994"/>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00BF52-4C72-465D-952F-D7433E235F64}">
      <dsp:nvSpPr>
        <dsp:cNvPr id="0" name=""/>
        <dsp:cNvSpPr/>
      </dsp:nvSpPr>
      <dsp:spPr>
        <a:xfrm>
          <a:off x="2442911" y="1428994"/>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CABE91-7C7F-4DD7-8493-79E7C0D07A01}">
      <dsp:nvSpPr>
        <dsp:cNvPr id="0" name=""/>
        <dsp:cNvSpPr/>
      </dsp:nvSpPr>
      <dsp:spPr>
        <a:xfrm>
          <a:off x="2131172" y="1428994"/>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A43670-3624-4FDB-A756-BA6741DCCEE6}">
      <dsp:nvSpPr>
        <dsp:cNvPr id="0" name=""/>
        <dsp:cNvSpPr/>
      </dsp:nvSpPr>
      <dsp:spPr>
        <a:xfrm>
          <a:off x="2130074" y="1025883"/>
          <a:ext cx="1396242" cy="4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533400">
            <a:lnSpc>
              <a:spcPct val="90000"/>
            </a:lnSpc>
            <a:spcBef>
              <a:spcPct val="0"/>
            </a:spcBef>
            <a:spcAft>
              <a:spcPct val="35000"/>
            </a:spcAft>
            <a:buNone/>
          </a:pPr>
          <a:r>
            <a:rPr lang="en-US" sz="1200" kern="1200" dirty="0">
              <a:latin typeface="Calisto MT" panose="02040603050505030304" pitchFamily="18" charset="0"/>
            </a:rPr>
            <a:t>Father/Partner</a:t>
          </a:r>
        </a:p>
      </dsp:txBody>
      <dsp:txXfrm>
        <a:off x="2130074" y="1025883"/>
        <a:ext cx="1396242" cy="405183"/>
      </dsp:txXfrm>
    </dsp:sp>
    <dsp:sp modelId="{A92B40FE-81D0-45CC-A592-E3561C0CACA9}">
      <dsp:nvSpPr>
        <dsp:cNvPr id="0" name=""/>
        <dsp:cNvSpPr/>
      </dsp:nvSpPr>
      <dsp:spPr>
        <a:xfrm>
          <a:off x="4015879" y="2113454"/>
          <a:ext cx="315032" cy="315286"/>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78F3A8-3358-4816-AB25-A5E38F04DE08}">
      <dsp:nvSpPr>
        <dsp:cNvPr id="0" name=""/>
        <dsp:cNvSpPr/>
      </dsp:nvSpPr>
      <dsp:spPr>
        <a:xfrm>
          <a:off x="3813907" y="2434440"/>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5F1379-02AA-406E-9F10-D636470ABF71}">
      <dsp:nvSpPr>
        <dsp:cNvPr id="0" name=""/>
        <dsp:cNvSpPr/>
      </dsp:nvSpPr>
      <dsp:spPr>
        <a:xfrm>
          <a:off x="3477470" y="2434440"/>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6190FF-2EBE-4967-B93D-EAD2C143F1E5}">
      <dsp:nvSpPr>
        <dsp:cNvPr id="0" name=""/>
        <dsp:cNvSpPr/>
      </dsp:nvSpPr>
      <dsp:spPr>
        <a:xfrm>
          <a:off x="3141033" y="2434440"/>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47D81A-AA00-4376-A24E-147A34A11D3C}">
      <dsp:nvSpPr>
        <dsp:cNvPr id="0" name=""/>
        <dsp:cNvSpPr/>
      </dsp:nvSpPr>
      <dsp:spPr>
        <a:xfrm>
          <a:off x="2804595" y="2434440"/>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246D06-7CB6-452E-B156-FC768FDCA47D}">
      <dsp:nvSpPr>
        <dsp:cNvPr id="0" name=""/>
        <dsp:cNvSpPr/>
      </dsp:nvSpPr>
      <dsp:spPr>
        <a:xfrm>
          <a:off x="2467609" y="2434440"/>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9B46CB-769D-4B92-B3DB-E74317DF3A6B}">
      <dsp:nvSpPr>
        <dsp:cNvPr id="0" name=""/>
        <dsp:cNvSpPr/>
      </dsp:nvSpPr>
      <dsp:spPr>
        <a:xfrm>
          <a:off x="2131172" y="2434440"/>
          <a:ext cx="157516" cy="15751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73099-F418-497A-BE42-39DA69EDC68B}">
      <dsp:nvSpPr>
        <dsp:cNvPr id="0" name=""/>
        <dsp:cNvSpPr/>
      </dsp:nvSpPr>
      <dsp:spPr>
        <a:xfrm>
          <a:off x="2130074" y="2027702"/>
          <a:ext cx="1846288" cy="405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533400">
            <a:lnSpc>
              <a:spcPct val="90000"/>
            </a:lnSpc>
            <a:spcBef>
              <a:spcPct val="0"/>
            </a:spcBef>
            <a:spcAft>
              <a:spcPct val="35000"/>
            </a:spcAft>
            <a:buNone/>
          </a:pPr>
          <a:r>
            <a:rPr lang="en-US" sz="1200" kern="1200">
              <a:latin typeface="Calisto MT" panose="02040603050505030304" pitchFamily="18" charset="0"/>
            </a:rPr>
            <a:t>Baby</a:t>
          </a:r>
        </a:p>
      </dsp:txBody>
      <dsp:txXfrm>
        <a:off x="2130074" y="2027702"/>
        <a:ext cx="1846288" cy="4051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0946F-05D0-435A-9476-63D62E2D1BE6}">
      <dsp:nvSpPr>
        <dsp:cNvPr id="0" name=""/>
        <dsp:cNvSpPr/>
      </dsp:nvSpPr>
      <dsp:spPr>
        <a:xfrm rot="5400000">
          <a:off x="6711057" y="-2597027"/>
          <a:ext cx="1439732" cy="699381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“the stigma right there that we have to be super strong and we’re super women”. </a:t>
          </a:r>
        </a:p>
      </dsp:txBody>
      <dsp:txXfrm rot="-5400000">
        <a:off x="3934018" y="250294"/>
        <a:ext cx="6923528" cy="1299168"/>
      </dsp:txXfrm>
    </dsp:sp>
    <dsp:sp modelId="{6965AF29-F724-4018-927F-C2E70BC91821}">
      <dsp:nvSpPr>
        <dsp:cNvPr id="0" name=""/>
        <dsp:cNvSpPr/>
      </dsp:nvSpPr>
      <dsp:spPr>
        <a:xfrm>
          <a:off x="0" y="45"/>
          <a:ext cx="3934018" cy="17996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a:t>One parent shared,</a:t>
          </a:r>
        </a:p>
      </dsp:txBody>
      <dsp:txXfrm>
        <a:off x="87852" y="87897"/>
        <a:ext cx="3758314" cy="1623961"/>
      </dsp:txXfrm>
    </dsp:sp>
    <dsp:sp modelId="{6AF75731-72DA-43A8-8E55-7DD159C8AE47}">
      <dsp:nvSpPr>
        <dsp:cNvPr id="0" name=""/>
        <dsp:cNvSpPr/>
      </dsp:nvSpPr>
      <dsp:spPr>
        <a:xfrm rot="5400000">
          <a:off x="6711057" y="-707378"/>
          <a:ext cx="1439732" cy="699381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a:t>“I noticed they treated me and my husband very badly. We had to continuously tell the hospital staff my birth plan and they kept trying to push their own agendas.”</a:t>
          </a:r>
        </a:p>
      </dsp:txBody>
      <dsp:txXfrm rot="-5400000">
        <a:off x="3934018" y="2139943"/>
        <a:ext cx="6923528" cy="1299168"/>
      </dsp:txXfrm>
    </dsp:sp>
    <dsp:sp modelId="{AB51DDD8-DBA3-4ED5-BCD7-2DF9A7129B48}">
      <dsp:nvSpPr>
        <dsp:cNvPr id="0" name=""/>
        <dsp:cNvSpPr/>
      </dsp:nvSpPr>
      <dsp:spPr>
        <a:xfrm>
          <a:off x="0" y="1889694"/>
          <a:ext cx="3934018" cy="17996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89535" rIns="179070" bIns="89535" numCol="1" spcCol="1270" anchor="ctr" anchorCtr="0">
          <a:noAutofit/>
        </a:bodyPr>
        <a:lstStyle/>
        <a:p>
          <a:pPr marL="0" lvl="0" indent="0" algn="ctr" defTabSz="2089150">
            <a:lnSpc>
              <a:spcPct val="90000"/>
            </a:lnSpc>
            <a:spcBef>
              <a:spcPct val="0"/>
            </a:spcBef>
            <a:spcAft>
              <a:spcPct val="35000"/>
            </a:spcAft>
            <a:buNone/>
          </a:pPr>
          <a:r>
            <a:rPr lang="en-US" sz="4700" kern="1200"/>
            <a:t>Another parent stated, </a:t>
          </a:r>
        </a:p>
      </dsp:txBody>
      <dsp:txXfrm>
        <a:off x="87852" y="1977546"/>
        <a:ext cx="3758314" cy="16239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A9CA3-2FC3-4AC0-A113-E62067669088}">
      <dsp:nvSpPr>
        <dsp:cNvPr id="0" name=""/>
        <dsp:cNvSpPr/>
      </dsp:nvSpPr>
      <dsp:spPr>
        <a:xfrm>
          <a:off x="0" y="375259"/>
          <a:ext cx="6666833" cy="16254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99872" rIns="517420"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Calisto MT" panose="02040603050505030304" pitchFamily="18" charset="0"/>
            </a:rPr>
            <a:t>“I was never asked about their mental health and being fired while on maternity leave.”</a:t>
          </a:r>
        </a:p>
      </dsp:txBody>
      <dsp:txXfrm>
        <a:off x="0" y="375259"/>
        <a:ext cx="6666833" cy="1625400"/>
      </dsp:txXfrm>
    </dsp:sp>
    <dsp:sp modelId="{A54F6C70-7632-4FA8-AB85-651AC3D60646}">
      <dsp:nvSpPr>
        <dsp:cNvPr id="0" name=""/>
        <dsp:cNvSpPr/>
      </dsp:nvSpPr>
      <dsp:spPr>
        <a:xfrm>
          <a:off x="333341" y="21019"/>
          <a:ext cx="4666783" cy="708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latin typeface="Calisto MT" panose="02040603050505030304" pitchFamily="18" charset="0"/>
            </a:rPr>
            <a:t>One parent stated,</a:t>
          </a:r>
        </a:p>
      </dsp:txBody>
      <dsp:txXfrm>
        <a:off x="367926" y="55604"/>
        <a:ext cx="4597613" cy="639310"/>
      </dsp:txXfrm>
    </dsp:sp>
    <dsp:sp modelId="{A6F7EB01-5327-428E-96C5-93D5319F7169}">
      <dsp:nvSpPr>
        <dsp:cNvPr id="0" name=""/>
        <dsp:cNvSpPr/>
      </dsp:nvSpPr>
      <dsp:spPr>
        <a:xfrm>
          <a:off x="0" y="2484500"/>
          <a:ext cx="6666833" cy="29484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99872" rIns="517420"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latin typeface="Calisto MT" panose="02040603050505030304" pitchFamily="18" charset="0"/>
            </a:rPr>
            <a:t>“No one told me anything.  And I could probably for the first time, because I have been spotting the whole time anyway, so they may, no one knows when your placenta’s going to rupture, but the fact that I didn’t find out until five years later that’s exactly what happened—” </a:t>
          </a:r>
        </a:p>
      </dsp:txBody>
      <dsp:txXfrm>
        <a:off x="0" y="2484500"/>
        <a:ext cx="6666833" cy="2948400"/>
      </dsp:txXfrm>
    </dsp:sp>
    <dsp:sp modelId="{952C0D40-E84F-4A7E-BD9C-93656B37F259}">
      <dsp:nvSpPr>
        <dsp:cNvPr id="0" name=""/>
        <dsp:cNvSpPr/>
      </dsp:nvSpPr>
      <dsp:spPr>
        <a:xfrm>
          <a:off x="333341" y="2130259"/>
          <a:ext cx="4666783" cy="708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latin typeface="Calisto MT" panose="02040603050505030304" pitchFamily="18" charset="0"/>
            </a:rPr>
            <a:t>One parent stated, </a:t>
          </a:r>
        </a:p>
      </dsp:txBody>
      <dsp:txXfrm>
        <a:off x="367926" y="2164844"/>
        <a:ext cx="4597613" cy="639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04AC3-4198-4A2D-9CA7-356CB0C9C740}">
      <dsp:nvSpPr>
        <dsp:cNvPr id="0" name=""/>
        <dsp:cNvSpPr/>
      </dsp:nvSpPr>
      <dsp:spPr>
        <a:xfrm>
          <a:off x="3099448" y="821553"/>
          <a:ext cx="632308" cy="91440"/>
        </a:xfrm>
        <a:custGeom>
          <a:avLst/>
          <a:gdLst/>
          <a:ahLst/>
          <a:cxnLst/>
          <a:rect l="0" t="0" r="0" b="0"/>
          <a:pathLst>
            <a:path>
              <a:moveTo>
                <a:pt x="0" y="45720"/>
              </a:moveTo>
              <a:lnTo>
                <a:pt x="63230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sto MT" panose="02040603050505030304" pitchFamily="18" charset="0"/>
          </a:endParaRPr>
        </a:p>
      </dsp:txBody>
      <dsp:txXfrm>
        <a:off x="3399029" y="863959"/>
        <a:ext cx="33145" cy="6629"/>
      </dsp:txXfrm>
    </dsp:sp>
    <dsp:sp modelId="{8E02638A-A747-411F-A8ED-D0D59F75FE61}">
      <dsp:nvSpPr>
        <dsp:cNvPr id="0" name=""/>
        <dsp:cNvSpPr/>
      </dsp:nvSpPr>
      <dsp:spPr>
        <a:xfrm>
          <a:off x="219037" y="2610"/>
          <a:ext cx="2882210" cy="1729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1231" tIns="148246" rIns="141231" bIns="148246" numCol="1" spcCol="1270" anchor="ctr" anchorCtr="0">
          <a:noAutofit/>
        </a:bodyPr>
        <a:lstStyle/>
        <a:p>
          <a:pPr marL="0" lvl="0" indent="0" algn="ctr" defTabSz="844550">
            <a:lnSpc>
              <a:spcPct val="90000"/>
            </a:lnSpc>
            <a:spcBef>
              <a:spcPct val="0"/>
            </a:spcBef>
            <a:spcAft>
              <a:spcPct val="35000"/>
            </a:spcAft>
            <a:buNone/>
          </a:pPr>
          <a:r>
            <a:rPr lang="en-US" sz="1900" kern="1200">
              <a:latin typeface="Calisto MT" panose="02040603050505030304" pitchFamily="18" charset="0"/>
            </a:rPr>
            <a:t>If you are a birthing person/someone calls you mom</a:t>
          </a:r>
        </a:p>
      </dsp:txBody>
      <dsp:txXfrm>
        <a:off x="219037" y="2610"/>
        <a:ext cx="2882210" cy="1729326"/>
      </dsp:txXfrm>
    </dsp:sp>
    <dsp:sp modelId="{845CBCFE-97F6-4D32-85B5-1C86D535592D}">
      <dsp:nvSpPr>
        <dsp:cNvPr id="0" name=""/>
        <dsp:cNvSpPr/>
      </dsp:nvSpPr>
      <dsp:spPr>
        <a:xfrm>
          <a:off x="6644567" y="821553"/>
          <a:ext cx="632308" cy="91440"/>
        </a:xfrm>
        <a:custGeom>
          <a:avLst/>
          <a:gdLst/>
          <a:ahLst/>
          <a:cxnLst/>
          <a:rect l="0" t="0" r="0" b="0"/>
          <a:pathLst>
            <a:path>
              <a:moveTo>
                <a:pt x="0" y="45720"/>
              </a:moveTo>
              <a:lnTo>
                <a:pt x="63230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sto MT" panose="02040603050505030304" pitchFamily="18" charset="0"/>
          </a:endParaRPr>
        </a:p>
      </dsp:txBody>
      <dsp:txXfrm>
        <a:off x="6944148" y="863959"/>
        <a:ext cx="33145" cy="6629"/>
      </dsp:txXfrm>
    </dsp:sp>
    <dsp:sp modelId="{4B9847EC-068A-4A9C-9749-6ED9882B3CF4}">
      <dsp:nvSpPr>
        <dsp:cNvPr id="0" name=""/>
        <dsp:cNvSpPr/>
      </dsp:nvSpPr>
      <dsp:spPr>
        <a:xfrm>
          <a:off x="3764156" y="2610"/>
          <a:ext cx="2882210" cy="1729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1231" tIns="148246" rIns="141231" bIns="148246" numCol="1" spcCol="1270" anchor="ctr" anchorCtr="0">
          <a:noAutofit/>
        </a:bodyPr>
        <a:lstStyle/>
        <a:p>
          <a:pPr marL="0" lvl="0" indent="0" algn="ctr" defTabSz="844550">
            <a:lnSpc>
              <a:spcPct val="90000"/>
            </a:lnSpc>
            <a:spcBef>
              <a:spcPct val="0"/>
            </a:spcBef>
            <a:spcAft>
              <a:spcPct val="35000"/>
            </a:spcAft>
            <a:buNone/>
          </a:pPr>
          <a:r>
            <a:rPr lang="en-US" sz="1900" kern="1200">
              <a:latin typeface="Calisto MT" panose="02040603050505030304" pitchFamily="18" charset="0"/>
            </a:rPr>
            <a:t>You are a father/partner</a:t>
          </a:r>
        </a:p>
      </dsp:txBody>
      <dsp:txXfrm>
        <a:off x="3764156" y="2610"/>
        <a:ext cx="2882210" cy="1729326"/>
      </dsp:txXfrm>
    </dsp:sp>
    <dsp:sp modelId="{990E3AAC-C607-45B7-A8BF-7A7ACAE4F0AE}">
      <dsp:nvSpPr>
        <dsp:cNvPr id="0" name=""/>
        <dsp:cNvSpPr/>
      </dsp:nvSpPr>
      <dsp:spPr>
        <a:xfrm>
          <a:off x="1660143" y="1730136"/>
          <a:ext cx="7090237" cy="632308"/>
        </a:xfrm>
        <a:custGeom>
          <a:avLst/>
          <a:gdLst/>
          <a:ahLst/>
          <a:cxnLst/>
          <a:rect l="0" t="0" r="0" b="0"/>
          <a:pathLst>
            <a:path>
              <a:moveTo>
                <a:pt x="7090237" y="0"/>
              </a:moveTo>
              <a:lnTo>
                <a:pt x="7090237" y="333254"/>
              </a:lnTo>
              <a:lnTo>
                <a:pt x="0" y="333254"/>
              </a:lnTo>
              <a:lnTo>
                <a:pt x="0" y="632308"/>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sto MT" panose="02040603050505030304" pitchFamily="18" charset="0"/>
          </a:endParaRPr>
        </a:p>
      </dsp:txBody>
      <dsp:txXfrm>
        <a:off x="5027232" y="2042976"/>
        <a:ext cx="356058" cy="6629"/>
      </dsp:txXfrm>
    </dsp:sp>
    <dsp:sp modelId="{7B3A2528-955F-4728-B3A6-AE5EBB2C0D58}">
      <dsp:nvSpPr>
        <dsp:cNvPr id="0" name=""/>
        <dsp:cNvSpPr/>
      </dsp:nvSpPr>
      <dsp:spPr>
        <a:xfrm>
          <a:off x="7309275" y="2610"/>
          <a:ext cx="2882210" cy="1729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1231" tIns="148246" rIns="141231" bIns="148246" numCol="1" spcCol="1270" anchor="ctr" anchorCtr="0">
          <a:noAutofit/>
        </a:bodyPr>
        <a:lstStyle/>
        <a:p>
          <a:pPr marL="0" lvl="0" indent="0" algn="ctr" defTabSz="844550">
            <a:lnSpc>
              <a:spcPct val="90000"/>
            </a:lnSpc>
            <a:spcBef>
              <a:spcPct val="0"/>
            </a:spcBef>
            <a:spcAft>
              <a:spcPct val="35000"/>
            </a:spcAft>
            <a:buNone/>
          </a:pPr>
          <a:r>
            <a:rPr lang="en-US" sz="1900" kern="1200">
              <a:latin typeface="Calisto MT" panose="02040603050505030304" pitchFamily="18" charset="0"/>
            </a:rPr>
            <a:t>You are an aunt</a:t>
          </a:r>
        </a:p>
      </dsp:txBody>
      <dsp:txXfrm>
        <a:off x="7309275" y="2610"/>
        <a:ext cx="2882210" cy="1729326"/>
      </dsp:txXfrm>
    </dsp:sp>
    <dsp:sp modelId="{9DF7D778-69A1-40C6-BE55-A905CE735B65}">
      <dsp:nvSpPr>
        <dsp:cNvPr id="0" name=""/>
        <dsp:cNvSpPr/>
      </dsp:nvSpPr>
      <dsp:spPr>
        <a:xfrm>
          <a:off x="3099448" y="3213788"/>
          <a:ext cx="632308" cy="91440"/>
        </a:xfrm>
        <a:custGeom>
          <a:avLst/>
          <a:gdLst/>
          <a:ahLst/>
          <a:cxnLst/>
          <a:rect l="0" t="0" r="0" b="0"/>
          <a:pathLst>
            <a:path>
              <a:moveTo>
                <a:pt x="0" y="45720"/>
              </a:moveTo>
              <a:lnTo>
                <a:pt x="63230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sto MT" panose="02040603050505030304" pitchFamily="18" charset="0"/>
          </a:endParaRPr>
        </a:p>
      </dsp:txBody>
      <dsp:txXfrm>
        <a:off x="3399029" y="3256193"/>
        <a:ext cx="33145" cy="6629"/>
      </dsp:txXfrm>
    </dsp:sp>
    <dsp:sp modelId="{E72A6058-C7E2-4AA5-950A-D47FF0E471A8}">
      <dsp:nvSpPr>
        <dsp:cNvPr id="0" name=""/>
        <dsp:cNvSpPr/>
      </dsp:nvSpPr>
      <dsp:spPr>
        <a:xfrm>
          <a:off x="219037" y="2394845"/>
          <a:ext cx="2882210" cy="1729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1231" tIns="148246" rIns="141231" bIns="148246" numCol="1" spcCol="1270" anchor="ctr" anchorCtr="0">
          <a:noAutofit/>
        </a:bodyPr>
        <a:lstStyle/>
        <a:p>
          <a:pPr marL="0" lvl="0" indent="0" algn="ctr" defTabSz="844550">
            <a:lnSpc>
              <a:spcPct val="90000"/>
            </a:lnSpc>
            <a:spcBef>
              <a:spcPct val="0"/>
            </a:spcBef>
            <a:spcAft>
              <a:spcPct val="35000"/>
            </a:spcAft>
            <a:buNone/>
          </a:pPr>
          <a:r>
            <a:rPr lang="en-US" sz="1900" kern="1200">
              <a:latin typeface="Calisto MT" panose="02040603050505030304" pitchFamily="18" charset="0"/>
            </a:rPr>
            <a:t>You are a daughter</a:t>
          </a:r>
        </a:p>
      </dsp:txBody>
      <dsp:txXfrm>
        <a:off x="219037" y="2394845"/>
        <a:ext cx="2882210" cy="1729326"/>
      </dsp:txXfrm>
    </dsp:sp>
    <dsp:sp modelId="{E239B058-4A34-4960-B675-05D54ED28627}">
      <dsp:nvSpPr>
        <dsp:cNvPr id="0" name=""/>
        <dsp:cNvSpPr/>
      </dsp:nvSpPr>
      <dsp:spPr>
        <a:xfrm>
          <a:off x="6644567" y="3213788"/>
          <a:ext cx="632308" cy="91440"/>
        </a:xfrm>
        <a:custGeom>
          <a:avLst/>
          <a:gdLst/>
          <a:ahLst/>
          <a:cxnLst/>
          <a:rect l="0" t="0" r="0" b="0"/>
          <a:pathLst>
            <a:path>
              <a:moveTo>
                <a:pt x="0" y="45720"/>
              </a:moveTo>
              <a:lnTo>
                <a:pt x="63230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alisto MT" panose="02040603050505030304" pitchFamily="18" charset="0"/>
          </a:endParaRPr>
        </a:p>
      </dsp:txBody>
      <dsp:txXfrm>
        <a:off x="6944148" y="3256193"/>
        <a:ext cx="33145" cy="6629"/>
      </dsp:txXfrm>
    </dsp:sp>
    <dsp:sp modelId="{FCBF5A13-4704-44C0-8C62-FE75EAD60FFE}">
      <dsp:nvSpPr>
        <dsp:cNvPr id="0" name=""/>
        <dsp:cNvSpPr/>
      </dsp:nvSpPr>
      <dsp:spPr>
        <a:xfrm>
          <a:off x="3764156" y="2394845"/>
          <a:ext cx="2882210" cy="1729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1231" tIns="148246" rIns="141231" bIns="148246" numCol="1" spcCol="1270" anchor="ctr" anchorCtr="0">
          <a:noAutofit/>
        </a:bodyPr>
        <a:lstStyle/>
        <a:p>
          <a:pPr marL="0" lvl="0" indent="0" algn="ctr" defTabSz="844550">
            <a:lnSpc>
              <a:spcPct val="90000"/>
            </a:lnSpc>
            <a:spcBef>
              <a:spcPct val="0"/>
            </a:spcBef>
            <a:spcAft>
              <a:spcPct val="35000"/>
            </a:spcAft>
            <a:buNone/>
          </a:pPr>
          <a:r>
            <a:rPr lang="en-US" sz="1900" kern="1200">
              <a:latin typeface="Calisto MT" panose="02040603050505030304" pitchFamily="18" charset="0"/>
            </a:rPr>
            <a:t>You plan to have children</a:t>
          </a:r>
        </a:p>
      </dsp:txBody>
      <dsp:txXfrm>
        <a:off x="3764156" y="2394845"/>
        <a:ext cx="2882210" cy="1729326"/>
      </dsp:txXfrm>
    </dsp:sp>
    <dsp:sp modelId="{A5CAE2B8-3F03-4B41-A7A4-B9F4048A6051}">
      <dsp:nvSpPr>
        <dsp:cNvPr id="0" name=""/>
        <dsp:cNvSpPr/>
      </dsp:nvSpPr>
      <dsp:spPr>
        <a:xfrm>
          <a:off x="7309275" y="2394845"/>
          <a:ext cx="2882210" cy="1729326"/>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1231" tIns="148246" rIns="141231" bIns="148246" numCol="1" spcCol="1270" anchor="ctr" anchorCtr="0">
          <a:noAutofit/>
        </a:bodyPr>
        <a:lstStyle/>
        <a:p>
          <a:pPr marL="0" lvl="0" indent="0" algn="ctr" defTabSz="844550">
            <a:lnSpc>
              <a:spcPct val="90000"/>
            </a:lnSpc>
            <a:spcBef>
              <a:spcPct val="0"/>
            </a:spcBef>
            <a:spcAft>
              <a:spcPct val="35000"/>
            </a:spcAft>
            <a:buNone/>
          </a:pPr>
          <a:r>
            <a:rPr lang="en-US" sz="1900" kern="1200">
              <a:latin typeface="Calisto MT" panose="02040603050505030304" pitchFamily="18" charset="0"/>
            </a:rPr>
            <a:t>You are a community member that cares about the health and well-being of women/birthing persons and children</a:t>
          </a:r>
        </a:p>
      </dsp:txBody>
      <dsp:txXfrm>
        <a:off x="7309275" y="2394845"/>
        <a:ext cx="2882210" cy="17293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F60A7-729C-4FE8-A54C-BBBA12E4A1B8}">
      <dsp:nvSpPr>
        <dsp:cNvPr id="0" name=""/>
        <dsp:cNvSpPr/>
      </dsp:nvSpPr>
      <dsp:spPr>
        <a:xfrm>
          <a:off x="-403146" y="-192231"/>
          <a:ext cx="4975203" cy="4975203"/>
        </a:xfrm>
        <a:prstGeom prst="circularArrow">
          <a:avLst>
            <a:gd name="adj1" fmla="val 5310"/>
            <a:gd name="adj2" fmla="val 343918"/>
            <a:gd name="adj3" fmla="val 12695751"/>
            <a:gd name="adj4" fmla="val 18075192"/>
            <a:gd name="adj5" fmla="val 6195"/>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965A7E-7B21-4008-B307-FA012D767395}">
      <dsp:nvSpPr>
        <dsp:cNvPr id="0" name=""/>
        <dsp:cNvSpPr/>
      </dsp:nvSpPr>
      <dsp:spPr>
        <a:xfrm>
          <a:off x="279378" y="0"/>
          <a:ext cx="3291839" cy="16459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Join the network: https://redcap.kumc.edu/surveys/?s=C7PAHM8W3P</a:t>
          </a:r>
          <a:r>
            <a:rPr lang="en-US" sz="1400" kern="1200">
              <a:solidFill>
                <a:schemeClr val="bg1"/>
              </a:solidFill>
            </a:rPr>
            <a:t>   </a:t>
          </a:r>
        </a:p>
      </dsp:txBody>
      <dsp:txXfrm>
        <a:off x="359725" y="80347"/>
        <a:ext cx="3131145" cy="1485225"/>
      </dsp:txXfrm>
    </dsp:sp>
    <dsp:sp modelId="{A7354140-D1F0-43AC-98B1-85FA0C92C607}">
      <dsp:nvSpPr>
        <dsp:cNvPr id="0" name=""/>
        <dsp:cNvSpPr/>
      </dsp:nvSpPr>
      <dsp:spPr>
        <a:xfrm>
          <a:off x="638649" y="3967247"/>
          <a:ext cx="3291839" cy="16459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https://www.kumc.edu/school-of-medicine/academics/departments/population-health/research/kansas-birth-equity-network.html</a:t>
          </a:r>
          <a:r>
            <a:rPr lang="en-US" sz="1600" b="1" kern="1200">
              <a:solidFill>
                <a:schemeClr val="bg1"/>
              </a:solidFill>
            </a:rPr>
            <a:t> </a:t>
          </a:r>
          <a:endParaRPr lang="en-US" sz="1600" kern="1200">
            <a:solidFill>
              <a:schemeClr val="bg1"/>
            </a:solidFill>
          </a:endParaRPr>
        </a:p>
      </dsp:txBody>
      <dsp:txXfrm>
        <a:off x="718996" y="4047594"/>
        <a:ext cx="3131145" cy="148522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87FB3-654C-8D4E-94FC-340A274F1D3B}" type="datetimeFigureOut">
              <a:rPr lang="en-US" smtClean="0"/>
              <a:t>11/18/2022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1882E-7232-7049-BA7C-F9214A81FB24}" type="slidenum">
              <a:rPr lang="en-US" smtClean="0"/>
              <a:t>‹#›</a:t>
            </a:fld>
            <a:endParaRPr lang="en-US"/>
          </a:p>
        </p:txBody>
      </p:sp>
    </p:spTree>
    <p:extLst>
      <p:ext uri="{BB962C8B-B14F-4D97-AF65-F5344CB8AC3E}">
        <p14:creationId xmlns:p14="http://schemas.microsoft.com/office/powerpoint/2010/main" val="259895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MYHb6NoBWho" TargetMode="External"/><Relationship Id="rId7" Type="http://schemas.openxmlformats.org/officeDocument/2006/relationships/hyperlink" Target="https://www.youtube.com/watch?v=AQVNN76hkR4"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youtube.com/watch?v=MYHb6NoBWho" TargetMode="External"/><Relationship Id="rId5" Type="http://schemas.openxmlformats.org/officeDocument/2006/relationships/hyperlink" Target="https://www.youtube.com/watch?v=qzuMxI3-km8" TargetMode="External"/><Relationship Id="rId4" Type="http://schemas.openxmlformats.org/officeDocument/2006/relationships/hyperlink" Target="https://www.youtube.com/watch?v=AODAk-accV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ubmed/16380565" TargetMode="External"/><Relationship Id="rId7" Type="http://schemas.openxmlformats.org/officeDocument/2006/relationships/hyperlink" Target="https://www.self.com/health-conditions/cancer"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self.com/health-conditions/type-2-diabetes" TargetMode="External"/><Relationship Id="rId5" Type="http://schemas.openxmlformats.org/officeDocument/2006/relationships/hyperlink" Target="https://www.self.com/health-conditions/heart-disease" TargetMode="External"/><Relationship Id="rId4" Type="http://schemas.openxmlformats.org/officeDocument/2006/relationships/hyperlink" Target="https://onlinelibrary.wiley.com/doi/full/10.3322/caac.2155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C5308-30C3-4E56-8CEC-2786097D7F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578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over to web browser logged in to </a:t>
            </a:r>
            <a:r>
              <a:rPr lang="en-US" dirty="0" err="1"/>
              <a:t>PollEv</a:t>
            </a:r>
            <a:r>
              <a:rPr lang="en-US" dirty="0"/>
              <a:t> to display live results </a:t>
            </a:r>
          </a:p>
        </p:txBody>
      </p:sp>
      <p:sp>
        <p:nvSpPr>
          <p:cNvPr id="4" name="Slide Number Placeholder 3"/>
          <p:cNvSpPr>
            <a:spLocks noGrp="1"/>
          </p:cNvSpPr>
          <p:nvPr>
            <p:ph type="sldNum" sz="quarter" idx="5"/>
          </p:nvPr>
        </p:nvSpPr>
        <p:spPr/>
        <p:txBody>
          <a:bodyPr/>
          <a:lstStyle/>
          <a:p>
            <a:fld id="{0401882E-7232-7049-BA7C-F9214A81FB24}" type="slidenum">
              <a:rPr lang="en-US" smtClean="0"/>
              <a:t>19</a:t>
            </a:fld>
            <a:endParaRPr lang="en-US"/>
          </a:p>
        </p:txBody>
      </p:sp>
    </p:spTree>
    <p:extLst>
      <p:ext uri="{BB962C8B-B14F-4D97-AF65-F5344CB8AC3E}">
        <p14:creationId xmlns:p14="http://schemas.microsoft.com/office/powerpoint/2010/main" val="1997066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1882E-7232-7049-BA7C-F9214A81FB24}" type="slidenum">
              <a:rPr lang="en-US" smtClean="0"/>
              <a:t>25</a:t>
            </a:fld>
            <a:endParaRPr lang="en-US"/>
          </a:p>
        </p:txBody>
      </p:sp>
    </p:spTree>
    <p:extLst>
      <p:ext uri="{BB962C8B-B14F-4D97-AF65-F5344CB8AC3E}">
        <p14:creationId xmlns:p14="http://schemas.microsoft.com/office/powerpoint/2010/main" val="4175568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01882E-7232-7049-BA7C-F9214A81FB24}" type="slidenum">
              <a:rPr lang="en-US" smtClean="0"/>
              <a:t>26</a:t>
            </a:fld>
            <a:endParaRPr lang="en-US"/>
          </a:p>
        </p:txBody>
      </p:sp>
    </p:spTree>
    <p:extLst>
      <p:ext uri="{BB962C8B-B14F-4D97-AF65-F5344CB8AC3E}">
        <p14:creationId xmlns:p14="http://schemas.microsoft.com/office/powerpoint/2010/main" val="2096519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1882E-7232-7049-BA7C-F9214A81FB24}" type="slidenum">
              <a:rPr lang="en-US" smtClean="0"/>
              <a:t>28</a:t>
            </a:fld>
            <a:endParaRPr lang="en-US"/>
          </a:p>
        </p:txBody>
      </p:sp>
    </p:spTree>
    <p:extLst>
      <p:ext uri="{BB962C8B-B14F-4D97-AF65-F5344CB8AC3E}">
        <p14:creationId xmlns:p14="http://schemas.microsoft.com/office/powerpoint/2010/main" val="98191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17.7 currently a decrease</a:t>
            </a:r>
          </a:p>
          <a:p>
            <a:endParaRPr lang="en-US"/>
          </a:p>
          <a:p>
            <a:r>
              <a:rPr lang="en-US" sz="2200">
                <a:solidFill>
                  <a:schemeClr val="bg1"/>
                </a:solidFill>
              </a:rPr>
              <a:t>Kira’s story: </a:t>
            </a:r>
            <a:r>
              <a:rPr lang="en-US" sz="2200">
                <a:solidFill>
                  <a:schemeClr val="bg1"/>
                </a:solidFill>
                <a:hlinkClick r:id="rId3"/>
              </a:rPr>
              <a:t>https://youtu.be/MYHb6NoBWho</a:t>
            </a:r>
            <a:endParaRPr lang="en-US" sz="2200">
              <a:solidFill>
                <a:schemeClr val="bg1"/>
              </a:solidFill>
            </a:endParaRPr>
          </a:p>
          <a:p>
            <a:r>
              <a:rPr lang="en-US" sz="2200">
                <a:solidFill>
                  <a:schemeClr val="bg1"/>
                </a:solidFill>
                <a:hlinkClick r:id="rId4"/>
              </a:rPr>
              <a:t>https://www.youtube.com/watch?v=AODAk-accVc</a:t>
            </a:r>
            <a:endParaRPr lang="en-US" sz="2200">
              <a:solidFill>
                <a:schemeClr val="bg1"/>
              </a:solidFill>
            </a:endParaRPr>
          </a:p>
          <a:p>
            <a:r>
              <a:rPr lang="en-US" sz="2200">
                <a:solidFill>
                  <a:schemeClr val="bg1"/>
                </a:solidFill>
                <a:hlinkClick r:id="rId5"/>
              </a:rPr>
              <a:t>https://www.youtube.com/watch?v=qzuMxI3-km8</a:t>
            </a:r>
            <a:endParaRPr lang="en-US" sz="2200">
              <a:solidFill>
                <a:schemeClr val="bg1"/>
              </a:solidFill>
            </a:endParaRPr>
          </a:p>
          <a:p>
            <a:r>
              <a:rPr lang="en-US" sz="2200">
                <a:solidFill>
                  <a:schemeClr val="bg1"/>
                </a:solidFill>
                <a:hlinkClick r:id="" action="ppaction://noaction"/>
              </a:rPr>
              <a:t>https://www.youtube.com/watch?v=ELET24AHn</a:t>
            </a:r>
          </a:p>
          <a:p>
            <a:r>
              <a:rPr lang="en-US" sz="2200">
                <a:solidFill>
                  <a:schemeClr val="bg1"/>
                </a:solidFill>
                <a:hlinkClick r:id="" action="ppaction://noaction"/>
              </a:rPr>
              <a:t>Eg</a:t>
            </a:r>
            <a:endParaRPr lang="en-US" sz="2200">
              <a:solidFill>
                <a:schemeClr val="bg1"/>
              </a:solidFill>
            </a:endParaRPr>
          </a:p>
          <a:p>
            <a:r>
              <a:rPr lang="en-US" sz="2200">
                <a:solidFill>
                  <a:schemeClr val="bg1"/>
                </a:solidFill>
                <a:hlinkClick r:id="rId6"/>
              </a:rPr>
              <a:t>https://www.youtube.com/watch?v=MYHb6NoBWho</a:t>
            </a:r>
            <a:endParaRPr lang="en-US" sz="2200">
              <a:solidFill>
                <a:schemeClr val="bg1"/>
              </a:solidFill>
            </a:endParaRPr>
          </a:p>
          <a:p>
            <a:pPr lvl="1"/>
            <a:r>
              <a:rPr lang="en-US" sz="1800">
                <a:solidFill>
                  <a:schemeClr val="bg1"/>
                </a:solidFill>
              </a:rPr>
              <a:t>Time 14:50</a:t>
            </a:r>
          </a:p>
          <a:p>
            <a:r>
              <a:rPr lang="en-US" sz="2200">
                <a:solidFill>
                  <a:schemeClr val="bg1"/>
                </a:solidFill>
                <a:hlinkClick r:id="rId7"/>
              </a:rPr>
              <a:t>https://www.youtube.com/watch?v=AQVNN76hkR4</a:t>
            </a:r>
            <a:endParaRPr lang="en-US" sz="2200">
              <a:solidFill>
                <a:schemeClr val="bg1"/>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18A16594-0C30-4B5D-B0F8-41EDD7079A0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99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vast majority of Black (82%) and Hispanic (76%) families had less wealth than the typical white family at the median. In fact, the entire wealth distributions of Black and Hispanic families are shifted toward lower wealth, while the distribution of white families is more evenly dispersed, as seen in the figure below.</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A16594-0C30-4B5D-B0F8-41EDD7079A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888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term “</a:t>
            </a:r>
            <a:r>
              <a:rPr lang="en-US">
                <a:hlinkClick r:id="rId3"/>
              </a:rPr>
              <a:t>weathering</a:t>
            </a:r>
            <a:r>
              <a:rPr lang="en-US"/>
              <a:t>” describes how the constant stress of racism may lead to premature biological aging and poor health outcomes for black people, like </a:t>
            </a:r>
            <a:r>
              <a:rPr lang="en-US">
                <a:hlinkClick r:id="rId4"/>
              </a:rPr>
              <a:t>disproportionately high death rates</a:t>
            </a:r>
            <a:r>
              <a:rPr lang="en-US"/>
              <a:t> from chronic conditions such as </a:t>
            </a:r>
            <a:r>
              <a:rPr lang="en-US">
                <a:hlinkClick r:id="rId5"/>
              </a:rPr>
              <a:t>heart disease</a:t>
            </a:r>
            <a:r>
              <a:rPr lang="en-US"/>
              <a:t>, stroke, </a:t>
            </a:r>
            <a:r>
              <a:rPr lang="en-US">
                <a:hlinkClick r:id="rId6"/>
              </a:rPr>
              <a:t>diabetes</a:t>
            </a:r>
            <a:r>
              <a:rPr lang="en-US"/>
              <a:t>, and most </a:t>
            </a:r>
            <a:r>
              <a:rPr lang="en-US">
                <a:hlinkClick r:id="rId7"/>
              </a:rPr>
              <a:t>cancers</a:t>
            </a:r>
            <a:r>
              <a:rPr lang="en-US"/>
              <a:t>.</a:t>
            </a:r>
          </a:p>
        </p:txBody>
      </p:sp>
      <p:sp>
        <p:nvSpPr>
          <p:cNvPr id="4" name="Slide Number Placeholder 3"/>
          <p:cNvSpPr>
            <a:spLocks noGrp="1"/>
          </p:cNvSpPr>
          <p:nvPr>
            <p:ph type="sldNum" sz="quarter" idx="5"/>
          </p:nvPr>
        </p:nvSpPr>
        <p:spPr/>
        <p:txBody>
          <a:bodyPr/>
          <a:lstStyle/>
          <a:p>
            <a:fld id="{0401882E-7232-7049-BA7C-F9214A81FB24}" type="slidenum">
              <a:rPr lang="en-US" smtClean="0"/>
              <a:t>11</a:t>
            </a:fld>
            <a:endParaRPr lang="en-US"/>
          </a:p>
        </p:txBody>
      </p:sp>
    </p:spTree>
    <p:extLst>
      <p:ext uri="{BB962C8B-B14F-4D97-AF65-F5344CB8AC3E}">
        <p14:creationId xmlns:p14="http://schemas.microsoft.com/office/powerpoint/2010/main" val="91919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01882E-7232-7049-BA7C-F9214A81FB24}" type="slidenum">
              <a:rPr lang="en-US" smtClean="0"/>
              <a:t>12</a:t>
            </a:fld>
            <a:endParaRPr lang="en-US"/>
          </a:p>
        </p:txBody>
      </p:sp>
    </p:spTree>
    <p:extLst>
      <p:ext uri="{BB962C8B-B14F-4D97-AF65-F5344CB8AC3E}">
        <p14:creationId xmlns:p14="http://schemas.microsoft.com/office/powerpoint/2010/main" val="3872611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1882E-7232-7049-BA7C-F9214A81FB24}" type="slidenum">
              <a:rPr lang="en-US" smtClean="0"/>
              <a:t>13</a:t>
            </a:fld>
            <a:endParaRPr lang="en-US"/>
          </a:p>
        </p:txBody>
      </p:sp>
    </p:spTree>
    <p:extLst>
      <p:ext uri="{BB962C8B-B14F-4D97-AF65-F5344CB8AC3E}">
        <p14:creationId xmlns:p14="http://schemas.microsoft.com/office/powerpoint/2010/main" val="2132379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1882E-7232-7049-BA7C-F9214A81FB24}" type="slidenum">
              <a:rPr lang="en-US" smtClean="0"/>
              <a:t>14</a:t>
            </a:fld>
            <a:endParaRPr lang="en-US"/>
          </a:p>
        </p:txBody>
      </p:sp>
    </p:spTree>
    <p:extLst>
      <p:ext uri="{BB962C8B-B14F-4D97-AF65-F5344CB8AC3E}">
        <p14:creationId xmlns:p14="http://schemas.microsoft.com/office/powerpoint/2010/main" val="745732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 Results: https://</a:t>
            </a:r>
            <a:r>
              <a:rPr lang="en-US" dirty="0" err="1"/>
              <a:t>www.polleverywhere.com</a:t>
            </a:r>
            <a:r>
              <a:rPr lang="en-US" dirty="0"/>
              <a:t>/</a:t>
            </a:r>
            <a:r>
              <a:rPr lang="en-US" dirty="0" err="1"/>
              <a:t>multiple_choice_polls</a:t>
            </a:r>
            <a:r>
              <a:rPr lang="en-US" dirty="0"/>
              <a:t>/9TpHQvXWkAdxkLM3L1vEj?preview=</a:t>
            </a:r>
            <a:r>
              <a:rPr lang="en-US" dirty="0" err="1"/>
              <a:t>true&amp;controls</a:t>
            </a:r>
            <a:r>
              <a:rPr lang="en-US" dirty="0"/>
              <a:t>=none</a:t>
            </a:r>
          </a:p>
        </p:txBody>
      </p:sp>
      <p:sp>
        <p:nvSpPr>
          <p:cNvPr id="4" name="Slide Number Placeholder 3"/>
          <p:cNvSpPr>
            <a:spLocks noGrp="1"/>
          </p:cNvSpPr>
          <p:nvPr>
            <p:ph type="sldNum" sz="quarter" idx="5"/>
          </p:nvPr>
        </p:nvSpPr>
        <p:spPr/>
        <p:txBody>
          <a:bodyPr/>
          <a:lstStyle/>
          <a:p>
            <a:fld id="{0401882E-7232-7049-BA7C-F9214A81FB24}" type="slidenum">
              <a:rPr lang="en-US" smtClean="0"/>
              <a:t>15</a:t>
            </a:fld>
            <a:endParaRPr lang="en-US"/>
          </a:p>
        </p:txBody>
      </p:sp>
    </p:spTree>
    <p:extLst>
      <p:ext uri="{BB962C8B-B14F-4D97-AF65-F5344CB8AC3E}">
        <p14:creationId xmlns:p14="http://schemas.microsoft.com/office/powerpoint/2010/main" val="2981203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over to web browser logged in to </a:t>
            </a:r>
            <a:r>
              <a:rPr lang="en-US" dirty="0" err="1"/>
              <a:t>PollEv</a:t>
            </a:r>
            <a:r>
              <a:rPr lang="en-US" dirty="0"/>
              <a:t> to display live results </a:t>
            </a:r>
          </a:p>
        </p:txBody>
      </p:sp>
      <p:sp>
        <p:nvSpPr>
          <p:cNvPr id="4" name="Slide Number Placeholder 3"/>
          <p:cNvSpPr>
            <a:spLocks noGrp="1"/>
          </p:cNvSpPr>
          <p:nvPr>
            <p:ph type="sldNum" sz="quarter" idx="5"/>
          </p:nvPr>
        </p:nvSpPr>
        <p:spPr/>
        <p:txBody>
          <a:bodyPr/>
          <a:lstStyle/>
          <a:p>
            <a:fld id="{0401882E-7232-7049-BA7C-F9214A81FB24}" type="slidenum">
              <a:rPr lang="en-US" smtClean="0"/>
              <a:t>17</a:t>
            </a:fld>
            <a:endParaRPr lang="en-US"/>
          </a:p>
        </p:txBody>
      </p:sp>
    </p:spTree>
    <p:extLst>
      <p:ext uri="{BB962C8B-B14F-4D97-AF65-F5344CB8AC3E}">
        <p14:creationId xmlns:p14="http://schemas.microsoft.com/office/powerpoint/2010/main" val="2112524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A270CF60-00A5-624E-A651-54F153F06DC4}" type="datetimeFigureOut">
              <a:rPr lang="en-US" smtClean="0"/>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6FA08E-85EE-FF40-AC17-546F31E2F4CC}" type="slidenum">
              <a:rPr lang="en-US" smtClean="0"/>
              <a:t>‹#›</a:t>
            </a:fld>
            <a:endParaRPr lang="en-US"/>
          </a:p>
        </p:txBody>
      </p:sp>
    </p:spTree>
    <p:extLst>
      <p:ext uri="{BB962C8B-B14F-4D97-AF65-F5344CB8AC3E}">
        <p14:creationId xmlns:p14="http://schemas.microsoft.com/office/powerpoint/2010/main" val="305060344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70CF60-00A5-624E-A651-54F153F06DC4}"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FA08E-85EE-FF40-AC17-546F31E2F4CC}" type="slidenum">
              <a:rPr lang="en-US" smtClean="0"/>
              <a:t>‹#›</a:t>
            </a:fld>
            <a:endParaRPr lang="en-US"/>
          </a:p>
        </p:txBody>
      </p:sp>
    </p:spTree>
    <p:extLst>
      <p:ext uri="{BB962C8B-B14F-4D97-AF65-F5344CB8AC3E}">
        <p14:creationId xmlns:p14="http://schemas.microsoft.com/office/powerpoint/2010/main" val="803081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70CF60-00A5-624E-A651-54F153F06DC4}"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FA08E-85EE-FF40-AC17-546F31E2F4CC}" type="slidenum">
              <a:rPr lang="en-US" smtClean="0"/>
              <a:t>‹#›</a:t>
            </a:fld>
            <a:endParaRPr lang="en-US"/>
          </a:p>
        </p:txBody>
      </p:sp>
    </p:spTree>
    <p:extLst>
      <p:ext uri="{BB962C8B-B14F-4D97-AF65-F5344CB8AC3E}">
        <p14:creationId xmlns:p14="http://schemas.microsoft.com/office/powerpoint/2010/main" val="3330301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C6E223-F7AA-4B5F-B667-06B2CF5F3EEC}"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0D8E8-8041-4BEC-BD25-3284557192B6}" type="slidenum">
              <a:rPr lang="en-US" smtClean="0"/>
              <a:t>‹#›</a:t>
            </a:fld>
            <a:endParaRPr lang="en-US"/>
          </a:p>
        </p:txBody>
      </p:sp>
    </p:spTree>
    <p:extLst>
      <p:ext uri="{BB962C8B-B14F-4D97-AF65-F5344CB8AC3E}">
        <p14:creationId xmlns:p14="http://schemas.microsoft.com/office/powerpoint/2010/main" val="2012094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6E223-F7AA-4B5F-B667-06B2CF5F3EEC}"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0D8E8-8041-4BEC-BD25-3284557192B6}" type="slidenum">
              <a:rPr lang="en-US" smtClean="0"/>
              <a:t>‹#›</a:t>
            </a:fld>
            <a:endParaRPr lang="en-US"/>
          </a:p>
        </p:txBody>
      </p:sp>
    </p:spTree>
    <p:extLst>
      <p:ext uri="{BB962C8B-B14F-4D97-AF65-F5344CB8AC3E}">
        <p14:creationId xmlns:p14="http://schemas.microsoft.com/office/powerpoint/2010/main" val="3867345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C6E223-F7AA-4B5F-B667-06B2CF5F3EEC}"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0D8E8-8041-4BEC-BD25-3284557192B6}" type="slidenum">
              <a:rPr lang="en-US" smtClean="0"/>
              <a:t>‹#›</a:t>
            </a:fld>
            <a:endParaRPr lang="en-US"/>
          </a:p>
        </p:txBody>
      </p:sp>
    </p:spTree>
    <p:extLst>
      <p:ext uri="{BB962C8B-B14F-4D97-AF65-F5344CB8AC3E}">
        <p14:creationId xmlns:p14="http://schemas.microsoft.com/office/powerpoint/2010/main" val="2946083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C6E223-F7AA-4B5F-B667-06B2CF5F3EEC}"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0D8E8-8041-4BEC-BD25-3284557192B6}" type="slidenum">
              <a:rPr lang="en-US" smtClean="0"/>
              <a:t>‹#›</a:t>
            </a:fld>
            <a:endParaRPr lang="en-US"/>
          </a:p>
        </p:txBody>
      </p:sp>
    </p:spTree>
    <p:extLst>
      <p:ext uri="{BB962C8B-B14F-4D97-AF65-F5344CB8AC3E}">
        <p14:creationId xmlns:p14="http://schemas.microsoft.com/office/powerpoint/2010/main" val="672600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C6E223-F7AA-4B5F-B667-06B2CF5F3EEC}" type="datetimeFigureOut">
              <a:rPr lang="en-US" smtClean="0"/>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50D8E8-8041-4BEC-BD25-3284557192B6}" type="slidenum">
              <a:rPr lang="en-US" smtClean="0"/>
              <a:t>‹#›</a:t>
            </a:fld>
            <a:endParaRPr lang="en-US"/>
          </a:p>
        </p:txBody>
      </p:sp>
    </p:spTree>
    <p:extLst>
      <p:ext uri="{BB962C8B-B14F-4D97-AF65-F5344CB8AC3E}">
        <p14:creationId xmlns:p14="http://schemas.microsoft.com/office/powerpoint/2010/main" val="1908865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C6E223-F7AA-4B5F-B667-06B2CF5F3EEC}" type="datetimeFigureOut">
              <a:rPr lang="en-US" smtClean="0"/>
              <a:t>11/18/2022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50D8E8-8041-4BEC-BD25-3284557192B6}" type="slidenum">
              <a:rPr lang="en-US" smtClean="0"/>
              <a:t>‹#›</a:t>
            </a:fld>
            <a:endParaRPr lang="en-US"/>
          </a:p>
        </p:txBody>
      </p:sp>
    </p:spTree>
    <p:extLst>
      <p:ext uri="{BB962C8B-B14F-4D97-AF65-F5344CB8AC3E}">
        <p14:creationId xmlns:p14="http://schemas.microsoft.com/office/powerpoint/2010/main" val="2285187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6E223-F7AA-4B5F-B667-06B2CF5F3EEC}" type="datetimeFigureOut">
              <a:rPr lang="en-US" smtClean="0"/>
              <a:t>11/18/2022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50D8E8-8041-4BEC-BD25-3284557192B6}" type="slidenum">
              <a:rPr lang="en-US" smtClean="0"/>
              <a:t>‹#›</a:t>
            </a:fld>
            <a:endParaRPr lang="en-US"/>
          </a:p>
        </p:txBody>
      </p:sp>
    </p:spTree>
    <p:extLst>
      <p:ext uri="{BB962C8B-B14F-4D97-AF65-F5344CB8AC3E}">
        <p14:creationId xmlns:p14="http://schemas.microsoft.com/office/powerpoint/2010/main" val="2330638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C6E223-F7AA-4B5F-B667-06B2CF5F3EEC}"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0D8E8-8041-4BEC-BD25-3284557192B6}" type="slidenum">
              <a:rPr lang="en-US" smtClean="0"/>
              <a:t>‹#›</a:t>
            </a:fld>
            <a:endParaRPr lang="en-US"/>
          </a:p>
        </p:txBody>
      </p:sp>
    </p:spTree>
    <p:extLst>
      <p:ext uri="{BB962C8B-B14F-4D97-AF65-F5344CB8AC3E}">
        <p14:creationId xmlns:p14="http://schemas.microsoft.com/office/powerpoint/2010/main" val="761664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70CF60-00A5-624E-A651-54F153F06DC4}" type="datetimeFigureOut">
              <a:rPr lang="en-US" smtClean="0"/>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6FA08E-85EE-FF40-AC17-546F31E2F4CC}" type="slidenum">
              <a:rPr lang="en-US" smtClean="0"/>
              <a:t>‹#›</a:t>
            </a:fld>
            <a:endParaRPr lang="en-US"/>
          </a:p>
        </p:txBody>
      </p:sp>
    </p:spTree>
    <p:extLst>
      <p:ext uri="{BB962C8B-B14F-4D97-AF65-F5344CB8AC3E}">
        <p14:creationId xmlns:p14="http://schemas.microsoft.com/office/powerpoint/2010/main" val="2024732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C6E223-F7AA-4B5F-B667-06B2CF5F3EEC}"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50D8E8-8041-4BEC-BD25-3284557192B6}" type="slidenum">
              <a:rPr lang="en-US" smtClean="0"/>
              <a:t>‹#›</a:t>
            </a:fld>
            <a:endParaRPr lang="en-US"/>
          </a:p>
        </p:txBody>
      </p:sp>
    </p:spTree>
    <p:extLst>
      <p:ext uri="{BB962C8B-B14F-4D97-AF65-F5344CB8AC3E}">
        <p14:creationId xmlns:p14="http://schemas.microsoft.com/office/powerpoint/2010/main" val="3547394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6E223-F7AA-4B5F-B667-06B2CF5F3EEC}"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0D8E8-8041-4BEC-BD25-3284557192B6}" type="slidenum">
              <a:rPr lang="en-US" smtClean="0"/>
              <a:t>‹#›</a:t>
            </a:fld>
            <a:endParaRPr lang="en-US"/>
          </a:p>
        </p:txBody>
      </p:sp>
    </p:spTree>
    <p:extLst>
      <p:ext uri="{BB962C8B-B14F-4D97-AF65-F5344CB8AC3E}">
        <p14:creationId xmlns:p14="http://schemas.microsoft.com/office/powerpoint/2010/main" val="1389614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6E223-F7AA-4B5F-B667-06B2CF5F3EEC}"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50D8E8-8041-4BEC-BD25-3284557192B6}" type="slidenum">
              <a:rPr lang="en-US" smtClean="0"/>
              <a:t>‹#›</a:t>
            </a:fld>
            <a:endParaRPr lang="en-US"/>
          </a:p>
        </p:txBody>
      </p:sp>
    </p:spTree>
    <p:extLst>
      <p:ext uri="{BB962C8B-B14F-4D97-AF65-F5344CB8AC3E}">
        <p14:creationId xmlns:p14="http://schemas.microsoft.com/office/powerpoint/2010/main" val="1365276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2D620B-A8E0-470E-8440-C96CC703D0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4642" y="0"/>
            <a:ext cx="10307364" cy="6858000"/>
          </a:xfrm>
          <a:prstGeom prst="rect">
            <a:avLst/>
          </a:prstGeom>
        </p:spPr>
      </p:pic>
      <p:sp>
        <p:nvSpPr>
          <p:cNvPr id="2" name="Rectangle 1"/>
          <p:cNvSpPr/>
          <p:nvPr userDrawn="1"/>
        </p:nvSpPr>
        <p:spPr>
          <a:xfrm>
            <a:off x="-7796" y="-2275"/>
            <a:ext cx="5001453" cy="6860276"/>
          </a:xfrm>
          <a:custGeom>
            <a:avLst/>
            <a:gdLst>
              <a:gd name="connsiteX0" fmla="*/ 0 w 3128749"/>
              <a:gd name="connsiteY0" fmla="*/ 0 h 6858000"/>
              <a:gd name="connsiteX1" fmla="*/ 3128749 w 3128749"/>
              <a:gd name="connsiteY1" fmla="*/ 0 h 6858000"/>
              <a:gd name="connsiteX2" fmla="*/ 3128749 w 3128749"/>
              <a:gd name="connsiteY2" fmla="*/ 6858000 h 6858000"/>
              <a:gd name="connsiteX3" fmla="*/ 0 w 3128749"/>
              <a:gd name="connsiteY3" fmla="*/ 6858000 h 6858000"/>
              <a:gd name="connsiteX4" fmla="*/ 0 w 3128749"/>
              <a:gd name="connsiteY4" fmla="*/ 0 h 6858000"/>
              <a:gd name="connsiteX0" fmla="*/ 0 w 4998492"/>
              <a:gd name="connsiteY0" fmla="*/ 0 h 6858000"/>
              <a:gd name="connsiteX1" fmla="*/ 4998492 w 4998492"/>
              <a:gd name="connsiteY1" fmla="*/ 0 h 6858000"/>
              <a:gd name="connsiteX2" fmla="*/ 3128749 w 4998492"/>
              <a:gd name="connsiteY2" fmla="*/ 6858000 h 6858000"/>
              <a:gd name="connsiteX3" fmla="*/ 0 w 4998492"/>
              <a:gd name="connsiteY3" fmla="*/ 6858000 h 6858000"/>
              <a:gd name="connsiteX4" fmla="*/ 0 w 4998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492" h="6858000">
                <a:moveTo>
                  <a:pt x="0" y="0"/>
                </a:moveTo>
                <a:lnTo>
                  <a:pt x="4998492" y="0"/>
                </a:lnTo>
                <a:lnTo>
                  <a:pt x="3128749" y="6858000"/>
                </a:lnTo>
                <a:lnTo>
                  <a:pt x="0" y="6858000"/>
                </a:lnTo>
                <a:lnTo>
                  <a:pt x="0" y="0"/>
                </a:lnTo>
                <a:close/>
              </a:path>
            </a:pathLst>
          </a:cu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 name="Straight Connector 3"/>
          <p:cNvCxnSpPr/>
          <p:nvPr userDrawn="1"/>
        </p:nvCxnSpPr>
        <p:spPr>
          <a:xfrm flipH="1">
            <a:off x="838259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8554537"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8726481"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8898424"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H="1">
            <a:off x="9070367"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9242309"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9414252"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958619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flipH="1">
            <a:off x="9758137"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9930080"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10102023"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027396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10445908"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10617851"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H="1">
            <a:off x="1078979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flipH="1">
            <a:off x="10961737"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H="1">
            <a:off x="11133680"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11305623"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H="1">
            <a:off x="1147756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11649508"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11821461"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pic>
        <p:nvPicPr>
          <p:cNvPr id="1033" name="Picture 9" descr="C:\Users\tjernigan\Desktop\KUMC_ppt_template\dk blue confetti.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69063"/>
          <a:stretch/>
        </p:blipFill>
        <p:spPr bwMode="auto">
          <a:xfrm>
            <a:off x="597057" y="1"/>
            <a:ext cx="1203639" cy="9905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tjernigan\Desktop\KUMC_ppt_template\ku red confetti.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64303"/>
          <a:stretch/>
        </p:blipFill>
        <p:spPr bwMode="auto">
          <a:xfrm>
            <a:off x="8153937" y="5715002"/>
            <a:ext cx="1203639"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4E4CAEAB-D2DB-42D0-8B05-DB19D63933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16751" y="5538698"/>
            <a:ext cx="1467999" cy="1090702"/>
          </a:xfrm>
          <a:prstGeom prst="rect">
            <a:avLst/>
          </a:prstGeom>
        </p:spPr>
      </p:pic>
    </p:spTree>
    <p:extLst>
      <p:ext uri="{BB962C8B-B14F-4D97-AF65-F5344CB8AC3E}">
        <p14:creationId xmlns:p14="http://schemas.microsoft.com/office/powerpoint/2010/main" val="2756752646"/>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D9236C-7BCC-45F5-BC38-F5A826DB3176}"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1590506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9236C-7BCC-45F5-BC38-F5A826DB3176}"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764205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9236C-7BCC-45F5-BC38-F5A826DB3176}"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1659477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D9236C-7BCC-45F5-BC38-F5A826DB3176}"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3549160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D9236C-7BCC-45F5-BC38-F5A826DB3176}" type="datetimeFigureOut">
              <a:rPr lang="en-US" smtClean="0"/>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3511837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D9236C-7BCC-45F5-BC38-F5A826DB3176}" type="datetimeFigureOut">
              <a:rPr lang="en-US" smtClean="0"/>
              <a:t>11/18/2022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3146346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A270CF60-00A5-624E-A651-54F153F06DC4}" type="datetimeFigureOut">
              <a:rPr lang="en-US" smtClean="0"/>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6FA08E-85EE-FF40-AC17-546F31E2F4CC}" type="slidenum">
              <a:rPr lang="en-US" smtClean="0"/>
              <a:t>‹#›</a:t>
            </a:fld>
            <a:endParaRPr lang="en-US"/>
          </a:p>
        </p:txBody>
      </p:sp>
    </p:spTree>
    <p:extLst>
      <p:ext uri="{BB962C8B-B14F-4D97-AF65-F5344CB8AC3E}">
        <p14:creationId xmlns:p14="http://schemas.microsoft.com/office/powerpoint/2010/main" val="41450191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9236C-7BCC-45F5-BC38-F5A826DB3176}" type="datetimeFigureOut">
              <a:rPr lang="en-US" smtClean="0"/>
              <a:t>11/18/2022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457631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9236C-7BCC-45F5-BC38-F5A826DB3176}"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1589136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9236C-7BCC-45F5-BC38-F5A826DB3176}" type="datetimeFigureOut">
              <a:rPr lang="en-US" smtClean="0"/>
              <a:t>11/18/2022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3723094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9236C-7BCC-45F5-BC38-F5A826DB3176}"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2778739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D9236C-7BCC-45F5-BC38-F5A826DB3176}"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404915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1422400" y="838200"/>
            <a:ext cx="10363200" cy="609600"/>
          </a:xfrm>
          <a:prstGeom prst="rect">
            <a:avLst/>
          </a:prstGeom>
        </p:spPr>
        <p:txBody>
          <a:bodyPr>
            <a:noAutofit/>
          </a:bodyPr>
          <a:lstStyle>
            <a:lvl1pPr>
              <a:defRPr sz="4400" baseline="0">
                <a:solidFill>
                  <a:srgbClr val="0047B6"/>
                </a:solidFill>
                <a:effectLst>
                  <a:outerShdw dist="38100" sx="1000" sy="1000" algn="ctr" rotWithShape="0">
                    <a:srgbClr val="000000"/>
                  </a:outerShdw>
                </a:effectLst>
                <a:latin typeface="Arial" pitchFamily="34" charset="0"/>
              </a:defRPr>
            </a:lvl1pPr>
          </a:lstStyle>
          <a:p>
            <a:r>
              <a:rPr lang="en-US"/>
              <a:t>Click to edit Master title style</a:t>
            </a:r>
          </a:p>
        </p:txBody>
      </p:sp>
      <p:sp>
        <p:nvSpPr>
          <p:cNvPr id="6" name="Subtitle 2"/>
          <p:cNvSpPr>
            <a:spLocks noGrp="1"/>
          </p:cNvSpPr>
          <p:nvPr>
            <p:ph type="subTitle" idx="1"/>
          </p:nvPr>
        </p:nvSpPr>
        <p:spPr>
          <a:xfrm>
            <a:off x="2336800" y="1828800"/>
            <a:ext cx="8534400" cy="533400"/>
          </a:xfrm>
          <a:prstGeom prst="rect">
            <a:avLst/>
          </a:prstGeom>
        </p:spPr>
        <p:txBody>
          <a:bodyPr>
            <a:normAutofit/>
          </a:bodyPr>
          <a:lstStyle>
            <a:lvl1pPr marL="0" indent="0" algn="ctr">
              <a:buNone/>
              <a:defRPr sz="2800"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97251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3DA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2D620B-A8E0-470E-8440-C96CC703D0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4642" y="0"/>
            <a:ext cx="10307364" cy="6858000"/>
          </a:xfrm>
          <a:prstGeom prst="rect">
            <a:avLst/>
          </a:prstGeom>
        </p:spPr>
      </p:pic>
      <p:sp>
        <p:nvSpPr>
          <p:cNvPr id="2" name="Rectangle 1"/>
          <p:cNvSpPr/>
          <p:nvPr userDrawn="1"/>
        </p:nvSpPr>
        <p:spPr>
          <a:xfrm>
            <a:off x="-7796" y="-2275"/>
            <a:ext cx="5001453" cy="6860276"/>
          </a:xfrm>
          <a:custGeom>
            <a:avLst/>
            <a:gdLst>
              <a:gd name="connsiteX0" fmla="*/ 0 w 3128749"/>
              <a:gd name="connsiteY0" fmla="*/ 0 h 6858000"/>
              <a:gd name="connsiteX1" fmla="*/ 3128749 w 3128749"/>
              <a:gd name="connsiteY1" fmla="*/ 0 h 6858000"/>
              <a:gd name="connsiteX2" fmla="*/ 3128749 w 3128749"/>
              <a:gd name="connsiteY2" fmla="*/ 6858000 h 6858000"/>
              <a:gd name="connsiteX3" fmla="*/ 0 w 3128749"/>
              <a:gd name="connsiteY3" fmla="*/ 6858000 h 6858000"/>
              <a:gd name="connsiteX4" fmla="*/ 0 w 3128749"/>
              <a:gd name="connsiteY4" fmla="*/ 0 h 6858000"/>
              <a:gd name="connsiteX0" fmla="*/ 0 w 4998492"/>
              <a:gd name="connsiteY0" fmla="*/ 0 h 6858000"/>
              <a:gd name="connsiteX1" fmla="*/ 4998492 w 4998492"/>
              <a:gd name="connsiteY1" fmla="*/ 0 h 6858000"/>
              <a:gd name="connsiteX2" fmla="*/ 3128749 w 4998492"/>
              <a:gd name="connsiteY2" fmla="*/ 6858000 h 6858000"/>
              <a:gd name="connsiteX3" fmla="*/ 0 w 4998492"/>
              <a:gd name="connsiteY3" fmla="*/ 6858000 h 6858000"/>
              <a:gd name="connsiteX4" fmla="*/ 0 w 4998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492" h="6858000">
                <a:moveTo>
                  <a:pt x="0" y="0"/>
                </a:moveTo>
                <a:lnTo>
                  <a:pt x="4998492" y="0"/>
                </a:lnTo>
                <a:lnTo>
                  <a:pt x="3128749" y="6858000"/>
                </a:lnTo>
                <a:lnTo>
                  <a:pt x="0" y="6858000"/>
                </a:lnTo>
                <a:lnTo>
                  <a:pt x="0" y="0"/>
                </a:lnTo>
                <a:close/>
              </a:path>
            </a:pathLst>
          </a:cu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 name="Straight Connector 3"/>
          <p:cNvCxnSpPr/>
          <p:nvPr userDrawn="1"/>
        </p:nvCxnSpPr>
        <p:spPr>
          <a:xfrm flipH="1">
            <a:off x="838259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8554537"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8726481"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8898424"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H="1">
            <a:off x="9070367"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9242309"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9414252"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958619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flipH="1">
            <a:off x="9758137"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9930080"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10102023"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027396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10445908"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10617851"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H="1">
            <a:off x="1078979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flipH="1">
            <a:off x="10961737"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H="1">
            <a:off x="11133680"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11305623"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H="1">
            <a:off x="1147756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11649508"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11821461"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pic>
        <p:nvPicPr>
          <p:cNvPr id="1033" name="Picture 9" descr="C:\Users\tjernigan\Desktop\KUMC_ppt_template\dk blue confetti.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69063"/>
          <a:stretch/>
        </p:blipFill>
        <p:spPr bwMode="auto">
          <a:xfrm>
            <a:off x="597057" y="1"/>
            <a:ext cx="1203639" cy="9905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tjernigan\Desktop\KUMC_ppt_template\ku red confetti.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64303"/>
          <a:stretch/>
        </p:blipFill>
        <p:spPr bwMode="auto">
          <a:xfrm>
            <a:off x="8153937" y="5715002"/>
            <a:ext cx="1203639" cy="114300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4E4CAEAB-D2DB-42D0-8B05-DB19D63933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16751" y="5538698"/>
            <a:ext cx="1467999" cy="1090702"/>
          </a:xfrm>
          <a:prstGeom prst="rect">
            <a:avLst/>
          </a:prstGeom>
        </p:spPr>
      </p:pic>
    </p:spTree>
    <p:extLst>
      <p:ext uri="{BB962C8B-B14F-4D97-AF65-F5344CB8AC3E}">
        <p14:creationId xmlns:p14="http://schemas.microsoft.com/office/powerpoint/2010/main" val="34021748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CE6E-202A-480B-BA54-5D98F99FE4DF}"/>
              </a:ext>
            </a:extLst>
          </p:cNvPr>
          <p:cNvSpPr>
            <a:spLocks noGrp="1"/>
          </p:cNvSpPr>
          <p:nvPr>
            <p:ph type="ctrTitle" hasCustomPrompt="1"/>
          </p:nvPr>
        </p:nvSpPr>
        <p:spPr>
          <a:xfrm>
            <a:off x="520700" y="1295399"/>
            <a:ext cx="7518400" cy="2214563"/>
          </a:xfrm>
        </p:spPr>
        <p:txBody>
          <a:bodyPr anchor="b"/>
          <a:lstStyle>
            <a:lvl1pPr algn="l">
              <a:defRPr sz="6000">
                <a:solidFill>
                  <a:schemeClr val="bg1"/>
                </a:solidFill>
              </a:defRPr>
            </a:lvl1pPr>
          </a:lstStyle>
          <a:p>
            <a:r>
              <a:rPr lang="en-US"/>
              <a:t>Title: Arial Bold, 40-60 / white</a:t>
            </a:r>
          </a:p>
        </p:txBody>
      </p:sp>
      <p:sp>
        <p:nvSpPr>
          <p:cNvPr id="3" name="Subtitle 2">
            <a:extLst>
              <a:ext uri="{FF2B5EF4-FFF2-40B4-BE49-F238E27FC236}">
                <a16:creationId xmlns:a16="http://schemas.microsoft.com/office/drawing/2014/main" id="{EF1FC547-C509-46CB-9E66-6AA01C27ED12}"/>
              </a:ext>
            </a:extLst>
          </p:cNvPr>
          <p:cNvSpPr>
            <a:spLocks noGrp="1"/>
          </p:cNvSpPr>
          <p:nvPr>
            <p:ph type="subTitle" idx="1" hasCustomPrompt="1"/>
          </p:nvPr>
        </p:nvSpPr>
        <p:spPr>
          <a:xfrm>
            <a:off x="520700" y="3552191"/>
            <a:ext cx="7518400" cy="1198562"/>
          </a:xfrm>
        </p:spPr>
        <p:txBody>
          <a:bodyPr anchor="b">
            <a:normAutofit/>
          </a:bodyPr>
          <a:lstStyle>
            <a:lvl1pPr marL="0" indent="0" algn="l">
              <a:buNone/>
              <a:defRPr sz="36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Arial Bold, 24-36 / orange</a:t>
            </a:r>
          </a:p>
        </p:txBody>
      </p:sp>
      <p:sp>
        <p:nvSpPr>
          <p:cNvPr id="5" name="Text Placeholder 4">
            <a:extLst>
              <a:ext uri="{FF2B5EF4-FFF2-40B4-BE49-F238E27FC236}">
                <a16:creationId xmlns:a16="http://schemas.microsoft.com/office/drawing/2014/main" id="{88FC5653-E33E-4AF1-9770-669F9F0F001F}"/>
              </a:ext>
            </a:extLst>
          </p:cNvPr>
          <p:cNvSpPr>
            <a:spLocks noGrp="1"/>
          </p:cNvSpPr>
          <p:nvPr>
            <p:ph type="body" sz="quarter" idx="10" hasCustomPrompt="1"/>
          </p:nvPr>
        </p:nvSpPr>
        <p:spPr>
          <a:xfrm>
            <a:off x="520700" y="4792982"/>
            <a:ext cx="7518400" cy="521968"/>
          </a:xfrm>
        </p:spPr>
        <p:txBody>
          <a:bodyPr anchor="b">
            <a:normAutofit/>
          </a:bodyPr>
          <a:lstStyle>
            <a:lvl1pPr marL="0" indent="0">
              <a:buNone/>
              <a:defRPr sz="2400">
                <a:solidFill>
                  <a:schemeClr val="bg1"/>
                </a:solidFill>
              </a:defRPr>
            </a:lvl1pPr>
          </a:lstStyle>
          <a:p>
            <a:pPr lvl="0"/>
            <a:r>
              <a:rPr lang="en-US"/>
              <a:t>Presenter and Date, Arial Bold, 18-24 / white</a:t>
            </a:r>
          </a:p>
        </p:txBody>
      </p:sp>
    </p:spTree>
    <p:extLst>
      <p:ext uri="{BB962C8B-B14F-4D97-AF65-F5344CB8AC3E}">
        <p14:creationId xmlns:p14="http://schemas.microsoft.com/office/powerpoint/2010/main" val="2973496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A752-8AF5-43D4-A5D4-F173BA465AB6}"/>
              </a:ext>
            </a:extLst>
          </p:cNvPr>
          <p:cNvSpPr>
            <a:spLocks noGrp="1"/>
          </p:cNvSpPr>
          <p:nvPr>
            <p:ph type="title" hasCustomPrompt="1"/>
          </p:nvPr>
        </p:nvSpPr>
        <p:spPr/>
        <p:txBody>
          <a:bodyPr>
            <a:normAutofit/>
          </a:bodyPr>
          <a:lstStyle>
            <a:lvl1pPr>
              <a:defRPr sz="4400"/>
            </a:lvl1pPr>
          </a:lstStyle>
          <a:p>
            <a:r>
              <a:rPr lang="en-US"/>
              <a:t>Headline: Arial Bold, 36-48 / black</a:t>
            </a:r>
          </a:p>
        </p:txBody>
      </p:sp>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p:txBody>
          <a:bodyPr/>
          <a:lstStyle>
            <a:lvl1pPr>
              <a:defRPr/>
            </a:lvl1p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7A7967-B26D-4488-9BF4-D9C8D427BF58}"/>
              </a:ext>
            </a:extLst>
          </p:cNvPr>
          <p:cNvSpPr>
            <a:spLocks noGrp="1"/>
          </p:cNvSpPr>
          <p:nvPr>
            <p:ph type="sldNum" sz="quarter" idx="10"/>
          </p:nvPr>
        </p:nvSpPr>
        <p:spPr>
          <a:xfrm>
            <a:off x="294968" y="6292646"/>
            <a:ext cx="403122" cy="412954"/>
          </a:xfrm>
        </p:spPr>
        <p:txBody>
          <a:bodyPr/>
          <a:lstStyle>
            <a:lvl1pPr algn="ctr">
              <a:defRPr/>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1755522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4754880" y="225425"/>
            <a:ext cx="7143750" cy="4037965"/>
          </a:xfrm>
        </p:spPr>
        <p:txBody>
          <a:bodyPr/>
          <a:lstStyle>
            <a:lvl1pPr>
              <a:defRPr/>
            </a:lvl1p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131D636-0E1F-40A0-AB1C-D8BCD02B4E4A}"/>
              </a:ext>
            </a:extLst>
          </p:cNvPr>
          <p:cNvSpPr>
            <a:spLocks noGrp="1"/>
          </p:cNvSpPr>
          <p:nvPr>
            <p:ph sz="quarter" idx="10" hasCustomPrompt="1"/>
          </p:nvPr>
        </p:nvSpPr>
        <p:spPr>
          <a:xfrm>
            <a:off x="4011613" y="4594861"/>
            <a:ext cx="4492625" cy="1120140"/>
          </a:xfrm>
        </p:spPr>
        <p:txBody>
          <a:bodyPr>
            <a:normAutofit/>
          </a:bodyPr>
          <a:lstStyle>
            <a:lvl1pPr marL="0" indent="-228600">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Arial Regular, 18 </a:t>
            </a:r>
            <a:r>
              <a:rPr lang="en-US" err="1"/>
              <a:t>pt</a:t>
            </a:r>
            <a:r>
              <a:rPr lang="en-US"/>
              <a:t> / white </a:t>
            </a:r>
          </a:p>
        </p:txBody>
      </p:sp>
      <p:sp>
        <p:nvSpPr>
          <p:cNvPr id="6" name="Slide Number Placeholder 5">
            <a:extLst>
              <a:ext uri="{FF2B5EF4-FFF2-40B4-BE49-F238E27FC236}">
                <a16:creationId xmlns:a16="http://schemas.microsoft.com/office/drawing/2014/main" id="{73E0AF03-4D55-454D-BA0D-17F8DBE8E4B9}"/>
              </a:ext>
            </a:extLst>
          </p:cNvPr>
          <p:cNvSpPr>
            <a:spLocks noGrp="1"/>
          </p:cNvSpPr>
          <p:nvPr>
            <p:ph type="sldNum" sz="quarter" idx="11"/>
          </p:nvPr>
        </p:nvSpPr>
        <p:spPr/>
        <p:txBody>
          <a:bodyPr/>
          <a:lstStyle/>
          <a:p>
            <a:fld id="{AC38F574-C4C0-48B1-B81D-85833E98F04F}" type="slidenum">
              <a:rPr lang="en-US" smtClean="0"/>
              <a:t>‹#›</a:t>
            </a:fld>
            <a:endParaRPr lang="en-US"/>
          </a:p>
        </p:txBody>
      </p:sp>
    </p:spTree>
    <p:extLst>
      <p:ext uri="{BB962C8B-B14F-4D97-AF65-F5344CB8AC3E}">
        <p14:creationId xmlns:p14="http://schemas.microsoft.com/office/powerpoint/2010/main" val="355091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270CF60-00A5-624E-A651-54F153F06DC4}" type="datetimeFigureOut">
              <a:rPr lang="en-US" smtClean="0"/>
              <a:t>11/18/2022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06FA08E-85EE-FF40-AC17-546F31E2F4CC}" type="slidenum">
              <a:rPr lang="en-US" smtClean="0"/>
              <a:t>‹#›</a:t>
            </a:fld>
            <a:endParaRPr lang="en-US"/>
          </a:p>
        </p:txBody>
      </p:sp>
    </p:spTree>
    <p:extLst>
      <p:ext uri="{BB962C8B-B14F-4D97-AF65-F5344CB8AC3E}">
        <p14:creationId xmlns:p14="http://schemas.microsoft.com/office/powerpoint/2010/main" val="3353678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6309360" y="1865078"/>
            <a:ext cx="5132070" cy="3438442"/>
          </a:xfrm>
        </p:spPr>
        <p:txBody>
          <a:bodyPr/>
          <a:lstStyle>
            <a:lvl1pPr marL="228600" indent="-228600">
              <a:spcBef>
                <a:spcPts val="0"/>
              </a:spcBef>
              <a:buFont typeface="Wingdings" panose="05000000000000000000" pitchFamily="2" charset="2"/>
              <a:buChar char="§"/>
              <a:defRPr/>
            </a:lvl1pPr>
            <a:lvl2pPr marL="457200" indent="0">
              <a:buNone/>
              <a:defRPr/>
            </a:lvl2pPr>
          </a:lstStyle>
          <a:p>
            <a:pPr lvl="0"/>
            <a:r>
              <a:rPr lang="en-US"/>
              <a:t>Body: Arial Regular, 18-32 / black</a:t>
            </a:r>
          </a:p>
          <a:p>
            <a:pPr lvl="0"/>
            <a:endParaRPr lang="en-US"/>
          </a:p>
        </p:txBody>
      </p:sp>
      <p:sp>
        <p:nvSpPr>
          <p:cNvPr id="4" name="Slide Number Placeholder 3">
            <a:extLst>
              <a:ext uri="{FF2B5EF4-FFF2-40B4-BE49-F238E27FC236}">
                <a16:creationId xmlns:a16="http://schemas.microsoft.com/office/drawing/2014/main" id="{C80FCF73-9439-4A85-92BD-8A6E52BEA29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pic>
        <p:nvPicPr>
          <p:cNvPr id="2" name="Picture 1">
            <a:extLst>
              <a:ext uri="{FF2B5EF4-FFF2-40B4-BE49-F238E27FC236}">
                <a16:creationId xmlns:a16="http://schemas.microsoft.com/office/drawing/2014/main" id="{5440C980-E9FD-4434-8AAB-FEDF9AD8DC49}"/>
              </a:ext>
            </a:extLst>
          </p:cNvPr>
          <p:cNvPicPr>
            <a:picLocks noChangeAspect="1"/>
          </p:cNvPicPr>
          <p:nvPr userDrawn="1"/>
        </p:nvPicPr>
        <p:blipFill>
          <a:blip r:embed="rId3"/>
          <a:stretch>
            <a:fillRect/>
          </a:stretch>
        </p:blipFill>
        <p:spPr>
          <a:xfrm>
            <a:off x="0" y="1865078"/>
            <a:ext cx="5681964" cy="3438442"/>
          </a:xfrm>
          <a:prstGeom prst="rect">
            <a:avLst/>
          </a:prstGeom>
        </p:spPr>
      </p:pic>
      <p:sp>
        <p:nvSpPr>
          <p:cNvPr id="7" name="Picture Placeholder 6">
            <a:extLst>
              <a:ext uri="{FF2B5EF4-FFF2-40B4-BE49-F238E27FC236}">
                <a16:creationId xmlns:a16="http://schemas.microsoft.com/office/drawing/2014/main" id="{BE3CE161-E5BD-453D-A62E-5B104CFEB979}"/>
              </a:ext>
            </a:extLst>
          </p:cNvPr>
          <p:cNvSpPr>
            <a:spLocks noGrp="1"/>
          </p:cNvSpPr>
          <p:nvPr>
            <p:ph type="pic" sz="quarter" idx="11"/>
          </p:nvPr>
        </p:nvSpPr>
        <p:spPr>
          <a:xfrm>
            <a:off x="0" y="1865313"/>
            <a:ext cx="5683250" cy="3438525"/>
          </a:xfrm>
        </p:spPr>
        <p:txBody>
          <a:bodyPr/>
          <a:lstStyle/>
          <a:p>
            <a:endParaRPr lang="en-US"/>
          </a:p>
        </p:txBody>
      </p:sp>
      <p:sp>
        <p:nvSpPr>
          <p:cNvPr id="13" name="Text Placeholder 12">
            <a:extLst>
              <a:ext uri="{FF2B5EF4-FFF2-40B4-BE49-F238E27FC236}">
                <a16:creationId xmlns:a16="http://schemas.microsoft.com/office/drawing/2014/main" id="{8AF396B7-26C9-496A-B925-51A6340C45BE}"/>
              </a:ext>
            </a:extLst>
          </p:cNvPr>
          <p:cNvSpPr>
            <a:spLocks noGrp="1"/>
          </p:cNvSpPr>
          <p:nvPr>
            <p:ph type="body" sz="quarter" idx="12" hasCustomPrompt="1"/>
          </p:nvPr>
        </p:nvSpPr>
        <p:spPr>
          <a:xfrm>
            <a:off x="698500" y="373063"/>
            <a:ext cx="10742613" cy="1258887"/>
          </a:xfrm>
        </p:spPr>
        <p:txBody>
          <a:bodyPr anchor="t">
            <a:normAutofit/>
          </a:bodyPr>
          <a:lstStyle>
            <a:lvl1pPr marL="0" indent="0" algn="l">
              <a:buNone/>
              <a:defRPr sz="4000" b="1"/>
            </a:lvl1pPr>
          </a:lstStyle>
          <a:p>
            <a:pPr lvl="0"/>
            <a:r>
              <a:rPr lang="en-US"/>
              <a:t>Headline:  Arial Bold 36-48 </a:t>
            </a:r>
            <a:r>
              <a:rPr lang="en-US" err="1"/>
              <a:t>pt</a:t>
            </a:r>
            <a:r>
              <a:rPr lang="en-US"/>
              <a:t> / black </a:t>
            </a:r>
          </a:p>
        </p:txBody>
      </p:sp>
    </p:spTree>
    <p:extLst>
      <p:ext uri="{BB962C8B-B14F-4D97-AF65-F5344CB8AC3E}">
        <p14:creationId xmlns:p14="http://schemas.microsoft.com/office/powerpoint/2010/main" val="615697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56">
          <p15:clr>
            <a:srgbClr val="FBAE40"/>
          </p15:clr>
        </p15:guide>
        <p15:guide id="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1474470" y="1732598"/>
            <a:ext cx="7360920" cy="3570922"/>
          </a:xfrm>
        </p:spPr>
        <p:txBody>
          <a:bodyPr anchor="t">
            <a:normAutofit/>
          </a:bodyPr>
          <a:lstStyle>
            <a:lvl1pPr>
              <a:defRPr sz="4000">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E0AC78CB-7971-469D-8B53-F376091A7A09}"/>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3736077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4057650" y="1629728"/>
            <a:ext cx="7212330" cy="3548062"/>
          </a:xfrm>
        </p:spPr>
        <p:txBody>
          <a:bodyPr anchor="t">
            <a:normAutofit/>
          </a:bodyPr>
          <a:lstStyle>
            <a:lvl1pPr>
              <a:defRPr sz="4000">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5642DBB4-4B7C-43D6-B512-0BABBC5F247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19710675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5AFE-9400-494B-9609-CA6DADF2094F}"/>
              </a:ext>
            </a:extLst>
          </p:cNvPr>
          <p:cNvSpPr>
            <a:spLocks noGrp="1"/>
          </p:cNvSpPr>
          <p:nvPr>
            <p:ph type="title" hasCustomPrompt="1"/>
          </p:nvPr>
        </p:nvSpPr>
        <p:spPr/>
        <p:txBody>
          <a:bodyPr>
            <a:normAutofit/>
          </a:bodyPr>
          <a:lstStyle>
            <a:lvl1pPr>
              <a:defRPr sz="4400"/>
            </a:lvl1pPr>
          </a:lstStyle>
          <a:p>
            <a:r>
              <a:rPr lang="en-US"/>
              <a:t>Headline: Arial Bold, 36-48 / black</a:t>
            </a:r>
          </a:p>
        </p:txBody>
      </p:sp>
      <p:sp>
        <p:nvSpPr>
          <p:cNvPr id="3" name="Content Placeholder 2">
            <a:extLst>
              <a:ext uri="{FF2B5EF4-FFF2-40B4-BE49-F238E27FC236}">
                <a16:creationId xmlns:a16="http://schemas.microsoft.com/office/drawing/2014/main" id="{6F40CEEB-F1FA-41C6-80C9-AB0D6FF4D609}"/>
              </a:ext>
            </a:extLst>
          </p:cNvPr>
          <p:cNvSpPr>
            <a:spLocks noGrp="1"/>
          </p:cNvSpPr>
          <p:nvPr>
            <p:ph sz="half" idx="1" hasCustomPrompt="1"/>
          </p:nvPr>
        </p:nvSpPr>
        <p:spPr>
          <a:xfrm>
            <a:off x="838200" y="1825625"/>
            <a:ext cx="5181600" cy="4351338"/>
          </a:xfrm>
        </p:spPr>
        <p:txBody>
          <a:body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853783-399C-4952-A52D-2A86A2CBDD96}"/>
              </a:ext>
            </a:extLst>
          </p:cNvPr>
          <p:cNvSpPr>
            <a:spLocks noGrp="1"/>
          </p:cNvSpPr>
          <p:nvPr>
            <p:ph sz="half" idx="2" hasCustomPrompt="1"/>
          </p:nvPr>
        </p:nvSpPr>
        <p:spPr>
          <a:xfrm>
            <a:off x="6172200" y="1825625"/>
            <a:ext cx="5181600" cy="4351338"/>
          </a:xfrm>
        </p:spPr>
        <p:txBody>
          <a:body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243C010-4CA6-48ED-B79D-8786987BA3B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3157733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7B41-1C13-4D9F-8F4E-1315482B24BC}"/>
              </a:ext>
            </a:extLst>
          </p:cNvPr>
          <p:cNvSpPr>
            <a:spLocks noGrp="1"/>
          </p:cNvSpPr>
          <p:nvPr>
            <p:ph type="title" hasCustomPrompt="1"/>
          </p:nvPr>
        </p:nvSpPr>
        <p:spPr>
          <a:xfrm>
            <a:off x="839788" y="365125"/>
            <a:ext cx="10515600" cy="1325563"/>
          </a:xfrm>
        </p:spPr>
        <p:txBody>
          <a:bodyPr/>
          <a:lstStyle/>
          <a:p>
            <a:r>
              <a:rPr lang="en-US"/>
              <a:t>Headline: Arial Bold, 36-48 / black</a:t>
            </a:r>
          </a:p>
        </p:txBody>
      </p:sp>
      <p:sp>
        <p:nvSpPr>
          <p:cNvPr id="3" name="Text Placeholder 2">
            <a:extLst>
              <a:ext uri="{FF2B5EF4-FFF2-40B4-BE49-F238E27FC236}">
                <a16:creationId xmlns:a16="http://schemas.microsoft.com/office/drawing/2014/main" id="{A7597D80-9373-422B-B4E9-AD0DC050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80BE34-7244-46FD-8CB9-2190D796DE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6C2A3-B873-4C7D-AE1E-5AFFC4691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C6446-808A-4F61-ADF9-BA2D5029A2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A75DC033-9F66-406F-820E-44815212035F}"/>
              </a:ext>
            </a:extLst>
          </p:cNvPr>
          <p:cNvSpPr/>
          <p:nvPr userDrawn="1"/>
        </p:nvSpPr>
        <p:spPr>
          <a:xfrm>
            <a:off x="275303" y="6331663"/>
            <a:ext cx="452284" cy="307777"/>
          </a:xfrm>
          <a:prstGeom prst="rect">
            <a:avLst/>
          </a:prstGeom>
        </p:spPr>
        <p:txBody>
          <a:bodyPr wrap="square">
            <a:spAutoFit/>
          </a:bodyPr>
          <a:lstStyle/>
          <a:p>
            <a:pPr algn="ctr"/>
            <a:fld id="{AC38F574-C4C0-48B1-B81D-85833E98F04F}" type="slidenum">
              <a:rPr lang="en-US" sz="1400" b="1" smtClean="0">
                <a:solidFill>
                  <a:schemeClr val="bg1"/>
                </a:solidFill>
              </a:rPr>
              <a:pPr algn="ctr"/>
              <a:t>‹#›</a:t>
            </a:fld>
            <a:endParaRPr lang="en-US" sz="1400" b="1">
              <a:solidFill>
                <a:schemeClr val="bg1"/>
              </a:solidFill>
            </a:endParaRPr>
          </a:p>
        </p:txBody>
      </p:sp>
    </p:spTree>
    <p:extLst>
      <p:ext uri="{BB962C8B-B14F-4D97-AF65-F5344CB8AC3E}">
        <p14:creationId xmlns:p14="http://schemas.microsoft.com/office/powerpoint/2010/main" val="3021873067"/>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243-E65E-43D5-A55F-086B6DF40E84}"/>
              </a:ext>
            </a:extLst>
          </p:cNvPr>
          <p:cNvSpPr>
            <a:spLocks noGrp="1"/>
          </p:cNvSpPr>
          <p:nvPr>
            <p:ph type="title" hasCustomPrompt="1"/>
          </p:nvPr>
        </p:nvSpPr>
        <p:spPr/>
        <p:txBody>
          <a:bodyPr/>
          <a:lstStyle/>
          <a:p>
            <a:r>
              <a:rPr lang="en-US"/>
              <a:t>Headline: Arial Bold, 36-48 / black</a:t>
            </a:r>
          </a:p>
        </p:txBody>
      </p:sp>
      <p:sp>
        <p:nvSpPr>
          <p:cNvPr id="6" name="Slide Number Placeholder 5">
            <a:extLst>
              <a:ext uri="{FF2B5EF4-FFF2-40B4-BE49-F238E27FC236}">
                <a16:creationId xmlns:a16="http://schemas.microsoft.com/office/drawing/2014/main" id="{E0E4707D-B6B7-49B3-B18C-B61254E4A1D0}"/>
              </a:ext>
            </a:extLst>
          </p:cNvPr>
          <p:cNvSpPr>
            <a:spLocks noGrp="1"/>
          </p:cNvSpPr>
          <p:nvPr>
            <p:ph type="sldNum" sz="quarter" idx="10"/>
          </p:nvPr>
        </p:nvSpPr>
        <p:spPr>
          <a:xfrm>
            <a:off x="294968" y="6263150"/>
            <a:ext cx="403122" cy="434514"/>
          </a:xfrm>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21998140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388056-F1AF-4D00-8876-6F9D99943082}"/>
              </a:ext>
            </a:extLst>
          </p:cNvPr>
          <p:cNvSpPr>
            <a:spLocks noGrp="1"/>
          </p:cNvSpPr>
          <p:nvPr>
            <p:ph type="sldNum" sz="quarter" idx="10"/>
          </p:nvPr>
        </p:nvSpPr>
        <p:spPr>
          <a:xfrm>
            <a:off x="294968" y="6278255"/>
            <a:ext cx="403122" cy="409575"/>
          </a:xfrm>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4244398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FF51-24AA-475C-8ED0-958F6759D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FD707C-7F9C-4C5A-AA20-C7479542AA04}"/>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2984DA-660F-4ACB-A870-86EA3DACE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89668A8D-9152-454A-81DE-03D95A0AFD8D}"/>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1543187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0E86-6534-4FCB-9096-AF7BD6B0C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8FC382-6BA5-49E4-8ED4-12086863D0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8A7DD-380C-4B6C-A1CE-5D348E56D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C0E1477E-6872-4DFA-8FD1-3DB0A6DA948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2387522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ACC8-5CA2-4882-BD40-22F53D769298}"/>
              </a:ext>
            </a:extLst>
          </p:cNvPr>
          <p:cNvSpPr>
            <a:spLocks noGrp="1"/>
          </p:cNvSpPr>
          <p:nvPr>
            <p:ph type="title" hasCustomPrompt="1"/>
          </p:nvPr>
        </p:nvSpPr>
        <p:spPr/>
        <p:txBody>
          <a:bodyPr/>
          <a:lstStyle/>
          <a:p>
            <a:r>
              <a:rPr lang="en-US"/>
              <a:t>Headline: Arial Bold, 36-48 / black</a:t>
            </a:r>
          </a:p>
        </p:txBody>
      </p:sp>
      <p:sp>
        <p:nvSpPr>
          <p:cNvPr id="3" name="Vertical Text Placeholder 2">
            <a:extLst>
              <a:ext uri="{FF2B5EF4-FFF2-40B4-BE49-F238E27FC236}">
                <a16:creationId xmlns:a16="http://schemas.microsoft.com/office/drawing/2014/main" id="{6DE0703C-BF51-4AB1-A60B-175EEABDC8B7}"/>
              </a:ext>
            </a:extLst>
          </p:cNvPr>
          <p:cNvSpPr>
            <a:spLocks noGrp="1"/>
          </p:cNvSpPr>
          <p:nvPr>
            <p:ph type="body" orient="vert" idx="1" hasCustomPrompt="1"/>
          </p:nvPr>
        </p:nvSpPr>
        <p:spPr/>
        <p:txBody>
          <a:bodyPr vert="eaVert"/>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B89B93E-A616-4E52-A408-0B730D70B872}"/>
              </a:ext>
            </a:extLst>
          </p:cNvPr>
          <p:cNvSpPr>
            <a:spLocks noGrp="1"/>
          </p:cNvSpPr>
          <p:nvPr>
            <p:ph type="sldNum" sz="quarter" idx="10"/>
          </p:nvPr>
        </p:nvSpPr>
        <p:spPr>
          <a:xfrm>
            <a:off x="304800" y="6280560"/>
            <a:ext cx="403122" cy="409575"/>
          </a:xfrm>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3463472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270CF60-00A5-624E-A651-54F153F06DC4}" type="datetimeFigureOut">
              <a:rPr lang="en-US" smtClean="0"/>
              <a:t>11/18/2022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6FA08E-85EE-FF40-AC17-546F31E2F4C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597997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DB986-04B1-47E5-B445-197AEA1A7F6C}"/>
              </a:ext>
            </a:extLst>
          </p:cNvPr>
          <p:cNvSpPr>
            <a:spLocks noGrp="1"/>
          </p:cNvSpPr>
          <p:nvPr>
            <p:ph type="title" orient="vert" hasCustomPrompt="1"/>
          </p:nvPr>
        </p:nvSpPr>
        <p:spPr>
          <a:xfrm>
            <a:off x="8724900" y="365125"/>
            <a:ext cx="2628900" cy="5811838"/>
          </a:xfrm>
        </p:spPr>
        <p:txBody>
          <a:bodyPr vert="eaVert"/>
          <a:lstStyle/>
          <a:p>
            <a:r>
              <a:rPr lang="en-US"/>
              <a:t>Headline: Arial Bold, 36-48 / black</a:t>
            </a:r>
          </a:p>
        </p:txBody>
      </p:sp>
      <p:sp>
        <p:nvSpPr>
          <p:cNvPr id="3" name="Vertical Text Placeholder 2">
            <a:extLst>
              <a:ext uri="{FF2B5EF4-FFF2-40B4-BE49-F238E27FC236}">
                <a16:creationId xmlns:a16="http://schemas.microsoft.com/office/drawing/2014/main" id="{4BAAB312-AD17-4AEE-B816-49BAE59013CB}"/>
              </a:ext>
            </a:extLst>
          </p:cNvPr>
          <p:cNvSpPr>
            <a:spLocks noGrp="1"/>
          </p:cNvSpPr>
          <p:nvPr>
            <p:ph type="body" orient="vert" idx="1" hasCustomPrompt="1"/>
          </p:nvPr>
        </p:nvSpPr>
        <p:spPr>
          <a:xfrm>
            <a:off x="838200" y="365125"/>
            <a:ext cx="7734300" cy="5811838"/>
          </a:xfrm>
        </p:spPr>
        <p:txBody>
          <a:bodyPr vert="eaVert"/>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C033124-2937-4B5A-B3E4-72ECE66916C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217497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D9236C-7BCC-45F5-BC38-F5A826DB3176}" type="datetimeFigureOut">
              <a:rPr lang="en-US" smtClean="0"/>
              <a:t>11/18/2022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F0AC02-C573-469E-956D-E81B8FC414A7}" type="slidenum">
              <a:rPr lang="en-US" smtClean="0"/>
              <a:t>‹#›</a:t>
            </a:fld>
            <a:endParaRPr lang="en-US"/>
          </a:p>
        </p:txBody>
      </p:sp>
    </p:spTree>
    <p:extLst>
      <p:ext uri="{BB962C8B-B14F-4D97-AF65-F5344CB8AC3E}">
        <p14:creationId xmlns:p14="http://schemas.microsoft.com/office/powerpoint/2010/main" val="2160844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1422400" y="838200"/>
            <a:ext cx="10363200" cy="609600"/>
          </a:xfrm>
          <a:prstGeom prst="rect">
            <a:avLst/>
          </a:prstGeom>
        </p:spPr>
        <p:txBody>
          <a:bodyPr>
            <a:noAutofit/>
          </a:bodyPr>
          <a:lstStyle>
            <a:lvl1pPr>
              <a:defRPr sz="4400" baseline="0">
                <a:solidFill>
                  <a:srgbClr val="0047B6"/>
                </a:solidFill>
                <a:effectLst>
                  <a:outerShdw dist="38100" sx="1000" sy="1000" algn="ctr" rotWithShape="0">
                    <a:srgbClr val="000000"/>
                  </a:outerShdw>
                </a:effectLst>
                <a:latin typeface="Arial" pitchFamily="34" charset="0"/>
              </a:defRPr>
            </a:lvl1pPr>
          </a:lstStyle>
          <a:p>
            <a:r>
              <a:rPr lang="en-US"/>
              <a:t>Click to edit Master title style</a:t>
            </a:r>
          </a:p>
        </p:txBody>
      </p:sp>
      <p:sp>
        <p:nvSpPr>
          <p:cNvPr id="6" name="Subtitle 2"/>
          <p:cNvSpPr>
            <a:spLocks noGrp="1"/>
          </p:cNvSpPr>
          <p:nvPr>
            <p:ph type="subTitle" idx="1"/>
          </p:nvPr>
        </p:nvSpPr>
        <p:spPr>
          <a:xfrm>
            <a:off x="2336800" y="1828800"/>
            <a:ext cx="8534400" cy="533400"/>
          </a:xfrm>
          <a:prstGeom prst="rect">
            <a:avLst/>
          </a:prstGeom>
        </p:spPr>
        <p:txBody>
          <a:bodyPr>
            <a:normAutofit/>
          </a:bodyPr>
          <a:lstStyle>
            <a:lvl1pPr marL="0" indent="0" algn="ctr">
              <a:buNone/>
              <a:defRPr sz="2800"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732302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C814D-A28A-4005-A621-D808FC2F7E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3F3874-F23F-4E8C-B310-1FD4B64DE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D180F4-B552-43DF-9CB4-1BE43A65634E}"/>
              </a:ext>
            </a:extLst>
          </p:cNvPr>
          <p:cNvSpPr>
            <a:spLocks noGrp="1"/>
          </p:cNvSpPr>
          <p:nvPr>
            <p:ph type="dt" sz="half" idx="10"/>
          </p:nvPr>
        </p:nvSpPr>
        <p:spPr/>
        <p:txBody>
          <a:bodyPr/>
          <a:lstStyle/>
          <a:p>
            <a:fld id="{FF504873-32AF-42D0-BE91-4BF0E39C51E9}" type="datetimeFigureOut">
              <a:rPr lang="en-US" smtClean="0"/>
              <a:t>11/18/2022</a:t>
            </a:fld>
            <a:endParaRPr lang="en-US"/>
          </a:p>
        </p:txBody>
      </p:sp>
      <p:sp>
        <p:nvSpPr>
          <p:cNvPr id="5" name="Footer Placeholder 4">
            <a:extLst>
              <a:ext uri="{FF2B5EF4-FFF2-40B4-BE49-F238E27FC236}">
                <a16:creationId xmlns:a16="http://schemas.microsoft.com/office/drawing/2014/main" id="{28102426-7B10-4757-8DC2-25B451559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23687-16CA-4615-9500-CCDFE9E9B35E}"/>
              </a:ext>
            </a:extLst>
          </p:cNvPr>
          <p:cNvSpPr>
            <a:spLocks noGrp="1"/>
          </p:cNvSpPr>
          <p:nvPr>
            <p:ph type="sldNum" sz="quarter" idx="12"/>
          </p:nvPr>
        </p:nvSpPr>
        <p:spPr/>
        <p:txBody>
          <a:bodyPr/>
          <a:lstStyle/>
          <a:p>
            <a:fld id="{B5D04A03-13ED-44A8-9445-D54FFB1CA4AF}" type="slidenum">
              <a:rPr lang="en-US" smtClean="0"/>
              <a:t>‹#›</a:t>
            </a:fld>
            <a:endParaRPr lang="en-US"/>
          </a:p>
        </p:txBody>
      </p:sp>
    </p:spTree>
    <p:extLst>
      <p:ext uri="{BB962C8B-B14F-4D97-AF65-F5344CB8AC3E}">
        <p14:creationId xmlns:p14="http://schemas.microsoft.com/office/powerpoint/2010/main" val="3525613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2E1A-DD5E-42A6-926A-AD5AC7D4E1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D6615-2A9D-439D-9F2D-23C78DC40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AA91E-A701-4D4B-9486-98B2C07719B1}"/>
              </a:ext>
            </a:extLst>
          </p:cNvPr>
          <p:cNvSpPr>
            <a:spLocks noGrp="1"/>
          </p:cNvSpPr>
          <p:nvPr>
            <p:ph type="dt" sz="half" idx="10"/>
          </p:nvPr>
        </p:nvSpPr>
        <p:spPr/>
        <p:txBody>
          <a:bodyPr/>
          <a:lstStyle/>
          <a:p>
            <a:fld id="{FF504873-32AF-42D0-BE91-4BF0E39C51E9}" type="datetimeFigureOut">
              <a:rPr lang="en-US" smtClean="0"/>
              <a:t>11/18/2022</a:t>
            </a:fld>
            <a:endParaRPr lang="en-US"/>
          </a:p>
        </p:txBody>
      </p:sp>
      <p:sp>
        <p:nvSpPr>
          <p:cNvPr id="5" name="Footer Placeholder 4">
            <a:extLst>
              <a:ext uri="{FF2B5EF4-FFF2-40B4-BE49-F238E27FC236}">
                <a16:creationId xmlns:a16="http://schemas.microsoft.com/office/drawing/2014/main" id="{7AE1FE2C-014D-4451-A95D-E427FADC2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EF87D-AE9D-4DF5-B5B0-B1DF1A9554E5}"/>
              </a:ext>
            </a:extLst>
          </p:cNvPr>
          <p:cNvSpPr>
            <a:spLocks noGrp="1"/>
          </p:cNvSpPr>
          <p:nvPr>
            <p:ph type="sldNum" sz="quarter" idx="12"/>
          </p:nvPr>
        </p:nvSpPr>
        <p:spPr/>
        <p:txBody>
          <a:bodyPr/>
          <a:lstStyle/>
          <a:p>
            <a:fld id="{B5D04A03-13ED-44A8-9445-D54FFB1CA4AF}" type="slidenum">
              <a:rPr lang="en-US" smtClean="0"/>
              <a:t>‹#›</a:t>
            </a:fld>
            <a:endParaRPr lang="en-US"/>
          </a:p>
        </p:txBody>
      </p:sp>
    </p:spTree>
    <p:extLst>
      <p:ext uri="{BB962C8B-B14F-4D97-AF65-F5344CB8AC3E}">
        <p14:creationId xmlns:p14="http://schemas.microsoft.com/office/powerpoint/2010/main" val="42600311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86076-3B2A-48FD-BD82-E305DB368A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7F9C5E-CD20-4D48-8524-52A4C3E8A1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8B8D4C-518A-4DEB-9DB3-70A122553E60}"/>
              </a:ext>
            </a:extLst>
          </p:cNvPr>
          <p:cNvSpPr>
            <a:spLocks noGrp="1"/>
          </p:cNvSpPr>
          <p:nvPr>
            <p:ph type="dt" sz="half" idx="10"/>
          </p:nvPr>
        </p:nvSpPr>
        <p:spPr/>
        <p:txBody>
          <a:bodyPr/>
          <a:lstStyle/>
          <a:p>
            <a:fld id="{FF504873-32AF-42D0-BE91-4BF0E39C51E9}" type="datetimeFigureOut">
              <a:rPr lang="en-US" smtClean="0"/>
              <a:t>11/18/2022</a:t>
            </a:fld>
            <a:endParaRPr lang="en-US"/>
          </a:p>
        </p:txBody>
      </p:sp>
      <p:sp>
        <p:nvSpPr>
          <p:cNvPr id="5" name="Footer Placeholder 4">
            <a:extLst>
              <a:ext uri="{FF2B5EF4-FFF2-40B4-BE49-F238E27FC236}">
                <a16:creationId xmlns:a16="http://schemas.microsoft.com/office/drawing/2014/main" id="{87F5E85E-4D1A-494D-8098-C919A47A6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FFBAD-2C5F-488A-86BE-B18015B52821}"/>
              </a:ext>
            </a:extLst>
          </p:cNvPr>
          <p:cNvSpPr>
            <a:spLocks noGrp="1"/>
          </p:cNvSpPr>
          <p:nvPr>
            <p:ph type="sldNum" sz="quarter" idx="12"/>
          </p:nvPr>
        </p:nvSpPr>
        <p:spPr/>
        <p:txBody>
          <a:bodyPr/>
          <a:lstStyle/>
          <a:p>
            <a:fld id="{B5D04A03-13ED-44A8-9445-D54FFB1CA4AF}" type="slidenum">
              <a:rPr lang="en-US" smtClean="0"/>
              <a:t>‹#›</a:t>
            </a:fld>
            <a:endParaRPr lang="en-US"/>
          </a:p>
        </p:txBody>
      </p:sp>
    </p:spTree>
    <p:extLst>
      <p:ext uri="{BB962C8B-B14F-4D97-AF65-F5344CB8AC3E}">
        <p14:creationId xmlns:p14="http://schemas.microsoft.com/office/powerpoint/2010/main" val="22000086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77589-96C9-4DE1-AE2D-A6129DFE2D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EDC916-FC22-4D18-86AF-8344C74A11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CB33C4-4F29-4AFF-8BE5-378D7E1730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A914AD-7936-494B-B798-B4CC83CD2191}"/>
              </a:ext>
            </a:extLst>
          </p:cNvPr>
          <p:cNvSpPr>
            <a:spLocks noGrp="1"/>
          </p:cNvSpPr>
          <p:nvPr>
            <p:ph type="dt" sz="half" idx="10"/>
          </p:nvPr>
        </p:nvSpPr>
        <p:spPr/>
        <p:txBody>
          <a:bodyPr/>
          <a:lstStyle/>
          <a:p>
            <a:fld id="{FF504873-32AF-42D0-BE91-4BF0E39C51E9}" type="datetimeFigureOut">
              <a:rPr lang="en-US" smtClean="0"/>
              <a:t>11/18/2022</a:t>
            </a:fld>
            <a:endParaRPr lang="en-US"/>
          </a:p>
        </p:txBody>
      </p:sp>
      <p:sp>
        <p:nvSpPr>
          <p:cNvPr id="6" name="Footer Placeholder 5">
            <a:extLst>
              <a:ext uri="{FF2B5EF4-FFF2-40B4-BE49-F238E27FC236}">
                <a16:creationId xmlns:a16="http://schemas.microsoft.com/office/drawing/2014/main" id="{E0F57657-075A-4A2E-9941-F7D6436D3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AA1B2-1FDA-4F1A-AAA7-FE35064F0328}"/>
              </a:ext>
            </a:extLst>
          </p:cNvPr>
          <p:cNvSpPr>
            <a:spLocks noGrp="1"/>
          </p:cNvSpPr>
          <p:nvPr>
            <p:ph type="sldNum" sz="quarter" idx="12"/>
          </p:nvPr>
        </p:nvSpPr>
        <p:spPr/>
        <p:txBody>
          <a:bodyPr/>
          <a:lstStyle/>
          <a:p>
            <a:fld id="{B5D04A03-13ED-44A8-9445-D54FFB1CA4AF}" type="slidenum">
              <a:rPr lang="en-US" smtClean="0"/>
              <a:t>‹#›</a:t>
            </a:fld>
            <a:endParaRPr lang="en-US"/>
          </a:p>
        </p:txBody>
      </p:sp>
    </p:spTree>
    <p:extLst>
      <p:ext uri="{BB962C8B-B14F-4D97-AF65-F5344CB8AC3E}">
        <p14:creationId xmlns:p14="http://schemas.microsoft.com/office/powerpoint/2010/main" val="2534057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D9A8B-7365-4C63-AF51-D9418218C4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B7166D-6C5D-4AA1-8735-B977ED27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DE5B3-91CB-4E30-8266-72BBB06818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696EE4-4347-481D-AF33-24FC3EB849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198428-E49B-41DE-831A-9BBAEE0327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95AB8F-A99D-40B1-B0D2-0CB01F26E808}"/>
              </a:ext>
            </a:extLst>
          </p:cNvPr>
          <p:cNvSpPr>
            <a:spLocks noGrp="1"/>
          </p:cNvSpPr>
          <p:nvPr>
            <p:ph type="dt" sz="half" idx="10"/>
          </p:nvPr>
        </p:nvSpPr>
        <p:spPr/>
        <p:txBody>
          <a:bodyPr/>
          <a:lstStyle/>
          <a:p>
            <a:fld id="{FF504873-32AF-42D0-BE91-4BF0E39C51E9}" type="datetimeFigureOut">
              <a:rPr lang="en-US" smtClean="0"/>
              <a:t>11/18/2022</a:t>
            </a:fld>
            <a:endParaRPr lang="en-US"/>
          </a:p>
        </p:txBody>
      </p:sp>
      <p:sp>
        <p:nvSpPr>
          <p:cNvPr id="8" name="Footer Placeholder 7">
            <a:extLst>
              <a:ext uri="{FF2B5EF4-FFF2-40B4-BE49-F238E27FC236}">
                <a16:creationId xmlns:a16="http://schemas.microsoft.com/office/drawing/2014/main" id="{D5BA4324-E980-4096-BF08-987C6D4024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BB7DD1-6909-4E90-9AFA-473831B9B4FC}"/>
              </a:ext>
            </a:extLst>
          </p:cNvPr>
          <p:cNvSpPr>
            <a:spLocks noGrp="1"/>
          </p:cNvSpPr>
          <p:nvPr>
            <p:ph type="sldNum" sz="quarter" idx="12"/>
          </p:nvPr>
        </p:nvSpPr>
        <p:spPr/>
        <p:txBody>
          <a:bodyPr/>
          <a:lstStyle/>
          <a:p>
            <a:fld id="{B5D04A03-13ED-44A8-9445-D54FFB1CA4AF}" type="slidenum">
              <a:rPr lang="en-US" smtClean="0"/>
              <a:t>‹#›</a:t>
            </a:fld>
            <a:endParaRPr lang="en-US"/>
          </a:p>
        </p:txBody>
      </p:sp>
    </p:spTree>
    <p:extLst>
      <p:ext uri="{BB962C8B-B14F-4D97-AF65-F5344CB8AC3E}">
        <p14:creationId xmlns:p14="http://schemas.microsoft.com/office/powerpoint/2010/main" val="658797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A0670-C529-4BED-B886-481FAE481C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AFFE60-9CDC-41F9-AB8E-378A34E70BBE}"/>
              </a:ext>
            </a:extLst>
          </p:cNvPr>
          <p:cNvSpPr>
            <a:spLocks noGrp="1"/>
          </p:cNvSpPr>
          <p:nvPr>
            <p:ph type="dt" sz="half" idx="10"/>
          </p:nvPr>
        </p:nvSpPr>
        <p:spPr/>
        <p:txBody>
          <a:bodyPr/>
          <a:lstStyle/>
          <a:p>
            <a:fld id="{FF504873-32AF-42D0-BE91-4BF0E39C51E9}" type="datetimeFigureOut">
              <a:rPr lang="en-US" smtClean="0"/>
              <a:t>11/18/2022</a:t>
            </a:fld>
            <a:endParaRPr lang="en-US"/>
          </a:p>
        </p:txBody>
      </p:sp>
      <p:sp>
        <p:nvSpPr>
          <p:cNvPr id="4" name="Footer Placeholder 3">
            <a:extLst>
              <a:ext uri="{FF2B5EF4-FFF2-40B4-BE49-F238E27FC236}">
                <a16:creationId xmlns:a16="http://schemas.microsoft.com/office/drawing/2014/main" id="{8CB67DA5-5609-4124-8C4F-4A6402DED9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98A27E-088D-4F02-A0C2-6929ECF1BCF0}"/>
              </a:ext>
            </a:extLst>
          </p:cNvPr>
          <p:cNvSpPr>
            <a:spLocks noGrp="1"/>
          </p:cNvSpPr>
          <p:nvPr>
            <p:ph type="sldNum" sz="quarter" idx="12"/>
          </p:nvPr>
        </p:nvSpPr>
        <p:spPr/>
        <p:txBody>
          <a:bodyPr/>
          <a:lstStyle/>
          <a:p>
            <a:fld id="{B5D04A03-13ED-44A8-9445-D54FFB1CA4AF}" type="slidenum">
              <a:rPr lang="en-US" smtClean="0"/>
              <a:t>‹#›</a:t>
            </a:fld>
            <a:endParaRPr lang="en-US"/>
          </a:p>
        </p:txBody>
      </p:sp>
    </p:spTree>
    <p:extLst>
      <p:ext uri="{BB962C8B-B14F-4D97-AF65-F5344CB8AC3E}">
        <p14:creationId xmlns:p14="http://schemas.microsoft.com/office/powerpoint/2010/main" val="2978306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88FB14-2B4F-481C-AC61-72A9B99A35EC}"/>
              </a:ext>
            </a:extLst>
          </p:cNvPr>
          <p:cNvSpPr>
            <a:spLocks noGrp="1"/>
          </p:cNvSpPr>
          <p:nvPr>
            <p:ph type="dt" sz="half" idx="10"/>
          </p:nvPr>
        </p:nvSpPr>
        <p:spPr/>
        <p:txBody>
          <a:bodyPr/>
          <a:lstStyle/>
          <a:p>
            <a:fld id="{FF504873-32AF-42D0-BE91-4BF0E39C51E9}" type="datetimeFigureOut">
              <a:rPr lang="en-US" smtClean="0"/>
              <a:t>11/18/2022</a:t>
            </a:fld>
            <a:endParaRPr lang="en-US"/>
          </a:p>
        </p:txBody>
      </p:sp>
      <p:sp>
        <p:nvSpPr>
          <p:cNvPr id="3" name="Footer Placeholder 2">
            <a:extLst>
              <a:ext uri="{FF2B5EF4-FFF2-40B4-BE49-F238E27FC236}">
                <a16:creationId xmlns:a16="http://schemas.microsoft.com/office/drawing/2014/main" id="{34D2D2A1-4CEA-406A-9AD6-5FE89DA8E6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1B874-8884-433A-B518-BB18B7433A12}"/>
              </a:ext>
            </a:extLst>
          </p:cNvPr>
          <p:cNvSpPr>
            <a:spLocks noGrp="1"/>
          </p:cNvSpPr>
          <p:nvPr>
            <p:ph type="sldNum" sz="quarter" idx="12"/>
          </p:nvPr>
        </p:nvSpPr>
        <p:spPr/>
        <p:txBody>
          <a:bodyPr/>
          <a:lstStyle/>
          <a:p>
            <a:fld id="{B5D04A03-13ED-44A8-9445-D54FFB1CA4AF}" type="slidenum">
              <a:rPr lang="en-US" smtClean="0"/>
              <a:t>‹#›</a:t>
            </a:fld>
            <a:endParaRPr lang="en-US"/>
          </a:p>
        </p:txBody>
      </p:sp>
    </p:spTree>
    <p:extLst>
      <p:ext uri="{BB962C8B-B14F-4D97-AF65-F5344CB8AC3E}">
        <p14:creationId xmlns:p14="http://schemas.microsoft.com/office/powerpoint/2010/main" val="134002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70CF60-00A5-624E-A651-54F153F06DC4}" type="datetimeFigureOut">
              <a:rPr lang="en-US" smtClean="0"/>
              <a:t>11/18/2022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6FA08E-85EE-FF40-AC17-546F31E2F4CC}" type="slidenum">
              <a:rPr lang="en-US" smtClean="0"/>
              <a:t>‹#›</a:t>
            </a:fld>
            <a:endParaRPr lang="en-US"/>
          </a:p>
        </p:txBody>
      </p:sp>
    </p:spTree>
    <p:extLst>
      <p:ext uri="{BB962C8B-B14F-4D97-AF65-F5344CB8AC3E}">
        <p14:creationId xmlns:p14="http://schemas.microsoft.com/office/powerpoint/2010/main" val="2764064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9DD5E-BE21-457F-B9B9-B1E36BDE5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8CA1A1-7858-4B6E-9469-D6CA054AF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5460BF-2DA0-43EE-9694-1BD06D38BE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602227-42EC-4CAF-A85A-B0FC2D0A72C9}"/>
              </a:ext>
            </a:extLst>
          </p:cNvPr>
          <p:cNvSpPr>
            <a:spLocks noGrp="1"/>
          </p:cNvSpPr>
          <p:nvPr>
            <p:ph type="dt" sz="half" idx="10"/>
          </p:nvPr>
        </p:nvSpPr>
        <p:spPr/>
        <p:txBody>
          <a:bodyPr/>
          <a:lstStyle/>
          <a:p>
            <a:fld id="{FF504873-32AF-42D0-BE91-4BF0E39C51E9}" type="datetimeFigureOut">
              <a:rPr lang="en-US" smtClean="0"/>
              <a:t>11/18/2022</a:t>
            </a:fld>
            <a:endParaRPr lang="en-US"/>
          </a:p>
        </p:txBody>
      </p:sp>
      <p:sp>
        <p:nvSpPr>
          <p:cNvPr id="6" name="Footer Placeholder 5">
            <a:extLst>
              <a:ext uri="{FF2B5EF4-FFF2-40B4-BE49-F238E27FC236}">
                <a16:creationId xmlns:a16="http://schemas.microsoft.com/office/drawing/2014/main" id="{59BF64F0-3BCF-4D60-A4BB-B1CFA22A25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79A16-7DEF-448A-B2A2-ADD7B2C02364}"/>
              </a:ext>
            </a:extLst>
          </p:cNvPr>
          <p:cNvSpPr>
            <a:spLocks noGrp="1"/>
          </p:cNvSpPr>
          <p:nvPr>
            <p:ph type="sldNum" sz="quarter" idx="12"/>
          </p:nvPr>
        </p:nvSpPr>
        <p:spPr/>
        <p:txBody>
          <a:bodyPr/>
          <a:lstStyle/>
          <a:p>
            <a:fld id="{B5D04A03-13ED-44A8-9445-D54FFB1CA4AF}" type="slidenum">
              <a:rPr lang="en-US" smtClean="0"/>
              <a:t>‹#›</a:t>
            </a:fld>
            <a:endParaRPr lang="en-US"/>
          </a:p>
        </p:txBody>
      </p:sp>
    </p:spTree>
    <p:extLst>
      <p:ext uri="{BB962C8B-B14F-4D97-AF65-F5344CB8AC3E}">
        <p14:creationId xmlns:p14="http://schemas.microsoft.com/office/powerpoint/2010/main" val="3689219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81872-67C4-46E9-9EBD-108E81DCF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8FD1F4-B205-499D-B133-F127442606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7919EE-497E-49AE-ADF1-611A43CF14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C89DC1-7C85-4011-9070-5B0249DEAAE7}"/>
              </a:ext>
            </a:extLst>
          </p:cNvPr>
          <p:cNvSpPr>
            <a:spLocks noGrp="1"/>
          </p:cNvSpPr>
          <p:nvPr>
            <p:ph type="dt" sz="half" idx="10"/>
          </p:nvPr>
        </p:nvSpPr>
        <p:spPr/>
        <p:txBody>
          <a:bodyPr/>
          <a:lstStyle/>
          <a:p>
            <a:fld id="{FF504873-32AF-42D0-BE91-4BF0E39C51E9}" type="datetimeFigureOut">
              <a:rPr lang="en-US" smtClean="0"/>
              <a:t>11/18/2022</a:t>
            </a:fld>
            <a:endParaRPr lang="en-US"/>
          </a:p>
        </p:txBody>
      </p:sp>
      <p:sp>
        <p:nvSpPr>
          <p:cNvPr id="6" name="Footer Placeholder 5">
            <a:extLst>
              <a:ext uri="{FF2B5EF4-FFF2-40B4-BE49-F238E27FC236}">
                <a16:creationId xmlns:a16="http://schemas.microsoft.com/office/drawing/2014/main" id="{5CC53B02-196A-4760-A0CF-5D79EDE953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9AD38-7EFA-4D4F-BD4B-C70967C90155}"/>
              </a:ext>
            </a:extLst>
          </p:cNvPr>
          <p:cNvSpPr>
            <a:spLocks noGrp="1"/>
          </p:cNvSpPr>
          <p:nvPr>
            <p:ph type="sldNum" sz="quarter" idx="12"/>
          </p:nvPr>
        </p:nvSpPr>
        <p:spPr/>
        <p:txBody>
          <a:bodyPr/>
          <a:lstStyle/>
          <a:p>
            <a:fld id="{B5D04A03-13ED-44A8-9445-D54FFB1CA4AF}" type="slidenum">
              <a:rPr lang="en-US" smtClean="0"/>
              <a:t>‹#›</a:t>
            </a:fld>
            <a:endParaRPr lang="en-US"/>
          </a:p>
        </p:txBody>
      </p:sp>
    </p:spTree>
    <p:extLst>
      <p:ext uri="{BB962C8B-B14F-4D97-AF65-F5344CB8AC3E}">
        <p14:creationId xmlns:p14="http://schemas.microsoft.com/office/powerpoint/2010/main" val="5583377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203D-4972-4EE6-BD7E-5C9E0F0AD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629653-1AF4-4771-8379-93872A41C7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AF17BC-D5EF-4CAD-B0BF-FF234B4882F6}"/>
              </a:ext>
            </a:extLst>
          </p:cNvPr>
          <p:cNvSpPr>
            <a:spLocks noGrp="1"/>
          </p:cNvSpPr>
          <p:nvPr>
            <p:ph type="dt" sz="half" idx="10"/>
          </p:nvPr>
        </p:nvSpPr>
        <p:spPr/>
        <p:txBody>
          <a:bodyPr/>
          <a:lstStyle/>
          <a:p>
            <a:fld id="{FF504873-32AF-42D0-BE91-4BF0E39C51E9}" type="datetimeFigureOut">
              <a:rPr lang="en-US" smtClean="0"/>
              <a:t>11/18/2022</a:t>
            </a:fld>
            <a:endParaRPr lang="en-US"/>
          </a:p>
        </p:txBody>
      </p:sp>
      <p:sp>
        <p:nvSpPr>
          <p:cNvPr id="5" name="Footer Placeholder 4">
            <a:extLst>
              <a:ext uri="{FF2B5EF4-FFF2-40B4-BE49-F238E27FC236}">
                <a16:creationId xmlns:a16="http://schemas.microsoft.com/office/drawing/2014/main" id="{836DF374-1A5B-4598-B56E-E8B4024DE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9044B-D0AF-4D78-8EA9-3B823256408A}"/>
              </a:ext>
            </a:extLst>
          </p:cNvPr>
          <p:cNvSpPr>
            <a:spLocks noGrp="1"/>
          </p:cNvSpPr>
          <p:nvPr>
            <p:ph type="sldNum" sz="quarter" idx="12"/>
          </p:nvPr>
        </p:nvSpPr>
        <p:spPr/>
        <p:txBody>
          <a:bodyPr/>
          <a:lstStyle/>
          <a:p>
            <a:fld id="{B5D04A03-13ED-44A8-9445-D54FFB1CA4AF}" type="slidenum">
              <a:rPr lang="en-US" smtClean="0"/>
              <a:t>‹#›</a:t>
            </a:fld>
            <a:endParaRPr lang="en-US"/>
          </a:p>
        </p:txBody>
      </p:sp>
    </p:spTree>
    <p:extLst>
      <p:ext uri="{BB962C8B-B14F-4D97-AF65-F5344CB8AC3E}">
        <p14:creationId xmlns:p14="http://schemas.microsoft.com/office/powerpoint/2010/main" val="13779749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2173B-08FC-4560-87D7-16E6EF7B0E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6B506D-150F-4C2B-9E07-5079152CE9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D2EF4-5340-4BE4-AF56-C7874B89D520}"/>
              </a:ext>
            </a:extLst>
          </p:cNvPr>
          <p:cNvSpPr>
            <a:spLocks noGrp="1"/>
          </p:cNvSpPr>
          <p:nvPr>
            <p:ph type="dt" sz="half" idx="10"/>
          </p:nvPr>
        </p:nvSpPr>
        <p:spPr/>
        <p:txBody>
          <a:bodyPr/>
          <a:lstStyle/>
          <a:p>
            <a:fld id="{FF504873-32AF-42D0-BE91-4BF0E39C51E9}" type="datetimeFigureOut">
              <a:rPr lang="en-US" smtClean="0"/>
              <a:t>11/18/2022</a:t>
            </a:fld>
            <a:endParaRPr lang="en-US"/>
          </a:p>
        </p:txBody>
      </p:sp>
      <p:sp>
        <p:nvSpPr>
          <p:cNvPr id="5" name="Footer Placeholder 4">
            <a:extLst>
              <a:ext uri="{FF2B5EF4-FFF2-40B4-BE49-F238E27FC236}">
                <a16:creationId xmlns:a16="http://schemas.microsoft.com/office/drawing/2014/main" id="{868E5778-81CA-4314-93CE-0A1DF5146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D3AB7-02E6-47C7-A053-079EB1E282F6}"/>
              </a:ext>
            </a:extLst>
          </p:cNvPr>
          <p:cNvSpPr>
            <a:spLocks noGrp="1"/>
          </p:cNvSpPr>
          <p:nvPr>
            <p:ph type="sldNum" sz="quarter" idx="12"/>
          </p:nvPr>
        </p:nvSpPr>
        <p:spPr/>
        <p:txBody>
          <a:bodyPr/>
          <a:lstStyle/>
          <a:p>
            <a:fld id="{B5D04A03-13ED-44A8-9445-D54FFB1CA4AF}" type="slidenum">
              <a:rPr lang="en-US" smtClean="0"/>
              <a:t>‹#›</a:t>
            </a:fld>
            <a:endParaRPr lang="en-US"/>
          </a:p>
        </p:txBody>
      </p:sp>
    </p:spTree>
    <p:extLst>
      <p:ext uri="{BB962C8B-B14F-4D97-AF65-F5344CB8AC3E}">
        <p14:creationId xmlns:p14="http://schemas.microsoft.com/office/powerpoint/2010/main" val="29090679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3DA6"/>
        </a:solidFill>
        <a:effectLst/>
      </p:bgPr>
    </p:bg>
    <p:spTree>
      <p:nvGrpSpPr>
        <p:cNvPr id="1" name=""/>
        <p:cNvGrpSpPr/>
        <p:nvPr/>
      </p:nvGrpSpPr>
      <p:grpSpPr>
        <a:xfrm>
          <a:off x="0" y="0"/>
          <a:ext cx="0" cy="0"/>
          <a:chOff x="0" y="0"/>
          <a:chExt cx="0" cy="0"/>
        </a:xfrm>
      </p:grpSpPr>
      <p:pic>
        <p:nvPicPr>
          <p:cNvPr id="1036" name="Picture 12" descr="C:\Users\tjernigan\Desktop\KUMC_ppt_template\murphy4.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1844"/>
          <a:stretch/>
        </p:blipFill>
        <p:spPr bwMode="auto">
          <a:xfrm>
            <a:off x="3103248" y="-2275"/>
            <a:ext cx="9088753" cy="6860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7796" y="-2275"/>
            <a:ext cx="5001453" cy="6860276"/>
          </a:xfrm>
          <a:custGeom>
            <a:avLst/>
            <a:gdLst>
              <a:gd name="connsiteX0" fmla="*/ 0 w 3128749"/>
              <a:gd name="connsiteY0" fmla="*/ 0 h 6858000"/>
              <a:gd name="connsiteX1" fmla="*/ 3128749 w 3128749"/>
              <a:gd name="connsiteY1" fmla="*/ 0 h 6858000"/>
              <a:gd name="connsiteX2" fmla="*/ 3128749 w 3128749"/>
              <a:gd name="connsiteY2" fmla="*/ 6858000 h 6858000"/>
              <a:gd name="connsiteX3" fmla="*/ 0 w 3128749"/>
              <a:gd name="connsiteY3" fmla="*/ 6858000 h 6858000"/>
              <a:gd name="connsiteX4" fmla="*/ 0 w 3128749"/>
              <a:gd name="connsiteY4" fmla="*/ 0 h 6858000"/>
              <a:gd name="connsiteX0" fmla="*/ 0 w 4998492"/>
              <a:gd name="connsiteY0" fmla="*/ 0 h 6858000"/>
              <a:gd name="connsiteX1" fmla="*/ 4998492 w 4998492"/>
              <a:gd name="connsiteY1" fmla="*/ 0 h 6858000"/>
              <a:gd name="connsiteX2" fmla="*/ 3128749 w 4998492"/>
              <a:gd name="connsiteY2" fmla="*/ 6858000 h 6858000"/>
              <a:gd name="connsiteX3" fmla="*/ 0 w 4998492"/>
              <a:gd name="connsiteY3" fmla="*/ 6858000 h 6858000"/>
              <a:gd name="connsiteX4" fmla="*/ 0 w 4998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492" h="6858000">
                <a:moveTo>
                  <a:pt x="0" y="0"/>
                </a:moveTo>
                <a:lnTo>
                  <a:pt x="4998492" y="0"/>
                </a:lnTo>
                <a:lnTo>
                  <a:pt x="3128749" y="6858000"/>
                </a:lnTo>
                <a:lnTo>
                  <a:pt x="0" y="6858000"/>
                </a:lnTo>
                <a:lnTo>
                  <a:pt x="0" y="0"/>
                </a:lnTo>
                <a:close/>
              </a:path>
            </a:pathLst>
          </a:custGeom>
          <a:solidFill>
            <a:srgbClr val="CF0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4" name="Straight Connector 3"/>
          <p:cNvCxnSpPr/>
          <p:nvPr userDrawn="1"/>
        </p:nvCxnSpPr>
        <p:spPr>
          <a:xfrm flipH="1">
            <a:off x="838259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8554538"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8726481"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8898423"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H="1">
            <a:off x="9070366"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H="1">
            <a:off x="9242309"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9414252"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H="1">
            <a:off x="9586194"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flipH="1">
            <a:off x="9758137"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9930080"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10102023"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0273966"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10445908"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10617851"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H="1">
            <a:off x="10789794"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flipH="1">
            <a:off x="10961737"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H="1">
            <a:off x="11133679"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flipH="1">
            <a:off x="11305622"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flipH="1">
            <a:off x="11477565"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11649508"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11821461" y="-228600"/>
            <a:ext cx="295907" cy="1219199"/>
          </a:xfrm>
          <a:prstGeom prst="line">
            <a:avLst/>
          </a:prstGeom>
          <a:ln w="15875">
            <a:solidFill>
              <a:srgbClr val="DFE3EB"/>
            </a:solidFill>
          </a:ln>
        </p:spPr>
        <p:style>
          <a:lnRef idx="1">
            <a:schemeClr val="accent1"/>
          </a:lnRef>
          <a:fillRef idx="0">
            <a:schemeClr val="accent1"/>
          </a:fillRef>
          <a:effectRef idx="0">
            <a:schemeClr val="accent1"/>
          </a:effectRef>
          <a:fontRef idx="minor">
            <a:schemeClr val="tx1"/>
          </a:fontRef>
        </p:style>
      </p:cxnSp>
      <p:pic>
        <p:nvPicPr>
          <p:cNvPr id="1033" name="Picture 9" descr="C:\Users\tjernigan\Desktop\KUMC_ppt_template\dk blue confetti.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69063"/>
          <a:stretch/>
        </p:blipFill>
        <p:spPr bwMode="auto">
          <a:xfrm>
            <a:off x="597056" y="1"/>
            <a:ext cx="1203638" cy="9905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tjernigan\Desktop\KUMC_ppt_template\ku red confetti.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b="64303"/>
          <a:stretch/>
        </p:blipFill>
        <p:spPr bwMode="auto">
          <a:xfrm>
            <a:off x="8153936" y="5715001"/>
            <a:ext cx="1203638" cy="114300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1" descr="S:\PMP\Printing\EPS Files\Med Center Logos NEW\KUMC Logos\KUMC\MedCntr_REV_UnitHorz.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602113" y="5917596"/>
            <a:ext cx="2132733" cy="583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123021"/>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058" name="Picture 10" descr="C:\Users\tjernigan\Desktop\KUMC_ppt_template\HEB4.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3007" r="50861" b="15498"/>
          <a:stretch/>
        </p:blipFill>
        <p:spPr bwMode="auto">
          <a:xfrm>
            <a:off x="7786693" y="0"/>
            <a:ext cx="440689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
          <p:cNvSpPr/>
          <p:nvPr userDrawn="1"/>
        </p:nvSpPr>
        <p:spPr>
          <a:xfrm>
            <a:off x="5791121" y="-2275"/>
            <a:ext cx="5001453" cy="6860276"/>
          </a:xfrm>
          <a:custGeom>
            <a:avLst/>
            <a:gdLst>
              <a:gd name="connsiteX0" fmla="*/ 0 w 3128749"/>
              <a:gd name="connsiteY0" fmla="*/ 0 h 6858000"/>
              <a:gd name="connsiteX1" fmla="*/ 3128749 w 3128749"/>
              <a:gd name="connsiteY1" fmla="*/ 0 h 6858000"/>
              <a:gd name="connsiteX2" fmla="*/ 3128749 w 3128749"/>
              <a:gd name="connsiteY2" fmla="*/ 6858000 h 6858000"/>
              <a:gd name="connsiteX3" fmla="*/ 0 w 3128749"/>
              <a:gd name="connsiteY3" fmla="*/ 6858000 h 6858000"/>
              <a:gd name="connsiteX4" fmla="*/ 0 w 3128749"/>
              <a:gd name="connsiteY4" fmla="*/ 0 h 6858000"/>
              <a:gd name="connsiteX0" fmla="*/ 0 w 4998492"/>
              <a:gd name="connsiteY0" fmla="*/ 0 h 6858000"/>
              <a:gd name="connsiteX1" fmla="*/ 4998492 w 4998492"/>
              <a:gd name="connsiteY1" fmla="*/ 0 h 6858000"/>
              <a:gd name="connsiteX2" fmla="*/ 3128749 w 4998492"/>
              <a:gd name="connsiteY2" fmla="*/ 6858000 h 6858000"/>
              <a:gd name="connsiteX3" fmla="*/ 0 w 4998492"/>
              <a:gd name="connsiteY3" fmla="*/ 6858000 h 6858000"/>
              <a:gd name="connsiteX4" fmla="*/ 0 w 49984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492" h="6858000">
                <a:moveTo>
                  <a:pt x="0" y="0"/>
                </a:moveTo>
                <a:lnTo>
                  <a:pt x="4998492" y="0"/>
                </a:lnTo>
                <a:lnTo>
                  <a:pt x="3128749"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56" name="Picture 8" descr="C:\Users\tjernigan\Desktop\KUMC_ppt_template\ku red confetti.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38249"/>
          <a:stretch/>
        </p:blipFill>
        <p:spPr bwMode="auto">
          <a:xfrm>
            <a:off x="-11116" y="5969854"/>
            <a:ext cx="540653" cy="88814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tjernigan\Desktop\KUMC_ppt_template\ku yellow confetti.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57115"/>
          <a:stretch/>
        </p:blipFill>
        <p:spPr bwMode="auto">
          <a:xfrm>
            <a:off x="9694212" y="0"/>
            <a:ext cx="1203638" cy="13731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tjernigan\Desktop\KUMC_ppt_template\ku gray confetti.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49803"/>
          <a:stretch/>
        </p:blipFill>
        <p:spPr bwMode="auto">
          <a:xfrm>
            <a:off x="9583017" y="-2275"/>
            <a:ext cx="434262" cy="5799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tjernigan\Desktop\KUMC_ppt_template\dk blue triangle.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1116" y="0"/>
            <a:ext cx="989270" cy="3689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descr="S:\PMP\Printing\EPS Files\Med Center Logos NEW\KUMC Logos\KUMC\MedCntr_REV_UnitHorz.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0171181" y="6125323"/>
            <a:ext cx="1563665" cy="427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827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1C75-8284-4163-A872-9F29BC6DA4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ED8C8A-C76C-475C-8566-932221F1AA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D82EFC-B75E-48A9-9E43-AD501E7DE4DD}"/>
              </a:ext>
            </a:extLst>
          </p:cNvPr>
          <p:cNvSpPr>
            <a:spLocks noGrp="1"/>
          </p:cNvSpPr>
          <p:nvPr>
            <p:ph type="dt" sz="half" idx="10"/>
          </p:nvPr>
        </p:nvSpPr>
        <p:spPr/>
        <p:txBody>
          <a:bodyPr/>
          <a:lstStyle/>
          <a:p>
            <a:fld id="{5E786B33-085C-4073-89C3-E3A3C2C6CF04}" type="datetimeFigureOut">
              <a:rPr lang="en-US" smtClean="0"/>
              <a:t>11/18/2022</a:t>
            </a:fld>
            <a:endParaRPr lang="en-US"/>
          </a:p>
        </p:txBody>
      </p:sp>
      <p:sp>
        <p:nvSpPr>
          <p:cNvPr id="5" name="Footer Placeholder 4">
            <a:extLst>
              <a:ext uri="{FF2B5EF4-FFF2-40B4-BE49-F238E27FC236}">
                <a16:creationId xmlns:a16="http://schemas.microsoft.com/office/drawing/2014/main" id="{A3997422-4136-4C24-9F51-F7260CD6C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0AFDD6-4B5F-4F95-9221-916E143D5EEA}"/>
              </a:ext>
            </a:extLst>
          </p:cNvPr>
          <p:cNvSpPr>
            <a:spLocks noGrp="1"/>
          </p:cNvSpPr>
          <p:nvPr>
            <p:ph type="sldNum" sz="quarter" idx="12"/>
          </p:nvPr>
        </p:nvSpPr>
        <p:spPr/>
        <p:txBody>
          <a:bodyPr/>
          <a:lstStyle/>
          <a:p>
            <a:fld id="{CE9A113A-F742-49CF-A85A-E0D8FE6C04E0}" type="slidenum">
              <a:rPr lang="en-US" smtClean="0"/>
              <a:t>‹#›</a:t>
            </a:fld>
            <a:endParaRPr lang="en-US"/>
          </a:p>
        </p:txBody>
      </p:sp>
    </p:spTree>
    <p:extLst>
      <p:ext uri="{BB962C8B-B14F-4D97-AF65-F5344CB8AC3E}">
        <p14:creationId xmlns:p14="http://schemas.microsoft.com/office/powerpoint/2010/main" val="23427862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8397-6747-4965-9214-DDA5686002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5F672-6EBA-4447-B595-313B78DB2B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126AD-F4CB-4915-BCEB-CDF255F7CAB0}"/>
              </a:ext>
            </a:extLst>
          </p:cNvPr>
          <p:cNvSpPr>
            <a:spLocks noGrp="1"/>
          </p:cNvSpPr>
          <p:nvPr>
            <p:ph type="dt" sz="half" idx="10"/>
          </p:nvPr>
        </p:nvSpPr>
        <p:spPr/>
        <p:txBody>
          <a:bodyPr/>
          <a:lstStyle/>
          <a:p>
            <a:fld id="{5E786B33-085C-4073-89C3-E3A3C2C6CF04}" type="datetimeFigureOut">
              <a:rPr lang="en-US" smtClean="0"/>
              <a:t>11/18/2022</a:t>
            </a:fld>
            <a:endParaRPr lang="en-US"/>
          </a:p>
        </p:txBody>
      </p:sp>
      <p:sp>
        <p:nvSpPr>
          <p:cNvPr id="5" name="Footer Placeholder 4">
            <a:extLst>
              <a:ext uri="{FF2B5EF4-FFF2-40B4-BE49-F238E27FC236}">
                <a16:creationId xmlns:a16="http://schemas.microsoft.com/office/drawing/2014/main" id="{6D52F280-6990-4435-AEE8-7F6F1CF65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DA048-D036-4FA8-A00B-89A68A7B3854}"/>
              </a:ext>
            </a:extLst>
          </p:cNvPr>
          <p:cNvSpPr>
            <a:spLocks noGrp="1"/>
          </p:cNvSpPr>
          <p:nvPr>
            <p:ph type="sldNum" sz="quarter" idx="12"/>
          </p:nvPr>
        </p:nvSpPr>
        <p:spPr/>
        <p:txBody>
          <a:bodyPr/>
          <a:lstStyle/>
          <a:p>
            <a:fld id="{CE9A113A-F742-49CF-A85A-E0D8FE6C04E0}" type="slidenum">
              <a:rPr lang="en-US" smtClean="0"/>
              <a:t>‹#›</a:t>
            </a:fld>
            <a:endParaRPr lang="en-US"/>
          </a:p>
        </p:txBody>
      </p:sp>
    </p:spTree>
    <p:extLst>
      <p:ext uri="{BB962C8B-B14F-4D97-AF65-F5344CB8AC3E}">
        <p14:creationId xmlns:p14="http://schemas.microsoft.com/office/powerpoint/2010/main" val="2439520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65861-17D6-496A-ACCF-FD5D51B69D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8D2E61-E44F-4EA6-A0D0-9DA0D606B6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CE209D-5FAB-44E7-8747-F765C93346F0}"/>
              </a:ext>
            </a:extLst>
          </p:cNvPr>
          <p:cNvSpPr>
            <a:spLocks noGrp="1"/>
          </p:cNvSpPr>
          <p:nvPr>
            <p:ph type="dt" sz="half" idx="10"/>
          </p:nvPr>
        </p:nvSpPr>
        <p:spPr/>
        <p:txBody>
          <a:bodyPr/>
          <a:lstStyle/>
          <a:p>
            <a:fld id="{5E786B33-085C-4073-89C3-E3A3C2C6CF04}" type="datetimeFigureOut">
              <a:rPr lang="en-US" smtClean="0"/>
              <a:t>11/18/2022</a:t>
            </a:fld>
            <a:endParaRPr lang="en-US"/>
          </a:p>
        </p:txBody>
      </p:sp>
      <p:sp>
        <p:nvSpPr>
          <p:cNvPr id="5" name="Footer Placeholder 4">
            <a:extLst>
              <a:ext uri="{FF2B5EF4-FFF2-40B4-BE49-F238E27FC236}">
                <a16:creationId xmlns:a16="http://schemas.microsoft.com/office/drawing/2014/main" id="{86A81D73-5592-45A7-B239-7FF6647126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23A42-67B8-4276-9EB0-F5206C4EAD5C}"/>
              </a:ext>
            </a:extLst>
          </p:cNvPr>
          <p:cNvSpPr>
            <a:spLocks noGrp="1"/>
          </p:cNvSpPr>
          <p:nvPr>
            <p:ph type="sldNum" sz="quarter" idx="12"/>
          </p:nvPr>
        </p:nvSpPr>
        <p:spPr/>
        <p:txBody>
          <a:bodyPr/>
          <a:lstStyle/>
          <a:p>
            <a:fld id="{CE9A113A-F742-49CF-A85A-E0D8FE6C04E0}" type="slidenum">
              <a:rPr lang="en-US" smtClean="0"/>
              <a:t>‹#›</a:t>
            </a:fld>
            <a:endParaRPr lang="en-US"/>
          </a:p>
        </p:txBody>
      </p:sp>
    </p:spTree>
    <p:extLst>
      <p:ext uri="{BB962C8B-B14F-4D97-AF65-F5344CB8AC3E}">
        <p14:creationId xmlns:p14="http://schemas.microsoft.com/office/powerpoint/2010/main" val="16082694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E7ED2-234A-4F6D-ADFF-BF1980880C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82F819-1E78-45DE-8535-FAEA0AED59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611F92-E93A-464E-AE45-8B41AB4E17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160380-3CDB-471D-8637-85619A67C40E}"/>
              </a:ext>
            </a:extLst>
          </p:cNvPr>
          <p:cNvSpPr>
            <a:spLocks noGrp="1"/>
          </p:cNvSpPr>
          <p:nvPr>
            <p:ph type="dt" sz="half" idx="10"/>
          </p:nvPr>
        </p:nvSpPr>
        <p:spPr/>
        <p:txBody>
          <a:bodyPr/>
          <a:lstStyle/>
          <a:p>
            <a:fld id="{5E786B33-085C-4073-89C3-E3A3C2C6CF04}" type="datetimeFigureOut">
              <a:rPr lang="en-US" smtClean="0"/>
              <a:t>11/18/2022</a:t>
            </a:fld>
            <a:endParaRPr lang="en-US"/>
          </a:p>
        </p:txBody>
      </p:sp>
      <p:sp>
        <p:nvSpPr>
          <p:cNvPr id="6" name="Footer Placeholder 5">
            <a:extLst>
              <a:ext uri="{FF2B5EF4-FFF2-40B4-BE49-F238E27FC236}">
                <a16:creationId xmlns:a16="http://schemas.microsoft.com/office/drawing/2014/main" id="{68BF1B83-1274-492E-A2DB-BD8C2E29C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9C17-4D89-4AD4-8518-7F693DC9F139}"/>
              </a:ext>
            </a:extLst>
          </p:cNvPr>
          <p:cNvSpPr>
            <a:spLocks noGrp="1"/>
          </p:cNvSpPr>
          <p:nvPr>
            <p:ph type="sldNum" sz="quarter" idx="12"/>
          </p:nvPr>
        </p:nvSpPr>
        <p:spPr/>
        <p:txBody>
          <a:bodyPr/>
          <a:lstStyle/>
          <a:p>
            <a:fld id="{CE9A113A-F742-49CF-A85A-E0D8FE6C04E0}" type="slidenum">
              <a:rPr lang="en-US" smtClean="0"/>
              <a:t>‹#›</a:t>
            </a:fld>
            <a:endParaRPr lang="en-US"/>
          </a:p>
        </p:txBody>
      </p:sp>
    </p:spTree>
    <p:extLst>
      <p:ext uri="{BB962C8B-B14F-4D97-AF65-F5344CB8AC3E}">
        <p14:creationId xmlns:p14="http://schemas.microsoft.com/office/powerpoint/2010/main" val="53658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70CF60-00A5-624E-A651-54F153F06DC4}" type="datetimeFigureOut">
              <a:rPr lang="en-US" smtClean="0"/>
              <a:t>11/18/2022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6FA08E-85EE-FF40-AC17-546F31E2F4CC}" type="slidenum">
              <a:rPr lang="en-US" smtClean="0"/>
              <a:t>‹#›</a:t>
            </a:fld>
            <a:endParaRPr lang="en-US"/>
          </a:p>
        </p:txBody>
      </p:sp>
    </p:spTree>
    <p:extLst>
      <p:ext uri="{BB962C8B-B14F-4D97-AF65-F5344CB8AC3E}">
        <p14:creationId xmlns:p14="http://schemas.microsoft.com/office/powerpoint/2010/main" val="6089482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DB09-E23B-45DA-99A1-21EBE88982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E3A2BC-D4A1-48B7-AA26-F01E02FE05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88EDE4-EFB8-4197-B165-473C47AB6D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D84EAD-3A11-4025-B5CD-B34E70E08C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62C74-1E2C-49D9-8BAB-71047087FE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F0737C-37F2-4ECC-93AF-010D75A40692}"/>
              </a:ext>
            </a:extLst>
          </p:cNvPr>
          <p:cNvSpPr>
            <a:spLocks noGrp="1"/>
          </p:cNvSpPr>
          <p:nvPr>
            <p:ph type="dt" sz="half" idx="10"/>
          </p:nvPr>
        </p:nvSpPr>
        <p:spPr/>
        <p:txBody>
          <a:bodyPr/>
          <a:lstStyle/>
          <a:p>
            <a:fld id="{5E786B33-085C-4073-89C3-E3A3C2C6CF04}" type="datetimeFigureOut">
              <a:rPr lang="en-US" smtClean="0"/>
              <a:t>11/18/2022</a:t>
            </a:fld>
            <a:endParaRPr lang="en-US"/>
          </a:p>
        </p:txBody>
      </p:sp>
      <p:sp>
        <p:nvSpPr>
          <p:cNvPr id="8" name="Footer Placeholder 7">
            <a:extLst>
              <a:ext uri="{FF2B5EF4-FFF2-40B4-BE49-F238E27FC236}">
                <a16:creationId xmlns:a16="http://schemas.microsoft.com/office/drawing/2014/main" id="{D57B5408-6847-41C5-847C-E4F29490F9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690B58-7F45-4F66-A37D-0086B48B8C56}"/>
              </a:ext>
            </a:extLst>
          </p:cNvPr>
          <p:cNvSpPr>
            <a:spLocks noGrp="1"/>
          </p:cNvSpPr>
          <p:nvPr>
            <p:ph type="sldNum" sz="quarter" idx="12"/>
          </p:nvPr>
        </p:nvSpPr>
        <p:spPr/>
        <p:txBody>
          <a:bodyPr/>
          <a:lstStyle/>
          <a:p>
            <a:fld id="{CE9A113A-F742-49CF-A85A-E0D8FE6C04E0}" type="slidenum">
              <a:rPr lang="en-US" smtClean="0"/>
              <a:t>‹#›</a:t>
            </a:fld>
            <a:endParaRPr lang="en-US"/>
          </a:p>
        </p:txBody>
      </p:sp>
    </p:spTree>
    <p:extLst>
      <p:ext uri="{BB962C8B-B14F-4D97-AF65-F5344CB8AC3E}">
        <p14:creationId xmlns:p14="http://schemas.microsoft.com/office/powerpoint/2010/main" val="23305191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240C-88CB-4C0F-8730-63D13AB4C5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39FA23-0370-4BFE-A32C-FB4D15FED85D}"/>
              </a:ext>
            </a:extLst>
          </p:cNvPr>
          <p:cNvSpPr>
            <a:spLocks noGrp="1"/>
          </p:cNvSpPr>
          <p:nvPr>
            <p:ph type="dt" sz="half" idx="10"/>
          </p:nvPr>
        </p:nvSpPr>
        <p:spPr/>
        <p:txBody>
          <a:bodyPr/>
          <a:lstStyle/>
          <a:p>
            <a:fld id="{5E786B33-085C-4073-89C3-E3A3C2C6CF04}" type="datetimeFigureOut">
              <a:rPr lang="en-US" smtClean="0"/>
              <a:t>11/18/2022</a:t>
            </a:fld>
            <a:endParaRPr lang="en-US"/>
          </a:p>
        </p:txBody>
      </p:sp>
      <p:sp>
        <p:nvSpPr>
          <p:cNvPr id="4" name="Footer Placeholder 3">
            <a:extLst>
              <a:ext uri="{FF2B5EF4-FFF2-40B4-BE49-F238E27FC236}">
                <a16:creationId xmlns:a16="http://schemas.microsoft.com/office/drawing/2014/main" id="{1CBF8E42-7F7D-4513-8F3E-04B12C776F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57023C6-0D4F-4331-B763-AA7731E5702D}"/>
              </a:ext>
            </a:extLst>
          </p:cNvPr>
          <p:cNvSpPr>
            <a:spLocks noGrp="1"/>
          </p:cNvSpPr>
          <p:nvPr>
            <p:ph type="sldNum" sz="quarter" idx="12"/>
          </p:nvPr>
        </p:nvSpPr>
        <p:spPr/>
        <p:txBody>
          <a:bodyPr/>
          <a:lstStyle/>
          <a:p>
            <a:fld id="{CE9A113A-F742-49CF-A85A-E0D8FE6C04E0}" type="slidenum">
              <a:rPr lang="en-US" smtClean="0"/>
              <a:t>‹#›</a:t>
            </a:fld>
            <a:endParaRPr lang="en-US"/>
          </a:p>
        </p:txBody>
      </p:sp>
    </p:spTree>
    <p:extLst>
      <p:ext uri="{BB962C8B-B14F-4D97-AF65-F5344CB8AC3E}">
        <p14:creationId xmlns:p14="http://schemas.microsoft.com/office/powerpoint/2010/main" val="2104689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079E56-E1F2-4280-A439-117A7923650E}"/>
              </a:ext>
            </a:extLst>
          </p:cNvPr>
          <p:cNvSpPr>
            <a:spLocks noGrp="1"/>
          </p:cNvSpPr>
          <p:nvPr>
            <p:ph type="dt" sz="half" idx="10"/>
          </p:nvPr>
        </p:nvSpPr>
        <p:spPr/>
        <p:txBody>
          <a:bodyPr/>
          <a:lstStyle/>
          <a:p>
            <a:fld id="{5E786B33-085C-4073-89C3-E3A3C2C6CF04}" type="datetimeFigureOut">
              <a:rPr lang="en-US" smtClean="0"/>
              <a:t>11/18/2022</a:t>
            </a:fld>
            <a:endParaRPr lang="en-US"/>
          </a:p>
        </p:txBody>
      </p:sp>
      <p:sp>
        <p:nvSpPr>
          <p:cNvPr id="3" name="Footer Placeholder 2">
            <a:extLst>
              <a:ext uri="{FF2B5EF4-FFF2-40B4-BE49-F238E27FC236}">
                <a16:creationId xmlns:a16="http://schemas.microsoft.com/office/drawing/2014/main" id="{74F7A62B-7180-45D8-B006-AD8A4776EC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32DCFA-7147-46AC-95E0-064290F15B94}"/>
              </a:ext>
            </a:extLst>
          </p:cNvPr>
          <p:cNvSpPr>
            <a:spLocks noGrp="1"/>
          </p:cNvSpPr>
          <p:nvPr>
            <p:ph type="sldNum" sz="quarter" idx="12"/>
          </p:nvPr>
        </p:nvSpPr>
        <p:spPr/>
        <p:txBody>
          <a:bodyPr/>
          <a:lstStyle/>
          <a:p>
            <a:fld id="{CE9A113A-F742-49CF-A85A-E0D8FE6C04E0}" type="slidenum">
              <a:rPr lang="en-US" smtClean="0"/>
              <a:t>‹#›</a:t>
            </a:fld>
            <a:endParaRPr lang="en-US"/>
          </a:p>
        </p:txBody>
      </p:sp>
    </p:spTree>
    <p:extLst>
      <p:ext uri="{BB962C8B-B14F-4D97-AF65-F5344CB8AC3E}">
        <p14:creationId xmlns:p14="http://schemas.microsoft.com/office/powerpoint/2010/main" val="322608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C02C-0599-4FB0-A03F-8433EB4BCE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0B6DA5-E5B3-4DE3-8525-9EB9D5E33D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DE0D4-4E01-4E28-912B-188415E0A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59634-D441-4AEF-A4F2-B9C4FEBA851F}"/>
              </a:ext>
            </a:extLst>
          </p:cNvPr>
          <p:cNvSpPr>
            <a:spLocks noGrp="1"/>
          </p:cNvSpPr>
          <p:nvPr>
            <p:ph type="dt" sz="half" idx="10"/>
          </p:nvPr>
        </p:nvSpPr>
        <p:spPr/>
        <p:txBody>
          <a:bodyPr/>
          <a:lstStyle/>
          <a:p>
            <a:fld id="{5E786B33-085C-4073-89C3-E3A3C2C6CF04}" type="datetimeFigureOut">
              <a:rPr lang="en-US" smtClean="0"/>
              <a:t>11/18/2022</a:t>
            </a:fld>
            <a:endParaRPr lang="en-US"/>
          </a:p>
        </p:txBody>
      </p:sp>
      <p:sp>
        <p:nvSpPr>
          <p:cNvPr id="6" name="Footer Placeholder 5">
            <a:extLst>
              <a:ext uri="{FF2B5EF4-FFF2-40B4-BE49-F238E27FC236}">
                <a16:creationId xmlns:a16="http://schemas.microsoft.com/office/drawing/2014/main" id="{3ABAD288-1767-45CF-9263-A9C4CA0E67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17BDE-8B34-4ABC-ACE2-883505C52556}"/>
              </a:ext>
            </a:extLst>
          </p:cNvPr>
          <p:cNvSpPr>
            <a:spLocks noGrp="1"/>
          </p:cNvSpPr>
          <p:nvPr>
            <p:ph type="sldNum" sz="quarter" idx="12"/>
          </p:nvPr>
        </p:nvSpPr>
        <p:spPr/>
        <p:txBody>
          <a:bodyPr/>
          <a:lstStyle/>
          <a:p>
            <a:fld id="{CE9A113A-F742-49CF-A85A-E0D8FE6C04E0}" type="slidenum">
              <a:rPr lang="en-US" smtClean="0"/>
              <a:t>‹#›</a:t>
            </a:fld>
            <a:endParaRPr lang="en-US"/>
          </a:p>
        </p:txBody>
      </p:sp>
    </p:spTree>
    <p:extLst>
      <p:ext uri="{BB962C8B-B14F-4D97-AF65-F5344CB8AC3E}">
        <p14:creationId xmlns:p14="http://schemas.microsoft.com/office/powerpoint/2010/main" val="10890880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AF0E7-0857-4F8F-BBA8-FE79C9E79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956AA-A736-4AF1-97C1-C211ED730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5AB18F-362A-42BF-BC5E-6052C0514D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F6AB9F-55B2-4966-9B99-F86E581AE778}"/>
              </a:ext>
            </a:extLst>
          </p:cNvPr>
          <p:cNvSpPr>
            <a:spLocks noGrp="1"/>
          </p:cNvSpPr>
          <p:nvPr>
            <p:ph type="dt" sz="half" idx="10"/>
          </p:nvPr>
        </p:nvSpPr>
        <p:spPr/>
        <p:txBody>
          <a:bodyPr/>
          <a:lstStyle/>
          <a:p>
            <a:fld id="{5E786B33-085C-4073-89C3-E3A3C2C6CF04}" type="datetimeFigureOut">
              <a:rPr lang="en-US" smtClean="0"/>
              <a:t>11/18/2022</a:t>
            </a:fld>
            <a:endParaRPr lang="en-US"/>
          </a:p>
        </p:txBody>
      </p:sp>
      <p:sp>
        <p:nvSpPr>
          <p:cNvPr id="6" name="Footer Placeholder 5">
            <a:extLst>
              <a:ext uri="{FF2B5EF4-FFF2-40B4-BE49-F238E27FC236}">
                <a16:creationId xmlns:a16="http://schemas.microsoft.com/office/drawing/2014/main" id="{A1E9AE27-083A-410A-BFDA-50D7943BF1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E0DC81-4418-4B99-B0A0-47FE879DC861}"/>
              </a:ext>
            </a:extLst>
          </p:cNvPr>
          <p:cNvSpPr>
            <a:spLocks noGrp="1"/>
          </p:cNvSpPr>
          <p:nvPr>
            <p:ph type="sldNum" sz="quarter" idx="12"/>
          </p:nvPr>
        </p:nvSpPr>
        <p:spPr/>
        <p:txBody>
          <a:bodyPr/>
          <a:lstStyle/>
          <a:p>
            <a:fld id="{CE9A113A-F742-49CF-A85A-E0D8FE6C04E0}" type="slidenum">
              <a:rPr lang="en-US" smtClean="0"/>
              <a:t>‹#›</a:t>
            </a:fld>
            <a:endParaRPr lang="en-US"/>
          </a:p>
        </p:txBody>
      </p:sp>
    </p:spTree>
    <p:extLst>
      <p:ext uri="{BB962C8B-B14F-4D97-AF65-F5344CB8AC3E}">
        <p14:creationId xmlns:p14="http://schemas.microsoft.com/office/powerpoint/2010/main" val="611624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1EF7-6534-4D7D-9504-8852A4DC86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83D9C3-6D55-48C6-B90E-0665738E28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1FDCF-5BD2-4B31-9D71-2757D476318D}"/>
              </a:ext>
            </a:extLst>
          </p:cNvPr>
          <p:cNvSpPr>
            <a:spLocks noGrp="1"/>
          </p:cNvSpPr>
          <p:nvPr>
            <p:ph type="dt" sz="half" idx="10"/>
          </p:nvPr>
        </p:nvSpPr>
        <p:spPr/>
        <p:txBody>
          <a:bodyPr/>
          <a:lstStyle/>
          <a:p>
            <a:fld id="{5E786B33-085C-4073-89C3-E3A3C2C6CF04}" type="datetimeFigureOut">
              <a:rPr lang="en-US" smtClean="0"/>
              <a:t>11/18/2022</a:t>
            </a:fld>
            <a:endParaRPr lang="en-US"/>
          </a:p>
        </p:txBody>
      </p:sp>
      <p:sp>
        <p:nvSpPr>
          <p:cNvPr id="5" name="Footer Placeholder 4">
            <a:extLst>
              <a:ext uri="{FF2B5EF4-FFF2-40B4-BE49-F238E27FC236}">
                <a16:creationId xmlns:a16="http://schemas.microsoft.com/office/drawing/2014/main" id="{BFA0117A-9FC3-4A75-903B-F6A2D0E52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BA415-13DD-4D82-85D0-42FC87F0D5C6}"/>
              </a:ext>
            </a:extLst>
          </p:cNvPr>
          <p:cNvSpPr>
            <a:spLocks noGrp="1"/>
          </p:cNvSpPr>
          <p:nvPr>
            <p:ph type="sldNum" sz="quarter" idx="12"/>
          </p:nvPr>
        </p:nvSpPr>
        <p:spPr/>
        <p:txBody>
          <a:bodyPr/>
          <a:lstStyle/>
          <a:p>
            <a:fld id="{CE9A113A-F742-49CF-A85A-E0D8FE6C04E0}" type="slidenum">
              <a:rPr lang="en-US" smtClean="0"/>
              <a:t>‹#›</a:t>
            </a:fld>
            <a:endParaRPr lang="en-US"/>
          </a:p>
        </p:txBody>
      </p:sp>
    </p:spTree>
    <p:extLst>
      <p:ext uri="{BB962C8B-B14F-4D97-AF65-F5344CB8AC3E}">
        <p14:creationId xmlns:p14="http://schemas.microsoft.com/office/powerpoint/2010/main" val="4281662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A3C61F-1D36-47BA-9A99-199DA3C5DC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272A9A-D1DC-4E02-A805-3478F25CD5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5CFE5-65DD-445F-91F9-1F87929EEDF4}"/>
              </a:ext>
            </a:extLst>
          </p:cNvPr>
          <p:cNvSpPr>
            <a:spLocks noGrp="1"/>
          </p:cNvSpPr>
          <p:nvPr>
            <p:ph type="dt" sz="half" idx="10"/>
          </p:nvPr>
        </p:nvSpPr>
        <p:spPr/>
        <p:txBody>
          <a:bodyPr/>
          <a:lstStyle/>
          <a:p>
            <a:fld id="{5E786B33-085C-4073-89C3-E3A3C2C6CF04}" type="datetimeFigureOut">
              <a:rPr lang="en-US" smtClean="0"/>
              <a:t>11/18/2022</a:t>
            </a:fld>
            <a:endParaRPr lang="en-US"/>
          </a:p>
        </p:txBody>
      </p:sp>
      <p:sp>
        <p:nvSpPr>
          <p:cNvPr id="5" name="Footer Placeholder 4">
            <a:extLst>
              <a:ext uri="{FF2B5EF4-FFF2-40B4-BE49-F238E27FC236}">
                <a16:creationId xmlns:a16="http://schemas.microsoft.com/office/drawing/2014/main" id="{63883E9D-726E-4C35-A671-E8293B5FE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F642D-C71A-491A-AE7F-DA4284EEEE7E}"/>
              </a:ext>
            </a:extLst>
          </p:cNvPr>
          <p:cNvSpPr>
            <a:spLocks noGrp="1"/>
          </p:cNvSpPr>
          <p:nvPr>
            <p:ph type="sldNum" sz="quarter" idx="12"/>
          </p:nvPr>
        </p:nvSpPr>
        <p:spPr/>
        <p:txBody>
          <a:bodyPr/>
          <a:lstStyle/>
          <a:p>
            <a:fld id="{CE9A113A-F742-49CF-A85A-E0D8FE6C04E0}" type="slidenum">
              <a:rPr lang="en-US" smtClean="0"/>
              <a:t>‹#›</a:t>
            </a:fld>
            <a:endParaRPr lang="en-US"/>
          </a:p>
        </p:txBody>
      </p:sp>
    </p:spTree>
    <p:extLst>
      <p:ext uri="{BB962C8B-B14F-4D97-AF65-F5344CB8AC3E}">
        <p14:creationId xmlns:p14="http://schemas.microsoft.com/office/powerpoint/2010/main" val="2792670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A270CF60-00A5-624E-A651-54F153F06DC4}" type="datetimeFigureOut">
              <a:rPr lang="en-US" smtClean="0"/>
              <a:t>11/18/2022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C06FA08E-85EE-FF40-AC17-546F31E2F4CC}" type="slidenum">
              <a:rPr lang="en-US" smtClean="0"/>
              <a:t>‹#›</a:t>
            </a:fld>
            <a:endParaRPr lang="en-US"/>
          </a:p>
        </p:txBody>
      </p:sp>
    </p:spTree>
    <p:extLst>
      <p:ext uri="{BB962C8B-B14F-4D97-AF65-F5344CB8AC3E}">
        <p14:creationId xmlns:p14="http://schemas.microsoft.com/office/powerpoint/2010/main" val="3951213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A270CF60-00A5-624E-A651-54F153F06DC4}" type="datetimeFigureOut">
              <a:rPr lang="en-US" smtClean="0"/>
              <a:t>11/18/2022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C06FA08E-85EE-FF40-AC17-546F31E2F4CC}" type="slidenum">
              <a:rPr lang="en-US" smtClean="0"/>
              <a:t>‹#›</a:t>
            </a:fld>
            <a:endParaRPr lang="en-US"/>
          </a:p>
        </p:txBody>
      </p:sp>
    </p:spTree>
    <p:extLst>
      <p:ext uri="{BB962C8B-B14F-4D97-AF65-F5344CB8AC3E}">
        <p14:creationId xmlns:p14="http://schemas.microsoft.com/office/powerpoint/2010/main" val="322897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6.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A270CF60-00A5-624E-A651-54F153F06DC4}" type="datetimeFigureOut">
              <a:rPr lang="en-US" smtClean="0"/>
              <a:t>11/18/2022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C06FA08E-85EE-FF40-AC17-546F31E2F4CC}" type="slidenum">
              <a:rPr lang="en-US" smtClean="0"/>
              <a:t>‹#›</a:t>
            </a:fld>
            <a:endParaRPr lang="en-US"/>
          </a:p>
        </p:txBody>
      </p:sp>
    </p:spTree>
    <p:extLst>
      <p:ext uri="{BB962C8B-B14F-4D97-AF65-F5344CB8AC3E}">
        <p14:creationId xmlns:p14="http://schemas.microsoft.com/office/powerpoint/2010/main" val="1474415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3391869341"/>
      </p:ext>
    </p:extLst>
  </p:cSld>
  <p:clrMap bg1="lt1" tx1="dk1" bg2="lt2" tx2="dk2" accent1="accent1" accent2="accent2" accent3="accent3" accent4="accent4" accent5="accent5" accent6="accent6" hlink="hlink" folHlink="folHlink"/>
  <p:sldLayoutIdLst>
    <p:sldLayoutId id="2147483686" r:id="rId1"/>
    <p:sldLayoutId id="2147483743" r:id="rId2"/>
    <p:sldLayoutId id="2147483745" r:id="rId3"/>
    <p:sldLayoutId id="2147483744" r:id="rId4"/>
    <p:sldLayoutId id="2147483690" r:id="rId5"/>
    <p:sldLayoutId id="2147483691" r:id="rId6"/>
    <p:sldLayoutId id="2147483692" r:id="rId7"/>
    <p:sldLayoutId id="2147483693" r:id="rId8"/>
    <p:sldLayoutId id="2147483694" r:id="rId9"/>
    <p:sldLayoutId id="2147483695" r:id="rId10"/>
    <p:sldLayoutId id="2147483696"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17225533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46" r:id="rId10"/>
    <p:sldLayoutId id="2147483747" r:id="rId11"/>
    <p:sldLayoutId id="2147483748" r:id="rId12"/>
    <p:sldLayoutId id="214748375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70A61-5424-4D0F-8315-BB22B8CB5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0D429A-B927-414D-80BD-ADB4F71A5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6DD56F4-B78E-41CB-8C5D-BE130C082E01}"/>
              </a:ext>
            </a:extLst>
          </p:cNvPr>
          <p:cNvSpPr>
            <a:spLocks noGrp="1"/>
          </p:cNvSpPr>
          <p:nvPr>
            <p:ph type="sldNum" sz="quarter" idx="4"/>
          </p:nvPr>
        </p:nvSpPr>
        <p:spPr>
          <a:xfrm>
            <a:off x="294968" y="6278256"/>
            <a:ext cx="403122" cy="409575"/>
          </a:xfrm>
          <a:prstGeom prst="rect">
            <a:avLst/>
          </a:prstGeom>
        </p:spPr>
        <p:txBody>
          <a:bodyPr vert="horz" lIns="91440" tIns="45720" rIns="91440" bIns="45720" rtlCol="0" anchor="ctr"/>
          <a:lstStyle>
            <a:lvl1pPr algn="ctr">
              <a:defRPr sz="1400" b="1">
                <a:solidFill>
                  <a:schemeClr val="bg1"/>
                </a:solidFill>
              </a:defRPr>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1997004018"/>
      </p:ext>
    </p:extLst>
  </p:cSld>
  <p:clrMap bg1="lt1" tx1="dk1" bg2="lt2" tx2="dk2" accent1="accent1" accent2="accent2" accent3="accent3" accent4="accent4" accent5="accent5" accent6="accent6" hlink="hlink" folHlink="folHlink"/>
  <p:sldLayoutIdLst>
    <p:sldLayoutId id="2147483749"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C01098-135D-4281-879D-A60BA1B02D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101CAF-0A9D-406E-8E49-7666C1AA43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5E8FA-F77E-464A-821E-6781678302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04873-32AF-42D0-BE91-4BF0E39C51E9}" type="datetimeFigureOut">
              <a:rPr lang="en-US" smtClean="0"/>
              <a:t>11/18/2022</a:t>
            </a:fld>
            <a:endParaRPr lang="en-US"/>
          </a:p>
        </p:txBody>
      </p:sp>
      <p:sp>
        <p:nvSpPr>
          <p:cNvPr id="5" name="Footer Placeholder 4">
            <a:extLst>
              <a:ext uri="{FF2B5EF4-FFF2-40B4-BE49-F238E27FC236}">
                <a16:creationId xmlns:a16="http://schemas.microsoft.com/office/drawing/2014/main" id="{584BD3CC-C172-4BB5-9F1F-FD9DCBF063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C479E4-7BBF-4174-8DA3-BD9FAC9D79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04A03-13ED-44A8-9445-D54FFB1CA4AF}" type="slidenum">
              <a:rPr lang="en-US" smtClean="0"/>
              <a:t>‹#›</a:t>
            </a:fld>
            <a:endParaRPr lang="en-US"/>
          </a:p>
        </p:txBody>
      </p:sp>
    </p:spTree>
    <p:extLst>
      <p:ext uri="{BB962C8B-B14F-4D97-AF65-F5344CB8AC3E}">
        <p14:creationId xmlns:p14="http://schemas.microsoft.com/office/powerpoint/2010/main" val="425062626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7DDBAF-4CF3-47C1-B6F4-385B5E422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41E65D-E01C-496B-A42B-2EDECCD1DA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84F16-6C0D-48CD-A9BE-9553A10822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86B33-085C-4073-89C3-E3A3C2C6CF04}" type="datetimeFigureOut">
              <a:rPr lang="en-US" smtClean="0"/>
              <a:t>11/18/2022</a:t>
            </a:fld>
            <a:endParaRPr lang="en-US"/>
          </a:p>
        </p:txBody>
      </p:sp>
      <p:sp>
        <p:nvSpPr>
          <p:cNvPr id="5" name="Footer Placeholder 4">
            <a:extLst>
              <a:ext uri="{FF2B5EF4-FFF2-40B4-BE49-F238E27FC236}">
                <a16:creationId xmlns:a16="http://schemas.microsoft.com/office/drawing/2014/main" id="{0D85507B-99CD-4286-B648-CD44F378C3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9667C9-5FBD-4320-88E5-B22FC97D6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9A113A-F742-49CF-A85A-E0D8FE6C04E0}" type="slidenum">
              <a:rPr lang="en-US" smtClean="0"/>
              <a:t>‹#›</a:t>
            </a:fld>
            <a:endParaRPr lang="en-US"/>
          </a:p>
        </p:txBody>
      </p:sp>
    </p:spTree>
    <p:extLst>
      <p:ext uri="{BB962C8B-B14F-4D97-AF65-F5344CB8AC3E}">
        <p14:creationId xmlns:p14="http://schemas.microsoft.com/office/powerpoint/2010/main" val="803595982"/>
      </p:ext>
    </p:extLst>
  </p:cSld>
  <p:clrMap bg1="lt1" tx1="dk1" bg2="lt2" tx2="dk2" accent1="accent1" accent2="accent2" accent3="accent3" accent4="accent4" accent5="accent5" accent6="accent6" hlink="hlink" folHlink="folHlink"/>
  <p:sldLayoutIdLst>
    <p:sldLayoutId id="2147483689" r:id="rId1"/>
    <p:sldLayoutId id="2147483688" r:id="rId2"/>
    <p:sldLayoutId id="2147483707" r:id="rId3"/>
    <p:sldLayoutId id="2147483708" r:id="rId4"/>
    <p:sldLayoutId id="2147483653" r:id="rId5"/>
    <p:sldLayoutId id="2147483709" r:id="rId6"/>
    <p:sldLayoutId id="2147483712" r:id="rId7"/>
    <p:sldLayoutId id="2147483656" r:id="rId8"/>
    <p:sldLayoutId id="2147483710"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hyperlink" Target="http://theconversation.com/employers-arent-ready-for-shared-parental-leave-30809" TargetMode="Externa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32.png"/><Relationship Id="rId7" Type="http://schemas.openxmlformats.org/officeDocument/2006/relationships/image" Target="../media/image35.jpeg"/><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34.png"/><Relationship Id="rId11" Type="http://schemas.openxmlformats.org/officeDocument/2006/relationships/diagramColors" Target="../diagrams/colors4.xml"/><Relationship Id="rId5" Type="http://schemas.openxmlformats.org/officeDocument/2006/relationships/hyperlink" Target="http://www.opensocietyfoundations.org/voices/praise-black-fathers" TargetMode="External"/><Relationship Id="rId10" Type="http://schemas.openxmlformats.org/officeDocument/2006/relationships/diagramQuickStyle" Target="../diagrams/quickStyle4.xml"/><Relationship Id="rId4" Type="http://schemas.openxmlformats.org/officeDocument/2006/relationships/image" Target="../media/image33.jpeg"/><Relationship Id="rId9"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3" Type="http://schemas.openxmlformats.org/officeDocument/2006/relationships/hyperlink" Target="https://www.awesomelyluvvie.com/2020/07/fight-for-black-women.html" TargetMode="External"/><Relationship Id="rId2" Type="http://schemas.openxmlformats.org/officeDocument/2006/relationships/image" Target="../media/image43.gi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8.xml"/><Relationship Id="rId7" Type="http://schemas.openxmlformats.org/officeDocument/2006/relationships/image" Target="../media/image48.png"/><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6.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28.jpeg"/><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D813D1-BA6B-40B4-A101-04BB8944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20" name="Rectangle 19">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EA3DFA5-2D7B-4989-8ED7-8321EC114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txBox="1">
            <a:spLocks noGrp="1"/>
          </p:cNvSpPr>
          <p:nvPr>
            <p:ph type="title" idx="4294967295"/>
          </p:nvPr>
        </p:nvSpPr>
        <p:spPr>
          <a:xfrm>
            <a:off x="1191966" y="900622"/>
            <a:ext cx="7271550" cy="1893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all" spc="200" normalizeH="0" baseline="0" noProof="0" dirty="0">
                <a:ln>
                  <a:noFill/>
                </a:ln>
                <a:solidFill>
                  <a:schemeClr val="tx1"/>
                </a:solidFill>
                <a:effectLst/>
                <a:uLnTx/>
                <a:uFillTx/>
                <a:latin typeface="Calisto MT" panose="02040603050505030304" pitchFamily="18" charset="0"/>
                <a:ea typeface="+mj-ea"/>
                <a:cs typeface="+mj-cs"/>
              </a:rPr>
              <a:t>Kansas birth equity Training: education to create birth equity in Kansas</a:t>
            </a:r>
            <a:endParaRPr kumimoji="0" lang="en-US" sz="2600" b="1" i="1" u="none" strike="noStrike" kern="1200" cap="none" spc="0" normalizeH="0" baseline="0" noProof="0" dirty="0">
              <a:ln>
                <a:noFill/>
              </a:ln>
              <a:solidFill>
                <a:schemeClr val="tx1"/>
              </a:solidFill>
              <a:effectLst/>
              <a:uLnTx/>
              <a:uFillTx/>
              <a:latin typeface="Calisto MT" panose="02040603050505030304" pitchFamily="18" charset="0"/>
              <a:ea typeface="+mj-ea"/>
              <a:cs typeface="+mj-cs"/>
            </a:endParaRPr>
          </a:p>
        </p:txBody>
      </p:sp>
      <p:sp>
        <p:nvSpPr>
          <p:cNvPr id="3" name="TextBox 2">
            <a:extLst>
              <a:ext uri="{FF2B5EF4-FFF2-40B4-BE49-F238E27FC236}">
                <a16:creationId xmlns:a16="http://schemas.microsoft.com/office/drawing/2014/main" id="{7725C54A-2B50-4F43-8ACC-DEC5D885D123}"/>
              </a:ext>
            </a:extLst>
          </p:cNvPr>
          <p:cNvSpPr txBox="1"/>
          <p:nvPr/>
        </p:nvSpPr>
        <p:spPr>
          <a:xfrm>
            <a:off x="861237" y="2965593"/>
            <a:ext cx="4149641" cy="2941544"/>
          </a:xfrm>
          <a:prstGeom prst="rect">
            <a:avLst/>
          </a:prstGeom>
        </p:spPr>
        <p:txBody>
          <a:bodyPr vert="horz" lIns="91440" tIns="45720" rIns="91440" bIns="45720" rtlCol="0">
            <a:normAutofit/>
          </a:bodyPr>
          <a:lstStyle/>
          <a:p>
            <a:pPr marR="0" lvl="0" defTabSz="914400" fontAlgn="auto">
              <a:lnSpc>
                <a:spcPct val="90000"/>
              </a:lnSpc>
              <a:spcAft>
                <a:spcPts val="0"/>
              </a:spcAft>
              <a:buClr>
                <a:srgbClr val="9BAFB5"/>
              </a:buClr>
              <a:buSzTx/>
              <a:tabLst/>
              <a:defRPr/>
            </a:pPr>
            <a:r>
              <a:rPr kumimoji="0" lang="en-US" sz="1700" b="1" i="0" u="none" strike="noStrike" cap="none" spc="0" normalizeH="0" baseline="0" noProof="0" dirty="0">
                <a:ln>
                  <a:noFill/>
                </a:ln>
                <a:effectLst/>
                <a:uLnTx/>
                <a:uFillTx/>
                <a:latin typeface="Calisto MT" panose="02040603050505030304" pitchFamily="18" charset="0"/>
              </a:rPr>
              <a:t>Sharla Smith, PhD. MPH</a:t>
            </a:r>
          </a:p>
          <a:p>
            <a:pPr marR="0" lvl="0" defTabSz="914400" fontAlgn="auto">
              <a:lnSpc>
                <a:spcPct val="90000"/>
              </a:lnSpc>
              <a:spcAft>
                <a:spcPts val="0"/>
              </a:spcAft>
              <a:buClr>
                <a:srgbClr val="9BAFB5"/>
              </a:buClr>
              <a:buSzTx/>
              <a:tabLst/>
              <a:defRPr/>
            </a:pPr>
            <a:r>
              <a:rPr kumimoji="0" lang="en-US" sz="1700" b="0" i="0" u="none" strike="noStrike" cap="none" spc="0" normalizeH="0" baseline="0" noProof="0" dirty="0">
                <a:ln>
                  <a:noFill/>
                </a:ln>
                <a:effectLst/>
                <a:uLnTx/>
                <a:uFillTx/>
                <a:latin typeface="Calisto MT" panose="02040603050505030304" pitchFamily="18" charset="0"/>
              </a:rPr>
              <a:t>Associate Professor, Department of Population Health</a:t>
            </a:r>
          </a:p>
          <a:p>
            <a:pPr marR="0" lvl="0" defTabSz="914400" fontAlgn="auto">
              <a:lnSpc>
                <a:spcPct val="90000"/>
              </a:lnSpc>
              <a:spcAft>
                <a:spcPts val="0"/>
              </a:spcAft>
              <a:buClr>
                <a:srgbClr val="9BAFB5"/>
              </a:buClr>
              <a:buSzTx/>
              <a:tabLst/>
              <a:defRPr/>
            </a:pPr>
            <a:r>
              <a:rPr kumimoji="0" lang="en-US" sz="1700" b="0" i="0" u="none" strike="noStrike" cap="none" spc="0" normalizeH="0" baseline="0" noProof="0" dirty="0">
                <a:ln>
                  <a:noFill/>
                </a:ln>
                <a:effectLst/>
                <a:uLnTx/>
                <a:uFillTx/>
                <a:latin typeface="Calisto MT" panose="02040603050505030304" pitchFamily="18" charset="0"/>
              </a:rPr>
              <a:t>Director of Birth Equity, Department of Obstetrics &amp; Gynecology</a:t>
            </a:r>
          </a:p>
          <a:p>
            <a:pPr marR="0" lvl="0" defTabSz="914400" fontAlgn="auto">
              <a:lnSpc>
                <a:spcPct val="90000"/>
              </a:lnSpc>
              <a:spcAft>
                <a:spcPts val="0"/>
              </a:spcAft>
              <a:buClr>
                <a:srgbClr val="9BAFB5"/>
              </a:buClr>
              <a:buSzTx/>
              <a:tabLst/>
              <a:defRPr/>
            </a:pPr>
            <a:r>
              <a:rPr kumimoji="0" lang="en-US" sz="1700" b="0" i="0" u="none" strike="noStrike" cap="none" spc="0" normalizeH="0" baseline="0" noProof="0" dirty="0">
                <a:ln>
                  <a:noFill/>
                </a:ln>
                <a:effectLst/>
                <a:uLnTx/>
                <a:uFillTx/>
                <a:latin typeface="Calisto MT" panose="02040603050505030304" pitchFamily="18" charset="0"/>
              </a:rPr>
              <a:t>Founder &amp; Director, Kansas Birth Equity Network</a:t>
            </a:r>
          </a:p>
          <a:p>
            <a:pPr marR="0" lvl="0" defTabSz="914400" fontAlgn="auto">
              <a:lnSpc>
                <a:spcPct val="90000"/>
              </a:lnSpc>
              <a:spcAft>
                <a:spcPts val="0"/>
              </a:spcAft>
              <a:buClr>
                <a:srgbClr val="9BAFB5"/>
              </a:buClr>
              <a:buSzTx/>
              <a:tabLst/>
              <a:defRPr/>
            </a:pPr>
            <a:r>
              <a:rPr kumimoji="0" lang="en-US" sz="1700" b="0" i="1" u="none" strike="noStrike" cap="none" spc="0" normalizeH="0" baseline="0" noProof="0" dirty="0">
                <a:ln>
                  <a:noFill/>
                </a:ln>
                <a:effectLst/>
                <a:uLnTx/>
                <a:uFillTx/>
                <a:latin typeface="Calisto MT" panose="02040603050505030304" pitchFamily="18" charset="0"/>
              </a:rPr>
              <a:t>University of Kansas Medical Center</a:t>
            </a:r>
          </a:p>
          <a:p>
            <a:pPr marR="0" lvl="0" defTabSz="914400" fontAlgn="auto">
              <a:lnSpc>
                <a:spcPct val="90000"/>
              </a:lnSpc>
              <a:spcBef>
                <a:spcPts val="0"/>
              </a:spcBef>
              <a:spcAft>
                <a:spcPts val="0"/>
              </a:spcAft>
              <a:buClrTx/>
              <a:buSzTx/>
              <a:tabLst/>
              <a:defRPr/>
            </a:pPr>
            <a:endParaRPr kumimoji="0" lang="en-US" sz="1700" b="0" i="0" u="none" strike="noStrike" cap="none" spc="0" normalizeH="0" baseline="0" noProof="0" dirty="0">
              <a:ln>
                <a:noFill/>
              </a:ln>
              <a:effectLst/>
              <a:uLnTx/>
              <a:uFillTx/>
              <a:latin typeface="Calisto MT" panose="02040603050505030304" pitchFamily="18" charset="0"/>
            </a:endParaRPr>
          </a:p>
        </p:txBody>
      </p:sp>
      <p:pic>
        <p:nvPicPr>
          <p:cNvPr id="9" name="Picture 8">
            <a:extLst>
              <a:ext uri="{FF2B5EF4-FFF2-40B4-BE49-F238E27FC236}">
                <a16:creationId xmlns:a16="http://schemas.microsoft.com/office/drawing/2014/main" id="{0339BCAE-C718-4D75-B713-004C8F19D5D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5730"/>
          <a:stretch/>
        </p:blipFill>
        <p:spPr>
          <a:xfrm>
            <a:off x="6094561" y="2666483"/>
            <a:ext cx="5652633" cy="3179620"/>
          </a:xfrm>
          <a:prstGeom prst="rect">
            <a:avLst/>
          </a:prstGeom>
        </p:spPr>
      </p:pic>
      <p:pic>
        <p:nvPicPr>
          <p:cNvPr id="6" name="Picture 5" descr="KBEN, Kansas Birth Equity Network, logo">
            <a:extLst>
              <a:ext uri="{FF2B5EF4-FFF2-40B4-BE49-F238E27FC236}">
                <a16:creationId xmlns:a16="http://schemas.microsoft.com/office/drawing/2014/main" id="{602DCF3D-52CB-479C-8915-75E00A0A5A70}"/>
              </a:ext>
            </a:extLst>
          </p:cNvPr>
          <p:cNvPicPr>
            <a:picLocks noChangeAspect="1"/>
          </p:cNvPicPr>
          <p:nvPr/>
        </p:nvPicPr>
        <p:blipFill>
          <a:blip r:embed="rId6"/>
          <a:stretch>
            <a:fillRect/>
          </a:stretch>
        </p:blipFill>
        <p:spPr>
          <a:xfrm>
            <a:off x="5565498" y="4009800"/>
            <a:ext cx="6320441" cy="2344377"/>
          </a:xfrm>
          <a:prstGeom prst="rect">
            <a:avLst/>
          </a:prstGeom>
        </p:spPr>
      </p:pic>
      <p:sp>
        <p:nvSpPr>
          <p:cNvPr id="5" name="Subtitle 2">
            <a:extLst>
              <a:ext uri="{FF2B5EF4-FFF2-40B4-BE49-F238E27FC236}">
                <a16:creationId xmlns:a16="http://schemas.microsoft.com/office/drawing/2014/main" id="{1B15C070-1B81-470D-A4C0-C1DA71A83C7F}"/>
              </a:ext>
              <a:ext uri="{C183D7F6-B498-43B3-948B-1728B52AA6E4}">
                <adec:decorative xmlns:adec="http://schemas.microsoft.com/office/drawing/2017/decorative" val="1"/>
              </a:ext>
            </a:extLst>
          </p:cNvPr>
          <p:cNvSpPr txBox="1">
            <a:spLocks/>
          </p:cNvSpPr>
          <p:nvPr/>
        </p:nvSpPr>
        <p:spPr>
          <a:xfrm>
            <a:off x="743300" y="5080794"/>
            <a:ext cx="4614759" cy="28241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a:ln>
                <a:noFill/>
              </a:ln>
              <a:solidFill>
                <a:srgbClr val="FFFFFF"/>
              </a:solidFill>
              <a:effectLst/>
              <a:uLnTx/>
              <a:uFillTx/>
              <a:latin typeface="Calisto MT" panose="02040603050505030304" pitchFamily="18" charset="0"/>
              <a:ea typeface="+mn-ea"/>
              <a:cs typeface="+mn-cs"/>
            </a:endParaRP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a:ln>
                <a:noFill/>
              </a:ln>
              <a:solidFill>
                <a:srgbClr val="FFFFFF"/>
              </a:solidFill>
              <a:effectLst/>
              <a:uLnTx/>
              <a:uFillTx/>
              <a:latin typeface="Calisto MT" panose="02040603050505030304" pitchFamily="18" charset="0"/>
              <a:ea typeface="+mn-ea"/>
              <a:cs typeface="+mn-cs"/>
            </a:endParaRP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a:ln>
                <a:noFill/>
              </a:ln>
              <a:solidFill>
                <a:srgbClr val="FFFFFF"/>
              </a:solidFill>
              <a:effectLst/>
              <a:uLnTx/>
              <a:uFillTx/>
              <a:latin typeface="Calisto MT" panose="02040603050505030304" pitchFamily="18" charset="0"/>
              <a:ea typeface="+mn-ea"/>
              <a:cs typeface="+mn-cs"/>
            </a:endParaRPr>
          </a:p>
        </p:txBody>
      </p:sp>
      <p:sp>
        <p:nvSpPr>
          <p:cNvPr id="4" name="AutoShape 2">
            <a:extLst>
              <a:ext uri="{FF2B5EF4-FFF2-40B4-BE49-F238E27FC236}">
                <a16:creationId xmlns:a16="http://schemas.microsoft.com/office/drawing/2014/main" id="{17AE438A-0982-4BE3-9D6E-CBC6D5F504B5}"/>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061364"/>
      </p:ext>
    </p:extLst>
  </p:cSld>
  <p:clrMapOvr>
    <a:masterClrMapping/>
  </p:clrMapOvr>
  <mc:AlternateContent xmlns:mc="http://schemas.openxmlformats.org/markup-compatibility/2006" xmlns:p14="http://schemas.microsoft.com/office/powerpoint/2010/main">
    <mc:Choice Requires="p14">
      <p:transition spd="slow" p14:dur="2000" advTm="20300"/>
    </mc:Choice>
    <mc:Fallback xmlns="">
      <p:transition spd="slow" advTm="203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B442-1110-4682-AA59-1B56FF8383D4}"/>
              </a:ext>
            </a:extLst>
          </p:cNvPr>
          <p:cNvSpPr>
            <a:spLocks noGrp="1"/>
          </p:cNvSpPr>
          <p:nvPr>
            <p:ph type="title"/>
          </p:nvPr>
        </p:nvSpPr>
        <p:spPr/>
        <p:txBody>
          <a:bodyPr/>
          <a:lstStyle/>
          <a:p>
            <a:r>
              <a:rPr lang="en-US">
                <a:latin typeface="Georgia" panose="02040502050405020303" pitchFamily="18" charset="0"/>
              </a:rPr>
              <a:t>Finding the Root of Inequities</a:t>
            </a:r>
          </a:p>
        </p:txBody>
      </p:sp>
      <p:graphicFrame>
        <p:nvGraphicFramePr>
          <p:cNvPr id="5" name="Content Placeholder 2">
            <a:extLst>
              <a:ext uri="{FF2B5EF4-FFF2-40B4-BE49-F238E27FC236}">
                <a16:creationId xmlns:a16="http://schemas.microsoft.com/office/drawing/2014/main" id="{B578B123-EBAB-4D9A-A38B-7D20BC886E22}"/>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447623825"/>
              </p:ext>
            </p:extLst>
          </p:nvPr>
        </p:nvGraphicFramePr>
        <p:xfrm>
          <a:off x="575353" y="1502979"/>
          <a:ext cx="11217254" cy="5097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284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ChangeArrowheads="1"/>
          </p:cNvSpPr>
          <p:nvPr>
            <p:ph type="title"/>
          </p:nvPr>
        </p:nvSpPr>
        <p:spPr>
          <a:xfrm>
            <a:off x="1524000" y="0"/>
            <a:ext cx="9144000" cy="1143000"/>
          </a:xfrm>
        </p:spPr>
        <p:txBody>
          <a:bodyPr/>
          <a:lstStyle/>
          <a:p>
            <a:pPr eaLnBrk="1" hangingPunct="1"/>
            <a:r>
              <a:rPr lang="en-US" altLang="en-US" sz="3400" b="1" dirty="0">
                <a:latin typeface="Calisto MT" panose="02040603050505030304" pitchFamily="18" charset="0"/>
              </a:rPr>
              <a:t>Racial Differences in Telomere Length</a:t>
            </a:r>
            <a:endParaRPr lang="en-US" altLang="en-US" sz="3400" dirty="0">
              <a:solidFill>
                <a:srgbClr val="FFFF00"/>
              </a:solidFill>
              <a:latin typeface="Calisto MT" panose="02040603050505030304" pitchFamily="18" charset="0"/>
            </a:endParaRPr>
          </a:p>
        </p:txBody>
      </p:sp>
      <p:sp>
        <p:nvSpPr>
          <p:cNvPr id="74754" name="Rectangle 3">
            <a:extLst>
              <a:ext uri="{C183D7F6-B498-43B3-948B-1728B52AA6E4}">
                <adec:decorative xmlns:adec="http://schemas.microsoft.com/office/drawing/2017/decorative" val="1"/>
              </a:ext>
            </a:extLst>
          </p:cNvPr>
          <p:cNvSpPr>
            <a:spLocks noGrp="1" noChangeArrowheads="1"/>
          </p:cNvSpPr>
          <p:nvPr>
            <p:ph sz="half" idx="1"/>
          </p:nvPr>
        </p:nvSpPr>
        <p:spPr>
          <a:xfrm>
            <a:off x="1872344" y="1066800"/>
            <a:ext cx="5290457" cy="5029200"/>
          </a:xfrm>
        </p:spPr>
        <p:txBody>
          <a:bodyPr/>
          <a:lstStyle/>
          <a:p>
            <a:pPr eaLnBrk="1" hangingPunct="1">
              <a:buFontTx/>
              <a:buNone/>
            </a:pPr>
            <a:endParaRPr lang="en-US" altLang="en-US" sz="600" b="1" dirty="0">
              <a:solidFill>
                <a:srgbClr val="FFFF00"/>
              </a:solidFill>
            </a:endParaRPr>
          </a:p>
          <a:p>
            <a:pPr eaLnBrk="1" hangingPunct="1"/>
            <a:endParaRPr lang="en-US" altLang="en-US" dirty="0"/>
          </a:p>
        </p:txBody>
      </p:sp>
      <p:graphicFrame>
        <p:nvGraphicFramePr>
          <p:cNvPr id="74759" name="Content Placeholder 1">
            <a:extLst>
              <a:ext uri="{FF2B5EF4-FFF2-40B4-BE49-F238E27FC236}">
                <a16:creationId xmlns:a16="http://schemas.microsoft.com/office/drawing/2014/main" id="{35DB71AB-6151-D2F9-184F-D1919CA4EC3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438246402"/>
              </p:ext>
            </p:extLst>
          </p:nvPr>
        </p:nvGraphicFramePr>
        <p:xfrm>
          <a:off x="1676401" y="1143000"/>
          <a:ext cx="5740401" cy="5098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4756" name="Line 4">
            <a:extLst>
              <a:ext uri="{C183D7F6-B498-43B3-948B-1728B52AA6E4}">
                <adec:decorative xmlns:adec="http://schemas.microsoft.com/office/drawing/2017/decorative" val="1"/>
              </a:ext>
            </a:extLst>
          </p:cNvPr>
          <p:cNvSpPr>
            <a:spLocks noChangeShapeType="1"/>
          </p:cNvSpPr>
          <p:nvPr/>
        </p:nvSpPr>
        <p:spPr bwMode="auto">
          <a:xfrm>
            <a:off x="1872343" y="990600"/>
            <a:ext cx="84582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00"/>
              </a:solidFill>
              <a:latin typeface="Times New Roman"/>
            </a:endParaRPr>
          </a:p>
        </p:txBody>
      </p:sp>
      <p:sp>
        <p:nvSpPr>
          <p:cNvPr id="74757" name="Line 5">
            <a:extLst>
              <a:ext uri="{C183D7F6-B498-43B3-948B-1728B52AA6E4}">
                <adec:decorative xmlns:adec="http://schemas.microsoft.com/office/drawing/2017/decorative" val="1"/>
              </a:ext>
            </a:extLst>
          </p:cNvPr>
          <p:cNvSpPr>
            <a:spLocks noChangeShapeType="1"/>
          </p:cNvSpPr>
          <p:nvPr/>
        </p:nvSpPr>
        <p:spPr bwMode="auto">
          <a:xfrm>
            <a:off x="1872343" y="6241866"/>
            <a:ext cx="84582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endParaRPr lang="en-US">
              <a:solidFill>
                <a:srgbClr val="FFFF00"/>
              </a:solidFill>
              <a:latin typeface="Times New Roman"/>
            </a:endParaRPr>
          </a:p>
        </p:txBody>
      </p:sp>
      <p:pic>
        <p:nvPicPr>
          <p:cNvPr id="6152" name="Picture 8" descr="telomer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6801" y="1066800"/>
            <a:ext cx="3175001" cy="190500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2" descr="cartoon of youthful and aged telomer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6800" y="3276600"/>
            <a:ext cx="3109332" cy="286256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1828800" y="6248400"/>
            <a:ext cx="7086600" cy="400110"/>
          </a:xfrm>
          <a:prstGeom prst="rect">
            <a:avLst/>
          </a:prstGeom>
          <a:noFill/>
        </p:spPr>
        <p:txBody>
          <a:bodyPr wrap="square" rtlCol="0">
            <a:spAutoFit/>
          </a:bodyPr>
          <a:lstStyle/>
          <a:p>
            <a:r>
              <a:rPr lang="en-US" sz="2000" dirty="0" err="1">
                <a:solidFill>
                  <a:srgbClr val="002060"/>
                </a:solidFill>
                <a:latin typeface="Times New Roman"/>
              </a:rPr>
              <a:t>Geronimus</a:t>
            </a:r>
            <a:r>
              <a:rPr lang="en-US" sz="2000" dirty="0">
                <a:solidFill>
                  <a:srgbClr val="002060"/>
                </a:solidFill>
                <a:latin typeface="Times New Roman"/>
              </a:rPr>
              <a:t> et al., Human Nature, 2010</a:t>
            </a:r>
          </a:p>
        </p:txBody>
      </p:sp>
    </p:spTree>
    <p:extLst>
      <p:ext uri="{BB962C8B-B14F-4D97-AF65-F5344CB8AC3E}">
        <p14:creationId xmlns:p14="http://schemas.microsoft.com/office/powerpoint/2010/main" val="184702422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333EDA0D-F54B-48BB-9910-7DB6A5FBA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3A73256-0EB9-4289-A040-E77C05B42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39582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84FE2E0-0356-4DC9-A129-5C677E5BB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AF9516E-11D6-4EBA-B6FD-722514EE9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395815"/>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1E68CD86-EBCA-4577-B9FD-960CCEE8C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376835"/>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8DCED-F366-40FF-A946-4D565C1537AD}"/>
              </a:ext>
            </a:extLst>
          </p:cNvPr>
          <p:cNvSpPr>
            <a:spLocks noGrp="1"/>
          </p:cNvSpPr>
          <p:nvPr>
            <p:ph type="title"/>
          </p:nvPr>
        </p:nvSpPr>
        <p:spPr>
          <a:xfrm>
            <a:off x="1371599" y="365125"/>
            <a:ext cx="9748522" cy="1325563"/>
          </a:xfrm>
        </p:spPr>
        <p:txBody>
          <a:bodyPr>
            <a:normAutofit/>
          </a:bodyPr>
          <a:lstStyle/>
          <a:p>
            <a:r>
              <a:rPr lang="en-US" sz="4000" dirty="0">
                <a:solidFill>
                  <a:srgbClr val="FFFFFF"/>
                </a:solidFill>
                <a:latin typeface="Calisto MT" panose="02040603050505030304" pitchFamily="18" charset="0"/>
              </a:rPr>
              <a:t>The Training</a:t>
            </a:r>
          </a:p>
        </p:txBody>
      </p:sp>
      <p:pic>
        <p:nvPicPr>
          <p:cNvPr id="15" name="Picture 14" descr="young child">
            <a:extLst>
              <a:ext uri="{FF2B5EF4-FFF2-40B4-BE49-F238E27FC236}">
                <a16:creationId xmlns:a16="http://schemas.microsoft.com/office/drawing/2014/main" id="{15C3392D-7697-44D8-AC6C-477706DB72EC}"/>
              </a:ext>
            </a:extLst>
          </p:cNvPr>
          <p:cNvPicPr>
            <a:picLocks noChangeAspect="1"/>
          </p:cNvPicPr>
          <p:nvPr/>
        </p:nvPicPr>
        <p:blipFill rotWithShape="1">
          <a:blip r:embed="rId3"/>
          <a:srcRect l="27931" r="29817" b="-4"/>
          <a:stretch/>
        </p:blipFill>
        <p:spPr>
          <a:xfrm>
            <a:off x="1045013" y="182489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3" name="Picture 12" descr="photo of young man">
            <a:extLst>
              <a:ext uri="{FF2B5EF4-FFF2-40B4-BE49-F238E27FC236}">
                <a16:creationId xmlns:a16="http://schemas.microsoft.com/office/drawing/2014/main" id="{E9CB5DC2-04E0-4BA9-AA16-4CE4BE3BBEA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4875" r="28372" b="-4"/>
          <a:stretch/>
        </p:blipFill>
        <p:spPr>
          <a:xfrm>
            <a:off x="3650350" y="181687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10" name="Picture 9" descr="photo of pregnant abdomen cradled by hands">
            <a:extLst>
              <a:ext uri="{FF2B5EF4-FFF2-40B4-BE49-F238E27FC236}">
                <a16:creationId xmlns:a16="http://schemas.microsoft.com/office/drawing/2014/main" id="{84EC0FB3-4BBB-4431-A73D-8F0D7B8DBC6E}"/>
              </a:ext>
            </a:extLst>
          </p:cNvPr>
          <p:cNvPicPr>
            <a:picLocks noChangeAspect="1"/>
          </p:cNvPicPr>
          <p:nvPr/>
        </p:nvPicPr>
        <p:blipFill rotWithShape="1">
          <a:blip r:embed="rId6"/>
          <a:srcRect l="16571" r="16676" b="-4"/>
          <a:stretch/>
        </p:blipFill>
        <p:spPr>
          <a:xfrm>
            <a:off x="6292739" y="1816875"/>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5" name="Content Placeholder 4" descr="Pregnant person with presents">
            <a:extLst>
              <a:ext uri="{FF2B5EF4-FFF2-40B4-BE49-F238E27FC236}">
                <a16:creationId xmlns:a16="http://schemas.microsoft.com/office/drawing/2014/main" id="{36C78DE2-6719-44E1-B7C7-7E6ED38B8943}"/>
              </a:ext>
            </a:extLst>
          </p:cNvPr>
          <p:cNvPicPr>
            <a:picLocks noGrp="1" noChangeAspect="1"/>
          </p:cNvPicPr>
          <p:nvPr>
            <p:ph idx="1"/>
          </p:nvPr>
        </p:nvPicPr>
        <p:blipFill rotWithShape="1">
          <a:blip r:embed="rId7"/>
          <a:srcRect l="7920" r="25576" b="-5"/>
          <a:stretch/>
        </p:blipFill>
        <p:spPr>
          <a:xfrm>
            <a:off x="8894647" y="1831520"/>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graphicFrame>
        <p:nvGraphicFramePr>
          <p:cNvPr id="8" name="Diagram 7" descr="diagram showing mom/birthing person, father/partner, and baby receive quality care, thrive in the community, are safe in hospitals/clinics/community/access resources">
            <a:extLst>
              <a:ext uri="{FF2B5EF4-FFF2-40B4-BE49-F238E27FC236}">
                <a16:creationId xmlns:a16="http://schemas.microsoft.com/office/drawing/2014/main" id="{6BC822FA-77C1-4E9F-AB94-8B0AD927CFE8}"/>
              </a:ext>
            </a:extLst>
          </p:cNvPr>
          <p:cNvGraphicFramePr/>
          <p:nvPr>
            <p:extLst>
              <p:ext uri="{D42A27DB-BD31-4B8C-83A1-F6EECF244321}">
                <p14:modId xmlns:p14="http://schemas.microsoft.com/office/powerpoint/2010/main" val="3882350962"/>
              </p:ext>
            </p:extLst>
          </p:nvPr>
        </p:nvGraphicFramePr>
        <p:xfrm>
          <a:off x="1398464" y="3981946"/>
          <a:ext cx="9748523" cy="25932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046274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3AC4957-E471-4C6C-B902-0AB6EFB4B554}"/>
              </a:ext>
            </a:extLst>
          </p:cNvPr>
          <p:cNvSpPr>
            <a:spLocks noGrp="1"/>
          </p:cNvSpPr>
          <p:nvPr>
            <p:ph type="title"/>
          </p:nvPr>
        </p:nvSpPr>
        <p:spPr>
          <a:xfrm>
            <a:off x="1260873" y="1586484"/>
            <a:ext cx="3685032" cy="3685032"/>
          </a:xfrm>
          <a:prstGeom prst="ellipse">
            <a:avLst/>
          </a:prstGeom>
          <a:solidFill>
            <a:srgbClr val="0070C0"/>
          </a:solidFill>
          <a:ln>
            <a:noFill/>
          </a:ln>
        </p:spPr>
        <p:txBody>
          <a:bodyPr>
            <a:normAutofit/>
          </a:bodyPr>
          <a:lstStyle/>
          <a:p>
            <a:r>
              <a:rPr lang="en-US" sz="3000" dirty="0">
                <a:solidFill>
                  <a:srgbClr val="FFFFFF"/>
                </a:solidFill>
                <a:latin typeface="Calisto MT" panose="02040603050505030304" pitchFamily="18" charset="0"/>
              </a:rPr>
              <a:t>Birth equity training</a:t>
            </a:r>
          </a:p>
        </p:txBody>
      </p:sp>
      <p:sp>
        <p:nvSpPr>
          <p:cNvPr id="3" name="Content Placeholder 2">
            <a:extLst>
              <a:ext uri="{FF2B5EF4-FFF2-40B4-BE49-F238E27FC236}">
                <a16:creationId xmlns:a16="http://schemas.microsoft.com/office/drawing/2014/main" id="{ECD188F4-610C-7F09-BA2A-6C1D033D538A}"/>
              </a:ext>
            </a:extLst>
          </p:cNvPr>
          <p:cNvSpPr>
            <a:spLocks noGrp="1"/>
          </p:cNvSpPr>
          <p:nvPr>
            <p:ph idx="1"/>
          </p:nvPr>
        </p:nvSpPr>
        <p:spPr>
          <a:xfrm>
            <a:off x="5340525" y="563525"/>
            <a:ext cx="6600304" cy="5784112"/>
          </a:xfrm>
        </p:spPr>
        <p:txBody>
          <a:bodyPr anchor="ctr">
            <a:normAutofit/>
          </a:bodyPr>
          <a:lstStyle/>
          <a:p>
            <a:r>
              <a:rPr lang="en-US" sz="2000" b="1" dirty="0">
                <a:latin typeface="Calisto MT" panose="02040603050505030304" pitchFamily="18" charset="0"/>
              </a:rPr>
              <a:t>Purpose:</a:t>
            </a:r>
          </a:p>
          <a:p>
            <a:pPr lvl="1"/>
            <a:r>
              <a:rPr lang="en-US" sz="2000" dirty="0">
                <a:latin typeface="Calisto MT" panose="02040603050505030304" pitchFamily="18" charset="0"/>
              </a:rPr>
              <a:t>Provide an overview of Black maternal health and the need for birth equity. </a:t>
            </a:r>
          </a:p>
          <a:p>
            <a:pPr lvl="1"/>
            <a:r>
              <a:rPr lang="en-US" sz="2000" dirty="0">
                <a:latin typeface="Calisto MT" panose="02040603050505030304" pitchFamily="18" charset="0"/>
              </a:rPr>
              <a:t>Gain understanding of the various factors that contribute to Black maternal and infant health and the mechanisms that aid in obtaining equity. </a:t>
            </a:r>
          </a:p>
          <a:p>
            <a:pPr lvl="1"/>
            <a:r>
              <a:rPr lang="en-US" sz="2000" dirty="0">
                <a:latin typeface="Calisto MT" panose="02040603050505030304" pitchFamily="18" charset="0"/>
              </a:rPr>
              <a:t>The curriculum addresses bias and provides a respectful maternal health approach to reduce racism through birth stories from the perspectives of moms/birthing persons and fathers, public health field experts, birth workers, community advocates, and current health data. </a:t>
            </a:r>
          </a:p>
          <a:p>
            <a:endParaRPr lang="en-US" sz="2000" dirty="0">
              <a:latin typeface="Calisto MT" panose="02040603050505030304" pitchFamily="18" charset="0"/>
            </a:endParaRPr>
          </a:p>
        </p:txBody>
      </p:sp>
    </p:spTree>
    <p:extLst>
      <p:ext uri="{BB962C8B-B14F-4D97-AF65-F5344CB8AC3E}">
        <p14:creationId xmlns:p14="http://schemas.microsoft.com/office/powerpoint/2010/main" val="41463823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5FE982-CC1B-1E06-2FA8-858ED6ED3597}"/>
              </a:ext>
            </a:extLst>
          </p:cNvPr>
          <p:cNvSpPr>
            <a:spLocks noGrp="1"/>
          </p:cNvSpPr>
          <p:nvPr>
            <p:ph type="title"/>
          </p:nvPr>
        </p:nvSpPr>
        <p:spPr>
          <a:xfrm>
            <a:off x="643467" y="643467"/>
            <a:ext cx="3363974" cy="1728044"/>
          </a:xfrm>
          <a:solidFill>
            <a:srgbClr val="0070C0"/>
          </a:solidFill>
          <a:ln>
            <a:solidFill>
              <a:schemeClr val="bg1"/>
            </a:solidFill>
          </a:ln>
        </p:spPr>
        <p:txBody>
          <a:bodyPr vert="horz" wrap="square" lIns="182880" tIns="182880" rIns="182880" bIns="182880" rtlCol="0" anchor="ctr">
            <a:normAutofit/>
          </a:bodyPr>
          <a:lstStyle/>
          <a:p>
            <a:r>
              <a:rPr lang="en-US" dirty="0">
                <a:solidFill>
                  <a:schemeClr val="bg1"/>
                </a:solidFill>
                <a:latin typeface="Calisto MT" panose="02040603050505030304" pitchFamily="18" charset="0"/>
              </a:rPr>
              <a:t>Outline</a:t>
            </a:r>
          </a:p>
        </p:txBody>
      </p:sp>
      <p:pic>
        <p:nvPicPr>
          <p:cNvPr id="4" name="Content Placeholder 3" descr="Person working with laptop and binder">
            <a:extLst>
              <a:ext uri="{FF2B5EF4-FFF2-40B4-BE49-F238E27FC236}">
                <a16:creationId xmlns:a16="http://schemas.microsoft.com/office/drawing/2014/main" id="{B31FCE48-4101-4AC0-8DE0-ADB7B94D9D91}"/>
              </a:ext>
            </a:extLst>
          </p:cNvPr>
          <p:cNvPicPr>
            <a:picLocks noGrp="1" noChangeAspect="1"/>
          </p:cNvPicPr>
          <p:nvPr>
            <p:ph sz="half" idx="1"/>
          </p:nvPr>
        </p:nvPicPr>
        <p:blipFill>
          <a:blip r:embed="rId3"/>
          <a:stretch>
            <a:fillRect/>
          </a:stretch>
        </p:blipFill>
        <p:spPr>
          <a:xfrm>
            <a:off x="642938" y="3224477"/>
            <a:ext cx="3363912" cy="2242608"/>
          </a:xfrm>
        </p:spPr>
      </p:pic>
      <p:graphicFrame>
        <p:nvGraphicFramePr>
          <p:cNvPr id="5" name="Content Placeholder 4">
            <a:extLst>
              <a:ext uri="{FF2B5EF4-FFF2-40B4-BE49-F238E27FC236}">
                <a16:creationId xmlns:a16="http://schemas.microsoft.com/office/drawing/2014/main" id="{21E15715-45B1-1FF4-6BD9-4F2100B539B1}"/>
              </a:ext>
            </a:extLst>
          </p:cNvPr>
          <p:cNvGraphicFramePr>
            <a:graphicFrameLocks noGrp="1"/>
          </p:cNvGraphicFramePr>
          <p:nvPr>
            <p:ph sz="half" idx="2"/>
            <p:extLst>
              <p:ext uri="{D42A27DB-BD31-4B8C-83A1-F6EECF244321}">
                <p14:modId xmlns:p14="http://schemas.microsoft.com/office/powerpoint/2010/main" val="2641337173"/>
              </p:ext>
            </p:extLst>
          </p:nvPr>
        </p:nvGraphicFramePr>
        <p:xfrm>
          <a:off x="5297763" y="1237570"/>
          <a:ext cx="6250770" cy="4221993"/>
        </p:xfrm>
        <a:graphic>
          <a:graphicData uri="http://schemas.openxmlformats.org/drawingml/2006/table">
            <a:tbl>
              <a:tblPr firstRow="1" firstCol="1" bandRow="1">
                <a:tableStyleId>{5940675A-B579-460E-94D1-54222C63F5DA}</a:tableStyleId>
              </a:tblPr>
              <a:tblGrid>
                <a:gridCol w="1680678">
                  <a:extLst>
                    <a:ext uri="{9D8B030D-6E8A-4147-A177-3AD203B41FA5}">
                      <a16:colId xmlns:a16="http://schemas.microsoft.com/office/drawing/2014/main" val="2871492033"/>
                    </a:ext>
                  </a:extLst>
                </a:gridCol>
                <a:gridCol w="4570092">
                  <a:extLst>
                    <a:ext uri="{9D8B030D-6E8A-4147-A177-3AD203B41FA5}">
                      <a16:colId xmlns:a16="http://schemas.microsoft.com/office/drawing/2014/main" val="3656089390"/>
                    </a:ext>
                  </a:extLst>
                </a:gridCol>
              </a:tblGrid>
              <a:tr h="481983">
                <a:tc>
                  <a:txBody>
                    <a:bodyPr/>
                    <a:lstStyle/>
                    <a:p>
                      <a:pPr marL="0" marR="0" algn="ctr">
                        <a:lnSpc>
                          <a:spcPct val="107000"/>
                        </a:lnSpc>
                        <a:spcBef>
                          <a:spcPts val="0"/>
                        </a:spcBef>
                        <a:spcAft>
                          <a:spcPts val="0"/>
                        </a:spcAft>
                      </a:pPr>
                      <a:r>
                        <a:rPr lang="en-US" sz="2600" b="1">
                          <a:effectLst/>
                          <a:latin typeface="Calisto MT" panose="02040603050505030304" pitchFamily="18" charset="0"/>
                        </a:rPr>
                        <a:t>Module</a:t>
                      </a:r>
                      <a:endParaRPr lang="en-US" sz="2400" b="1">
                        <a:effectLst/>
                        <a:latin typeface="Calisto MT" panose="02040603050505030304" pitchFamily="18" charset="0"/>
                        <a:ea typeface="Calibri" panose="020F0502020204030204" pitchFamily="34" charset="0"/>
                        <a:cs typeface="Times New Roman" panose="02020603050405020304" pitchFamily="18" charset="0"/>
                      </a:endParaRPr>
                    </a:p>
                  </a:txBody>
                  <a:tcPr marL="148598" marR="148598" marT="0" marB="0"/>
                </a:tc>
                <a:tc>
                  <a:txBody>
                    <a:bodyPr/>
                    <a:lstStyle/>
                    <a:p>
                      <a:pPr marL="0" marR="0">
                        <a:lnSpc>
                          <a:spcPct val="107000"/>
                        </a:lnSpc>
                        <a:spcBef>
                          <a:spcPts val="0"/>
                        </a:spcBef>
                        <a:spcAft>
                          <a:spcPts val="0"/>
                        </a:spcAft>
                      </a:pPr>
                      <a:r>
                        <a:rPr lang="en-US" sz="2600" b="1">
                          <a:effectLst/>
                          <a:latin typeface="Calisto MT" panose="02040603050505030304" pitchFamily="18" charset="0"/>
                        </a:rPr>
                        <a:t>Title</a:t>
                      </a:r>
                      <a:endParaRPr lang="en-US" sz="2400" b="1">
                        <a:effectLst/>
                        <a:latin typeface="Calisto MT" panose="02040603050505030304" pitchFamily="18" charset="0"/>
                        <a:ea typeface="Calibri" panose="020F0502020204030204" pitchFamily="34" charset="0"/>
                        <a:cs typeface="Times New Roman" panose="02020603050405020304" pitchFamily="18" charset="0"/>
                      </a:endParaRPr>
                    </a:p>
                  </a:txBody>
                  <a:tcPr marL="148598" marR="148598" marT="0" marB="0"/>
                </a:tc>
                <a:extLst>
                  <a:ext uri="{0D108BD9-81ED-4DB2-BD59-A6C34878D82A}">
                    <a16:rowId xmlns:a16="http://schemas.microsoft.com/office/drawing/2014/main" val="3843507217"/>
                  </a:ext>
                </a:extLst>
              </a:tr>
              <a:tr h="481983">
                <a:tc>
                  <a:txBody>
                    <a:bodyPr/>
                    <a:lstStyle/>
                    <a:p>
                      <a:pPr marL="0" marR="0" algn="ctr">
                        <a:lnSpc>
                          <a:spcPct val="107000"/>
                        </a:lnSpc>
                        <a:spcBef>
                          <a:spcPts val="0"/>
                        </a:spcBef>
                        <a:spcAft>
                          <a:spcPts val="0"/>
                        </a:spcAft>
                      </a:pPr>
                      <a:r>
                        <a:rPr lang="en-US" sz="2600" b="0" dirty="0">
                          <a:effectLst/>
                          <a:latin typeface="Calisto MT" panose="02040603050505030304" pitchFamily="18" charset="0"/>
                        </a:rPr>
                        <a:t>1</a:t>
                      </a:r>
                      <a:endParaRPr lang="en-US" sz="2400" b="0" dirty="0">
                        <a:effectLst/>
                        <a:latin typeface="Calisto MT" panose="02040603050505030304" pitchFamily="18" charset="0"/>
                        <a:ea typeface="Calibri" panose="020F0502020204030204" pitchFamily="34" charset="0"/>
                        <a:cs typeface="Times New Roman" panose="02020603050405020304" pitchFamily="18" charset="0"/>
                      </a:endParaRPr>
                    </a:p>
                  </a:txBody>
                  <a:tcPr marL="148598" marR="148598" marT="0" marB="0">
                    <a:noFill/>
                  </a:tcPr>
                </a:tc>
                <a:tc>
                  <a:txBody>
                    <a:bodyPr/>
                    <a:lstStyle/>
                    <a:p>
                      <a:pPr marL="0" marR="0">
                        <a:lnSpc>
                          <a:spcPct val="107000"/>
                        </a:lnSpc>
                        <a:spcBef>
                          <a:spcPts val="0"/>
                        </a:spcBef>
                        <a:spcAft>
                          <a:spcPts val="0"/>
                        </a:spcAft>
                      </a:pPr>
                      <a:r>
                        <a:rPr lang="en-US" sz="2600" b="0" dirty="0">
                          <a:effectLst/>
                          <a:latin typeface="Calisto MT" panose="02040603050505030304" pitchFamily="18" charset="0"/>
                        </a:rPr>
                        <a:t>Introduction</a:t>
                      </a:r>
                      <a:endParaRPr lang="en-US" sz="2400" b="0" dirty="0">
                        <a:effectLst/>
                        <a:latin typeface="Calisto MT" panose="02040603050505030304" pitchFamily="18" charset="0"/>
                        <a:ea typeface="Calibri" panose="020F0502020204030204" pitchFamily="34" charset="0"/>
                        <a:cs typeface="Times New Roman" panose="02020603050405020304" pitchFamily="18" charset="0"/>
                      </a:endParaRPr>
                    </a:p>
                  </a:txBody>
                  <a:tcPr marL="148598" marR="148598" marT="0" marB="0">
                    <a:noFill/>
                  </a:tcPr>
                </a:tc>
                <a:extLst>
                  <a:ext uri="{0D108BD9-81ED-4DB2-BD59-A6C34878D82A}">
                    <a16:rowId xmlns:a16="http://schemas.microsoft.com/office/drawing/2014/main" val="2797607842"/>
                  </a:ext>
                </a:extLst>
              </a:tr>
              <a:tr h="481983">
                <a:tc>
                  <a:txBody>
                    <a:bodyPr/>
                    <a:lstStyle/>
                    <a:p>
                      <a:pPr marL="0" marR="0" algn="ctr">
                        <a:lnSpc>
                          <a:spcPct val="107000"/>
                        </a:lnSpc>
                        <a:spcBef>
                          <a:spcPts val="0"/>
                        </a:spcBef>
                        <a:spcAft>
                          <a:spcPts val="0"/>
                        </a:spcAft>
                      </a:pPr>
                      <a:r>
                        <a:rPr lang="en-US" sz="2600" b="0" dirty="0">
                          <a:effectLst/>
                          <a:latin typeface="Calisto MT" panose="02040603050505030304" pitchFamily="18" charset="0"/>
                        </a:rPr>
                        <a:t>2</a:t>
                      </a:r>
                      <a:endParaRPr lang="en-US" sz="2400" b="0" dirty="0">
                        <a:effectLst/>
                        <a:latin typeface="Calisto MT" panose="02040603050505030304" pitchFamily="18" charset="0"/>
                        <a:ea typeface="Calibri" panose="020F0502020204030204" pitchFamily="34" charset="0"/>
                        <a:cs typeface="Times New Roman" panose="02020603050405020304" pitchFamily="18" charset="0"/>
                      </a:endParaRPr>
                    </a:p>
                  </a:txBody>
                  <a:tcPr marL="148598" marR="148598" marT="0" marB="0">
                    <a:noFill/>
                  </a:tcPr>
                </a:tc>
                <a:tc>
                  <a:txBody>
                    <a:bodyPr/>
                    <a:lstStyle/>
                    <a:p>
                      <a:pPr marL="0" marR="0">
                        <a:lnSpc>
                          <a:spcPct val="107000"/>
                        </a:lnSpc>
                        <a:spcBef>
                          <a:spcPts val="0"/>
                        </a:spcBef>
                        <a:spcAft>
                          <a:spcPts val="0"/>
                        </a:spcAft>
                      </a:pPr>
                      <a:r>
                        <a:rPr lang="en-US" sz="2600" b="0" dirty="0">
                          <a:effectLst/>
                          <a:latin typeface="Calisto MT" panose="02040603050505030304" pitchFamily="18" charset="0"/>
                        </a:rPr>
                        <a:t>The Need for Birth Equity</a:t>
                      </a:r>
                      <a:endParaRPr lang="en-US" sz="2400" b="0" dirty="0">
                        <a:effectLst/>
                        <a:latin typeface="Calisto MT" panose="02040603050505030304" pitchFamily="18" charset="0"/>
                        <a:ea typeface="Calibri" panose="020F0502020204030204" pitchFamily="34" charset="0"/>
                        <a:cs typeface="Times New Roman" panose="02020603050405020304" pitchFamily="18" charset="0"/>
                      </a:endParaRPr>
                    </a:p>
                  </a:txBody>
                  <a:tcPr marL="148598" marR="148598" marT="0" marB="0">
                    <a:noFill/>
                  </a:tcPr>
                </a:tc>
                <a:extLst>
                  <a:ext uri="{0D108BD9-81ED-4DB2-BD59-A6C34878D82A}">
                    <a16:rowId xmlns:a16="http://schemas.microsoft.com/office/drawing/2014/main" val="2167061596"/>
                  </a:ext>
                </a:extLst>
              </a:tr>
              <a:tr h="481983">
                <a:tc>
                  <a:txBody>
                    <a:bodyPr/>
                    <a:lstStyle/>
                    <a:p>
                      <a:pPr marL="0" marR="0" algn="ctr">
                        <a:lnSpc>
                          <a:spcPct val="107000"/>
                        </a:lnSpc>
                        <a:spcBef>
                          <a:spcPts val="0"/>
                        </a:spcBef>
                        <a:spcAft>
                          <a:spcPts val="0"/>
                        </a:spcAft>
                      </a:pPr>
                      <a:r>
                        <a:rPr lang="en-US" sz="2600" b="0" dirty="0">
                          <a:effectLst/>
                          <a:latin typeface="Calisto MT" panose="02040603050505030304" pitchFamily="18" charset="0"/>
                        </a:rPr>
                        <a:t>3</a:t>
                      </a:r>
                      <a:endParaRPr lang="en-US" sz="2400" b="0" dirty="0">
                        <a:effectLst/>
                        <a:latin typeface="Calisto MT" panose="02040603050505030304" pitchFamily="18" charset="0"/>
                        <a:ea typeface="Calibri" panose="020F0502020204030204" pitchFamily="34" charset="0"/>
                        <a:cs typeface="Times New Roman" panose="02020603050405020304" pitchFamily="18" charset="0"/>
                      </a:endParaRPr>
                    </a:p>
                  </a:txBody>
                  <a:tcPr marL="148598" marR="148598" marT="0" marB="0">
                    <a:noFill/>
                  </a:tcPr>
                </a:tc>
                <a:tc>
                  <a:txBody>
                    <a:bodyPr/>
                    <a:lstStyle/>
                    <a:p>
                      <a:pPr marL="0" marR="0">
                        <a:lnSpc>
                          <a:spcPct val="107000"/>
                        </a:lnSpc>
                        <a:spcBef>
                          <a:spcPts val="0"/>
                        </a:spcBef>
                        <a:spcAft>
                          <a:spcPts val="0"/>
                        </a:spcAft>
                      </a:pPr>
                      <a:r>
                        <a:rPr lang="en-US" sz="2600" b="0" dirty="0">
                          <a:effectLst/>
                          <a:latin typeface="Calisto MT" panose="02040603050505030304" pitchFamily="18" charset="0"/>
                        </a:rPr>
                        <a:t>Community Engagement</a:t>
                      </a:r>
                      <a:endParaRPr lang="en-US" sz="2400" b="0" dirty="0">
                        <a:effectLst/>
                        <a:latin typeface="Calisto MT" panose="02040603050505030304" pitchFamily="18" charset="0"/>
                        <a:ea typeface="Calibri" panose="020F0502020204030204" pitchFamily="34" charset="0"/>
                        <a:cs typeface="Times New Roman" panose="02020603050405020304" pitchFamily="18" charset="0"/>
                      </a:endParaRPr>
                    </a:p>
                  </a:txBody>
                  <a:tcPr marL="148598" marR="148598" marT="0" marB="0">
                    <a:noFill/>
                  </a:tcPr>
                </a:tc>
                <a:extLst>
                  <a:ext uri="{0D108BD9-81ED-4DB2-BD59-A6C34878D82A}">
                    <a16:rowId xmlns:a16="http://schemas.microsoft.com/office/drawing/2014/main" val="435314169"/>
                  </a:ext>
                </a:extLst>
              </a:tr>
              <a:tr h="906039">
                <a:tc>
                  <a:txBody>
                    <a:bodyPr/>
                    <a:lstStyle/>
                    <a:p>
                      <a:pPr marL="0" marR="0" algn="ctr">
                        <a:lnSpc>
                          <a:spcPct val="107000"/>
                        </a:lnSpc>
                        <a:spcBef>
                          <a:spcPts val="0"/>
                        </a:spcBef>
                        <a:spcAft>
                          <a:spcPts val="0"/>
                        </a:spcAft>
                      </a:pPr>
                      <a:r>
                        <a:rPr lang="en-US" sz="2600" dirty="0">
                          <a:effectLst/>
                          <a:latin typeface="Calisto MT" panose="02040603050505030304" pitchFamily="18" charset="0"/>
                        </a:rPr>
                        <a:t>4</a:t>
                      </a:r>
                      <a:endParaRPr lang="en-US" sz="2400" dirty="0">
                        <a:effectLst/>
                        <a:latin typeface="Calisto MT" panose="02040603050505030304" pitchFamily="18" charset="0"/>
                        <a:ea typeface="Calibri" panose="020F0502020204030204" pitchFamily="34" charset="0"/>
                        <a:cs typeface="Times New Roman" panose="02020603050405020304" pitchFamily="18" charset="0"/>
                      </a:endParaRPr>
                    </a:p>
                  </a:txBody>
                  <a:tcPr marL="148598" marR="148598" marT="0" marB="0">
                    <a:noFill/>
                  </a:tcPr>
                </a:tc>
                <a:tc>
                  <a:txBody>
                    <a:bodyPr/>
                    <a:lstStyle/>
                    <a:p>
                      <a:pPr marL="0" marR="0">
                        <a:lnSpc>
                          <a:spcPct val="107000"/>
                        </a:lnSpc>
                        <a:spcBef>
                          <a:spcPts val="0"/>
                        </a:spcBef>
                        <a:spcAft>
                          <a:spcPts val="0"/>
                        </a:spcAft>
                      </a:pPr>
                      <a:r>
                        <a:rPr lang="en-US" sz="2600" dirty="0">
                          <a:effectLst/>
                          <a:latin typeface="Calisto MT" panose="02040603050505030304" pitchFamily="18" charset="0"/>
                        </a:rPr>
                        <a:t>The Uncomfortable Truth of Bias</a:t>
                      </a:r>
                      <a:endParaRPr lang="en-US" sz="2400" dirty="0">
                        <a:effectLst/>
                        <a:latin typeface="Calisto MT" panose="02040603050505030304" pitchFamily="18" charset="0"/>
                        <a:ea typeface="Calibri" panose="020F0502020204030204" pitchFamily="34" charset="0"/>
                        <a:cs typeface="Times New Roman" panose="02020603050405020304" pitchFamily="18" charset="0"/>
                      </a:endParaRPr>
                    </a:p>
                  </a:txBody>
                  <a:tcPr marL="148598" marR="148598" marT="0" marB="0">
                    <a:noFill/>
                  </a:tcPr>
                </a:tc>
                <a:extLst>
                  <a:ext uri="{0D108BD9-81ED-4DB2-BD59-A6C34878D82A}">
                    <a16:rowId xmlns:a16="http://schemas.microsoft.com/office/drawing/2014/main" val="1388780927"/>
                  </a:ext>
                </a:extLst>
              </a:tr>
              <a:tr h="906039">
                <a:tc>
                  <a:txBody>
                    <a:bodyPr/>
                    <a:lstStyle/>
                    <a:p>
                      <a:pPr marL="0" marR="0" algn="ctr">
                        <a:lnSpc>
                          <a:spcPct val="107000"/>
                        </a:lnSpc>
                        <a:spcBef>
                          <a:spcPts val="0"/>
                        </a:spcBef>
                        <a:spcAft>
                          <a:spcPts val="0"/>
                        </a:spcAft>
                      </a:pPr>
                      <a:r>
                        <a:rPr lang="en-US" sz="2600" dirty="0">
                          <a:effectLst/>
                          <a:latin typeface="Calisto MT" panose="02040603050505030304" pitchFamily="18" charset="0"/>
                        </a:rPr>
                        <a:t>5</a:t>
                      </a:r>
                      <a:endParaRPr lang="en-US" sz="2400" dirty="0">
                        <a:effectLst/>
                        <a:latin typeface="Calisto MT" panose="02040603050505030304" pitchFamily="18" charset="0"/>
                        <a:ea typeface="+mn-ea"/>
                        <a:cs typeface="Times New Roman" panose="02020603050405020304" pitchFamily="18" charset="0"/>
                      </a:endParaRPr>
                    </a:p>
                  </a:txBody>
                  <a:tcPr marL="148598" marR="148598" marT="0" marB="0">
                    <a:noFill/>
                  </a:tcPr>
                </a:tc>
                <a:tc>
                  <a:txBody>
                    <a:bodyPr/>
                    <a:lstStyle/>
                    <a:p>
                      <a:pPr marL="0" marR="0">
                        <a:lnSpc>
                          <a:spcPct val="107000"/>
                        </a:lnSpc>
                        <a:spcBef>
                          <a:spcPts val="0"/>
                        </a:spcBef>
                        <a:spcAft>
                          <a:spcPts val="0"/>
                        </a:spcAft>
                      </a:pPr>
                      <a:r>
                        <a:rPr lang="en-US" sz="2600" dirty="0">
                          <a:effectLst/>
                          <a:latin typeface="Calisto MT" panose="02040603050505030304" pitchFamily="18" charset="0"/>
                        </a:rPr>
                        <a:t>The Black Postpartum Experience</a:t>
                      </a:r>
                      <a:endParaRPr lang="en-US" sz="2400" dirty="0">
                        <a:effectLst/>
                        <a:latin typeface="Calisto MT" panose="02040603050505030304" pitchFamily="18" charset="0"/>
                        <a:ea typeface="+mn-ea"/>
                        <a:cs typeface="Times New Roman" panose="02020603050405020304" pitchFamily="18" charset="0"/>
                      </a:endParaRPr>
                    </a:p>
                  </a:txBody>
                  <a:tcPr marL="148598" marR="148598" marT="0" marB="0">
                    <a:noFill/>
                  </a:tcPr>
                </a:tc>
                <a:extLst>
                  <a:ext uri="{0D108BD9-81ED-4DB2-BD59-A6C34878D82A}">
                    <a16:rowId xmlns:a16="http://schemas.microsoft.com/office/drawing/2014/main" val="11664645"/>
                  </a:ext>
                </a:extLst>
              </a:tr>
              <a:tr h="481983">
                <a:tc>
                  <a:txBody>
                    <a:bodyPr/>
                    <a:lstStyle/>
                    <a:p>
                      <a:pPr marL="0" marR="0" algn="ctr">
                        <a:lnSpc>
                          <a:spcPct val="107000"/>
                        </a:lnSpc>
                        <a:spcBef>
                          <a:spcPts val="0"/>
                        </a:spcBef>
                        <a:spcAft>
                          <a:spcPts val="0"/>
                        </a:spcAft>
                      </a:pPr>
                      <a:r>
                        <a:rPr lang="en-US" sz="2600" dirty="0">
                          <a:effectLst/>
                          <a:latin typeface="Calisto MT" panose="02040603050505030304" pitchFamily="18" charset="0"/>
                        </a:rPr>
                        <a:t>6</a:t>
                      </a:r>
                      <a:endParaRPr lang="en-US" sz="2400" dirty="0">
                        <a:effectLst/>
                        <a:latin typeface="Calisto MT" panose="02040603050505030304" pitchFamily="18" charset="0"/>
                        <a:ea typeface="+mn-ea"/>
                        <a:cs typeface="Times New Roman" panose="02020603050405020304" pitchFamily="18" charset="0"/>
                      </a:endParaRPr>
                    </a:p>
                  </a:txBody>
                  <a:tcPr marL="148598" marR="148598" marT="0" marB="0">
                    <a:noFill/>
                  </a:tcPr>
                </a:tc>
                <a:tc>
                  <a:txBody>
                    <a:bodyPr/>
                    <a:lstStyle/>
                    <a:p>
                      <a:pPr marL="0" marR="0">
                        <a:lnSpc>
                          <a:spcPct val="107000"/>
                        </a:lnSpc>
                        <a:spcBef>
                          <a:spcPts val="0"/>
                        </a:spcBef>
                        <a:spcAft>
                          <a:spcPts val="0"/>
                        </a:spcAft>
                      </a:pPr>
                      <a:r>
                        <a:rPr lang="en-US" sz="2600" dirty="0">
                          <a:effectLst/>
                          <a:latin typeface="Calisto MT" panose="02040603050505030304" pitchFamily="18" charset="0"/>
                        </a:rPr>
                        <a:t>Respectful Maternal Care</a:t>
                      </a:r>
                      <a:endParaRPr lang="en-US" sz="2400" dirty="0">
                        <a:effectLst/>
                        <a:latin typeface="Calisto MT" panose="02040603050505030304" pitchFamily="18" charset="0"/>
                        <a:ea typeface="+mn-ea"/>
                        <a:cs typeface="Times New Roman" panose="02020603050405020304" pitchFamily="18" charset="0"/>
                      </a:endParaRPr>
                    </a:p>
                  </a:txBody>
                  <a:tcPr marL="148598" marR="148598" marT="0" marB="0">
                    <a:noFill/>
                  </a:tcPr>
                </a:tc>
                <a:extLst>
                  <a:ext uri="{0D108BD9-81ED-4DB2-BD59-A6C34878D82A}">
                    <a16:rowId xmlns:a16="http://schemas.microsoft.com/office/drawing/2014/main" val="2484377206"/>
                  </a:ext>
                </a:extLst>
              </a:tr>
            </a:tbl>
          </a:graphicData>
        </a:graphic>
      </p:graphicFrame>
    </p:spTree>
    <p:extLst>
      <p:ext uri="{BB962C8B-B14F-4D97-AF65-F5344CB8AC3E}">
        <p14:creationId xmlns:p14="http://schemas.microsoft.com/office/powerpoint/2010/main" val="4074087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614447-1989-2E03-1CF6-17620BB1EE7F}"/>
              </a:ext>
            </a:extLst>
          </p:cNvPr>
          <p:cNvSpPr>
            <a:spLocks noGrp="1"/>
          </p:cNvSpPr>
          <p:nvPr>
            <p:ph type="title"/>
          </p:nvPr>
        </p:nvSpPr>
        <p:spPr>
          <a:xfrm>
            <a:off x="893135" y="348865"/>
            <a:ext cx="10522485" cy="877729"/>
          </a:xfrm>
        </p:spPr>
        <p:txBody>
          <a:bodyPr anchor="ctr">
            <a:normAutofit/>
          </a:bodyPr>
          <a:lstStyle/>
          <a:p>
            <a:r>
              <a:rPr lang="en-US" sz="4000" dirty="0">
                <a:solidFill>
                  <a:srgbClr val="FFFFFF"/>
                </a:solidFill>
                <a:latin typeface="Calisto MT" panose="02040603050505030304" pitchFamily="18" charset="0"/>
              </a:rPr>
              <a:t>Why Birth Equity?</a:t>
            </a:r>
          </a:p>
        </p:txBody>
      </p:sp>
      <p:sp>
        <p:nvSpPr>
          <p:cNvPr id="6" name="Content Placeholder 5">
            <a:extLst>
              <a:ext uri="{FF2B5EF4-FFF2-40B4-BE49-F238E27FC236}">
                <a16:creationId xmlns:a16="http://schemas.microsoft.com/office/drawing/2014/main" id="{805BAA88-571B-46FE-9BDD-506C94B9342A}"/>
              </a:ext>
            </a:extLst>
          </p:cNvPr>
          <p:cNvSpPr>
            <a:spLocks noGrp="1"/>
          </p:cNvSpPr>
          <p:nvPr>
            <p:ph idx="1"/>
          </p:nvPr>
        </p:nvSpPr>
        <p:spPr>
          <a:xfrm>
            <a:off x="457200" y="1825625"/>
            <a:ext cx="10896600" cy="4351338"/>
          </a:xfrm>
        </p:spPr>
        <p:txBody>
          <a:bodyPr vert="horz" lIns="91440" tIns="45720" rIns="91440" bIns="45720" rtlCol="0" anchor="t">
            <a:normAutofit/>
          </a:bodyPr>
          <a:lstStyle/>
          <a:p>
            <a:r>
              <a:rPr lang="en-US" dirty="0">
                <a:latin typeface="Calisto MT"/>
              </a:rPr>
              <a:t>A parent shared the looming acknowledgement every time she became pregnant surrounding her traumatization. </a:t>
            </a:r>
          </a:p>
          <a:p>
            <a:r>
              <a:rPr lang="en-US" dirty="0">
                <a:latin typeface="Calisto MT"/>
              </a:rPr>
              <a:t>  “The start of my long, long, lovely journey of that's not real, you don't know what you're talking about.  So that was just the beginning of my journey, discovering that I had health problems that were ignored, going to be ignored, and had I known what I know today don't know that it would really change anything because I’m still not the licensed person to be able to tell somebody that there's something going on with my body and actually be heard.”</a:t>
            </a:r>
          </a:p>
          <a:p>
            <a:endParaRPr lang="en-US" dirty="0">
              <a:latin typeface="Calisto MT"/>
            </a:endParaRPr>
          </a:p>
        </p:txBody>
      </p:sp>
    </p:spTree>
    <p:extLst>
      <p:ext uri="{BB962C8B-B14F-4D97-AF65-F5344CB8AC3E}">
        <p14:creationId xmlns:p14="http://schemas.microsoft.com/office/powerpoint/2010/main" val="3667875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6B6856-B5ED-412A-A4A8-D4B800BD5A0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latin typeface="Calisto MT" panose="02040603050505030304" pitchFamily="18" charset="0"/>
              </a:rPr>
              <a:t>Community Engagement</a:t>
            </a:r>
          </a:p>
        </p:txBody>
      </p:sp>
      <p:sp>
        <p:nvSpPr>
          <p:cNvPr id="3" name="Content Placeholder 2">
            <a:extLst>
              <a:ext uri="{FF2B5EF4-FFF2-40B4-BE49-F238E27FC236}">
                <a16:creationId xmlns:a16="http://schemas.microsoft.com/office/drawing/2014/main" id="{1FC5760E-25D3-49C3-BF82-90730C0C49A0}"/>
              </a:ext>
            </a:extLst>
          </p:cNvPr>
          <p:cNvSpPr>
            <a:spLocks noGrp="1"/>
          </p:cNvSpPr>
          <p:nvPr>
            <p:ph idx="1"/>
          </p:nvPr>
        </p:nvSpPr>
        <p:spPr>
          <a:xfrm>
            <a:off x="4810259" y="649480"/>
            <a:ext cx="6555347" cy="5546047"/>
          </a:xfrm>
        </p:spPr>
        <p:txBody>
          <a:bodyPr anchor="ctr">
            <a:normAutofit/>
          </a:bodyPr>
          <a:lstStyle/>
          <a:p>
            <a:r>
              <a:rPr lang="en-US" sz="2000" dirty="0">
                <a:latin typeface="Calisto MT" panose="02040603050505030304" pitchFamily="18" charset="0"/>
              </a:rPr>
              <a:t>Community Members Satisfaction of KBEN community engagement work</a:t>
            </a:r>
          </a:p>
          <a:p>
            <a:endParaRPr lang="en-US" sz="2000" b="1" u="sng" dirty="0">
              <a:latin typeface="Calisto MT" panose="02040603050505030304" pitchFamily="18" charset="0"/>
            </a:endParaRPr>
          </a:p>
          <a:p>
            <a:r>
              <a:rPr lang="en-US" sz="2000" dirty="0">
                <a:latin typeface="Calisto MT" panose="02040603050505030304" pitchFamily="18" charset="0"/>
              </a:rPr>
              <a:t>“I am impressed with the variety of stakeholders, especially those who were Black or another person of color, that were engaged in the network”</a:t>
            </a:r>
          </a:p>
          <a:p>
            <a:endParaRPr lang="en-US" sz="2000" dirty="0">
              <a:latin typeface="Calisto MT" panose="02040603050505030304" pitchFamily="18" charset="0"/>
            </a:endParaRPr>
          </a:p>
          <a:p>
            <a:r>
              <a:rPr lang="en-US" sz="2000" dirty="0">
                <a:latin typeface="Calisto MT" panose="02040603050505030304" pitchFamily="18" charset="0"/>
              </a:rPr>
              <a:t>“As parents, I feel included and empowered during network meetings.”</a:t>
            </a:r>
          </a:p>
          <a:p>
            <a:endParaRPr lang="en-US" sz="2000" dirty="0">
              <a:latin typeface="Calisto MT" panose="02040603050505030304" pitchFamily="18" charset="0"/>
            </a:endParaRPr>
          </a:p>
          <a:p>
            <a:r>
              <a:rPr lang="en-US" sz="2000" dirty="0">
                <a:latin typeface="Calisto MT" panose="02040603050505030304" pitchFamily="18" charset="0"/>
              </a:rPr>
              <a:t>Several interviewees explicitly identified the “research agenda” and how the membership was encouraged to lead and create it.</a:t>
            </a:r>
          </a:p>
        </p:txBody>
      </p:sp>
    </p:spTree>
    <p:extLst>
      <p:ext uri="{BB962C8B-B14F-4D97-AF65-F5344CB8AC3E}">
        <p14:creationId xmlns:p14="http://schemas.microsoft.com/office/powerpoint/2010/main" val="1804957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DF1D16C-5479-1599-1956-433EF47B21C5}"/>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latin typeface="Calisto MT" panose="02040603050505030304" pitchFamily="18" charset="0"/>
              </a:rPr>
              <a:t>The Uncomfortable Truth of Bias</a:t>
            </a:r>
          </a:p>
        </p:txBody>
      </p:sp>
      <p:graphicFrame>
        <p:nvGraphicFramePr>
          <p:cNvPr id="10" name="Content Placeholder 2">
            <a:extLst>
              <a:ext uri="{FF2B5EF4-FFF2-40B4-BE49-F238E27FC236}">
                <a16:creationId xmlns:a16="http://schemas.microsoft.com/office/drawing/2014/main" id="{B9B50972-6E59-F39F-B595-A74761CD7084}"/>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569984834"/>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7552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4820D2-984B-4704-B7BA-989F4F9D26AC}"/>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latin typeface="Calisto MT" panose="02040603050505030304" pitchFamily="18" charset="0"/>
              </a:rPr>
              <a:t>The Black Postpartum Experience</a:t>
            </a:r>
          </a:p>
        </p:txBody>
      </p:sp>
      <p:graphicFrame>
        <p:nvGraphicFramePr>
          <p:cNvPr id="5" name="Content Placeholder 2">
            <a:extLst>
              <a:ext uri="{FF2B5EF4-FFF2-40B4-BE49-F238E27FC236}">
                <a16:creationId xmlns:a16="http://schemas.microsoft.com/office/drawing/2014/main" id="{57F2C5E2-40E2-0D2F-033C-3F649F1D6C6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6207732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8784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F1D16C-5479-1599-1956-433EF47B21C5}"/>
              </a:ext>
            </a:extLst>
          </p:cNvPr>
          <p:cNvSpPr>
            <a:spLocks noGrp="1"/>
          </p:cNvSpPr>
          <p:nvPr>
            <p:ph type="title"/>
          </p:nvPr>
        </p:nvSpPr>
        <p:spPr>
          <a:xfrm>
            <a:off x="813816" y="711035"/>
            <a:ext cx="6274426" cy="1188720"/>
          </a:xfrm>
        </p:spPr>
        <p:txBody>
          <a:bodyPr>
            <a:normAutofit/>
          </a:bodyPr>
          <a:lstStyle/>
          <a:p>
            <a:r>
              <a:rPr lang="en-US" dirty="0">
                <a:latin typeface="Calisto MT" panose="02040603050505030304" pitchFamily="18" charset="0"/>
              </a:rPr>
              <a:t>Respectful Maternal Care</a:t>
            </a:r>
          </a:p>
        </p:txBody>
      </p:sp>
      <p:sp>
        <p:nvSpPr>
          <p:cNvPr id="3" name="Content Placeholder 2">
            <a:extLst>
              <a:ext uri="{FF2B5EF4-FFF2-40B4-BE49-F238E27FC236}">
                <a16:creationId xmlns:a16="http://schemas.microsoft.com/office/drawing/2014/main" id="{F40FC83A-6663-9768-3B09-59425BCAA129}"/>
              </a:ext>
            </a:extLst>
          </p:cNvPr>
          <p:cNvSpPr>
            <a:spLocks noGrp="1"/>
          </p:cNvSpPr>
          <p:nvPr>
            <p:ph idx="1"/>
          </p:nvPr>
        </p:nvSpPr>
        <p:spPr>
          <a:xfrm>
            <a:off x="659189" y="2522615"/>
            <a:ext cx="6583680" cy="2320201"/>
          </a:xfrm>
        </p:spPr>
        <p:txBody>
          <a:bodyPr vert="horz" lIns="91440" tIns="45720" rIns="91440" bIns="45720" rtlCol="0" anchor="t">
            <a:noAutofit/>
          </a:bodyPr>
          <a:lstStyle/>
          <a:p>
            <a:pPr marL="0" indent="0" algn="ctr">
              <a:buNone/>
            </a:pPr>
            <a:r>
              <a:rPr lang="en-US" sz="2000" dirty="0">
                <a:latin typeface="Calisto MT"/>
              </a:rPr>
              <a:t>The Stop, Look, Listen, &amp; Think Campaign informed by community members in the Kansas Birth Equity Network.</a:t>
            </a:r>
          </a:p>
          <a:p>
            <a:pPr marL="0" indent="0" algn="ctr">
              <a:buNone/>
            </a:pPr>
            <a:endParaRPr lang="en-US" sz="2000" dirty="0">
              <a:latin typeface="Calisto MT" panose="02040603050505030304" pitchFamily="18" charset="0"/>
            </a:endParaRPr>
          </a:p>
          <a:p>
            <a:pPr algn="ctr"/>
            <a:r>
              <a:rPr lang="en-US" sz="2000" dirty="0">
                <a:latin typeface="Calisto MT" panose="02040603050505030304" pitchFamily="18" charset="0"/>
              </a:rPr>
              <a:t>In what ways can you encourage your organization to Stop, Look, Listen, &amp; Think to ensure respectful maternal care?</a:t>
            </a:r>
          </a:p>
          <a:p>
            <a:pPr algn="ctr"/>
            <a:endParaRPr lang="en-US" sz="2000" dirty="0">
              <a:latin typeface="Calisto MT" panose="02040603050505030304" pitchFamily="18" charset="0"/>
            </a:endParaRPr>
          </a:p>
          <a:p>
            <a:pPr algn="ctr"/>
            <a:endParaRPr lang="en-US" sz="2000" dirty="0">
              <a:latin typeface="Calisto MT" panose="02040603050505030304" pitchFamily="18" charset="0"/>
            </a:endParaRPr>
          </a:p>
        </p:txBody>
      </p:sp>
      <p:pic>
        <p:nvPicPr>
          <p:cNvPr id="6" name="Picture 5" descr="Respectful maternal care: Stop, Look, Listen, &amp; Think KBEN campaign">
            <a:extLst>
              <a:ext uri="{FF2B5EF4-FFF2-40B4-BE49-F238E27FC236}">
                <a16:creationId xmlns:a16="http://schemas.microsoft.com/office/drawing/2014/main" id="{65DA324F-A3B5-AC5E-0C7E-230EEF35E5D9}"/>
              </a:ext>
            </a:extLst>
          </p:cNvPr>
          <p:cNvPicPr>
            <a:picLocks noChangeAspect="1"/>
          </p:cNvPicPr>
          <p:nvPr/>
        </p:nvPicPr>
        <p:blipFill rotWithShape="1">
          <a:blip r:embed="rId3"/>
          <a:srcRect l="2704" t="3200" r="2766" b="4801"/>
          <a:stretch/>
        </p:blipFill>
        <p:spPr>
          <a:xfrm>
            <a:off x="7235247" y="114801"/>
            <a:ext cx="4812792" cy="6628397"/>
          </a:xfrm>
          <a:prstGeom prst="rect">
            <a:avLst/>
          </a:prstGeom>
          <a:ln>
            <a:solidFill>
              <a:schemeClr val="tx1"/>
            </a:solidFill>
          </a:ln>
        </p:spPr>
      </p:pic>
    </p:spTree>
    <p:extLst>
      <p:ext uri="{BB962C8B-B14F-4D97-AF65-F5344CB8AC3E}">
        <p14:creationId xmlns:p14="http://schemas.microsoft.com/office/powerpoint/2010/main" val="1512393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EF30143-1D91-4F1F-827D-63C4B2CB4E99}"/>
              </a:ext>
            </a:extLst>
          </p:cNvPr>
          <p:cNvSpPr>
            <a:spLocks noGrp="1"/>
          </p:cNvSpPr>
          <p:nvPr>
            <p:ph type="title"/>
          </p:nvPr>
        </p:nvSpPr>
        <p:spPr>
          <a:xfrm>
            <a:off x="934872" y="982272"/>
            <a:ext cx="3388419" cy="4560970"/>
          </a:xfrm>
        </p:spPr>
        <p:txBody>
          <a:bodyPr>
            <a:normAutofit/>
          </a:bodyPr>
          <a:lstStyle/>
          <a:p>
            <a:r>
              <a:rPr lang="en-US" sz="4000" dirty="0">
                <a:solidFill>
                  <a:srgbClr val="FFFFFF"/>
                </a:solidFill>
                <a:latin typeface="Calisto MT" panose="02040603050505030304" pitchFamily="18" charset="0"/>
              </a:rPr>
              <a:t>Parent Experience</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89D67A67-4D82-4D9B-AF30-1AC58C0DAEC2}"/>
              </a:ext>
            </a:extLst>
          </p:cNvPr>
          <p:cNvSpPr>
            <a:spLocks noGrp="1"/>
          </p:cNvSpPr>
          <p:nvPr>
            <p:ph idx="1"/>
          </p:nvPr>
        </p:nvSpPr>
        <p:spPr>
          <a:xfrm>
            <a:off x="5221862" y="1719618"/>
            <a:ext cx="5948831" cy="4334629"/>
          </a:xfrm>
        </p:spPr>
        <p:txBody>
          <a:bodyPr anchor="ctr">
            <a:normAutofit/>
          </a:bodyPr>
          <a:lstStyle/>
          <a:p>
            <a:r>
              <a:rPr lang="en-US" sz="3600" dirty="0">
                <a:solidFill>
                  <a:srgbClr val="FEFFFF"/>
                </a:solidFill>
                <a:latin typeface="Calisto MT" panose="02040603050505030304" pitchFamily="18" charset="0"/>
              </a:rPr>
              <a:t>Daysha Lewis</a:t>
            </a:r>
          </a:p>
          <a:p>
            <a:endParaRPr lang="en-US" sz="2400" dirty="0">
              <a:solidFill>
                <a:srgbClr val="FEFFFF"/>
              </a:solidFill>
              <a:latin typeface="Calisto MT" panose="02040603050505030304" pitchFamily="18" charset="0"/>
            </a:endParaRPr>
          </a:p>
          <a:p>
            <a:pPr lvl="1"/>
            <a:r>
              <a:rPr lang="en-US" dirty="0">
                <a:solidFill>
                  <a:srgbClr val="FEFFFF"/>
                </a:solidFill>
                <a:latin typeface="Calisto MT" panose="02040603050505030304" pitchFamily="18" charset="0"/>
              </a:rPr>
              <a:t>My postpartum experience and the experiences I see in the state of Kansas</a:t>
            </a:r>
          </a:p>
          <a:p>
            <a:pPr lvl="1"/>
            <a:r>
              <a:rPr lang="en-US" dirty="0">
                <a:solidFill>
                  <a:srgbClr val="FEFFFF"/>
                </a:solidFill>
                <a:latin typeface="Calisto MT" panose="02040603050505030304" pitchFamily="18" charset="0"/>
              </a:rPr>
              <a:t>The importance of doulas in Kansas for patients</a:t>
            </a:r>
          </a:p>
          <a:p>
            <a:pPr lvl="1"/>
            <a:r>
              <a:rPr lang="en-US" dirty="0">
                <a:solidFill>
                  <a:srgbClr val="FEFFFF"/>
                </a:solidFill>
                <a:latin typeface="Calisto MT" panose="02040603050505030304" pitchFamily="18" charset="0"/>
              </a:rPr>
              <a:t>The importance of birth equity community conversations such as the KBEN Black Maternal Health week discussion to the Kansas community. </a:t>
            </a:r>
          </a:p>
        </p:txBody>
      </p:sp>
    </p:spTree>
    <p:extLst>
      <p:ext uri="{BB962C8B-B14F-4D97-AF65-F5344CB8AC3E}">
        <p14:creationId xmlns:p14="http://schemas.microsoft.com/office/powerpoint/2010/main" val="4107798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DEA8CC7-DE14-42B1-AC88-2CA07FAE7D10}"/>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dirty="0">
                <a:solidFill>
                  <a:schemeClr val="bg1"/>
                </a:solidFill>
                <a:latin typeface="+mj-lt"/>
                <a:ea typeface="+mj-ea"/>
                <a:cs typeface="+mj-cs"/>
              </a:rPr>
              <a:t>Birth Equity Training Results</a:t>
            </a:r>
          </a:p>
        </p:txBody>
      </p:sp>
      <p:cxnSp>
        <p:nvCxnSpPr>
          <p:cNvPr id="35" name="Straight Connector 3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B8095B41-52D2-4697-935C-3C3F55B88F92}"/>
              </a:ext>
            </a:extLst>
          </p:cNvPr>
          <p:cNvSpPr txBox="1">
            <a:spLocks/>
          </p:cNvSpPr>
          <p:nvPr/>
        </p:nvSpPr>
        <p:spPr>
          <a:xfrm>
            <a:off x="594360" y="3263166"/>
            <a:ext cx="3685032" cy="862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What does birth equity mean to you?</a:t>
            </a:r>
          </a:p>
        </p:txBody>
      </p:sp>
      <p:pic>
        <p:nvPicPr>
          <p:cNvPr id="22" name="Content Placeholder 21" descr="Graphic of a onesie with key phrases for birth equity training, including education, respect, quality care, compassionate care, understanding, support, affirming">
            <a:extLst>
              <a:ext uri="{FF2B5EF4-FFF2-40B4-BE49-F238E27FC236}">
                <a16:creationId xmlns:a16="http://schemas.microsoft.com/office/drawing/2014/main" id="{BDE4E6FC-3C50-45C3-94FB-4FA35A9E8B85}"/>
              </a:ext>
            </a:extLst>
          </p:cNvPr>
          <p:cNvPicPr>
            <a:picLocks noGrp="1" noChangeAspect="1"/>
          </p:cNvPicPr>
          <p:nvPr>
            <p:ph idx="1"/>
          </p:nvPr>
        </p:nvPicPr>
        <p:blipFill>
          <a:blip r:embed="rId2"/>
          <a:stretch>
            <a:fillRect/>
          </a:stretch>
        </p:blipFill>
        <p:spPr>
          <a:xfrm>
            <a:off x="4992032" y="-5584"/>
            <a:ext cx="6863584" cy="6863584"/>
          </a:xfrm>
          <a:prstGeom prst="rect">
            <a:avLst/>
          </a:prstGeom>
        </p:spPr>
      </p:pic>
    </p:spTree>
    <p:extLst>
      <p:ext uri="{BB962C8B-B14F-4D97-AF65-F5344CB8AC3E}">
        <p14:creationId xmlns:p14="http://schemas.microsoft.com/office/powerpoint/2010/main" val="2768385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DEA8CC7-DE14-42B1-AC88-2CA07FAE7D10}"/>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Birth Equity Training Results</a:t>
            </a:r>
            <a:endParaRPr lang="en-US" sz="3600" kern="1200" dirty="0">
              <a:solidFill>
                <a:schemeClr val="bg1"/>
              </a:solidFill>
              <a:latin typeface="+mj-lt"/>
              <a:ea typeface="+mj-ea"/>
              <a:cs typeface="+mj-cs"/>
            </a:endParaRPr>
          </a:p>
        </p:txBody>
      </p:sp>
      <p:cxnSp>
        <p:nvCxnSpPr>
          <p:cNvPr id="35" name="Straight Connector 3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B8095B41-52D2-4697-935C-3C3F55B88F92}"/>
              </a:ext>
            </a:extLst>
          </p:cNvPr>
          <p:cNvSpPr txBox="1">
            <a:spLocks/>
          </p:cNvSpPr>
          <p:nvPr/>
        </p:nvSpPr>
        <p:spPr>
          <a:xfrm>
            <a:off x="660996" y="2898771"/>
            <a:ext cx="3685032" cy="1915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How might you engage community members to improve maternal health disparities?</a:t>
            </a:r>
          </a:p>
        </p:txBody>
      </p:sp>
      <p:pic>
        <p:nvPicPr>
          <p:cNvPr id="6" name="Content Placeholder 5" descr="Baby with solid fill">
            <a:extLst>
              <a:ext uri="{FF2B5EF4-FFF2-40B4-BE49-F238E27FC236}">
                <a16:creationId xmlns:a16="http://schemas.microsoft.com/office/drawing/2014/main" id="{8F922802-17DF-423C-AD99-24F1AEEF0067}"/>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900344" y="-170267"/>
            <a:ext cx="7184976" cy="7184976"/>
          </a:xfrm>
        </p:spPr>
      </p:pic>
      <p:sp>
        <p:nvSpPr>
          <p:cNvPr id="11" name="TextBox 10">
            <a:extLst>
              <a:ext uri="{FF2B5EF4-FFF2-40B4-BE49-F238E27FC236}">
                <a16:creationId xmlns:a16="http://schemas.microsoft.com/office/drawing/2014/main" id="{FA4D7F7E-1330-49AF-867D-3EE085E064E5}"/>
              </a:ext>
            </a:extLst>
          </p:cNvPr>
          <p:cNvSpPr txBox="1"/>
          <p:nvPr/>
        </p:nvSpPr>
        <p:spPr>
          <a:xfrm>
            <a:off x="8040370" y="842342"/>
            <a:ext cx="1039067" cy="369332"/>
          </a:xfrm>
          <a:prstGeom prst="rect">
            <a:avLst/>
          </a:prstGeom>
          <a:noFill/>
        </p:spPr>
        <p:txBody>
          <a:bodyPr wrap="none" rtlCol="0">
            <a:spAutoFit/>
          </a:bodyPr>
          <a:lstStyle/>
          <a:p>
            <a:r>
              <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Coalition</a:t>
            </a:r>
          </a:p>
        </p:txBody>
      </p:sp>
      <p:sp>
        <p:nvSpPr>
          <p:cNvPr id="12" name="TextBox 11">
            <a:extLst>
              <a:ext uri="{FF2B5EF4-FFF2-40B4-BE49-F238E27FC236}">
                <a16:creationId xmlns:a16="http://schemas.microsoft.com/office/drawing/2014/main" id="{19B5E106-BD38-4C26-86AF-79A714AD64D3}"/>
              </a:ext>
            </a:extLst>
          </p:cNvPr>
          <p:cNvSpPr txBox="1"/>
          <p:nvPr/>
        </p:nvSpPr>
        <p:spPr>
          <a:xfrm rot="19447365">
            <a:off x="6682810" y="4875825"/>
            <a:ext cx="1575618" cy="369332"/>
          </a:xfrm>
          <a:prstGeom prst="rect">
            <a:avLst/>
          </a:prstGeom>
          <a:noFill/>
        </p:spPr>
        <p:txBody>
          <a:bodyPr wrap="square" rtlCol="0">
            <a:spAutoFit/>
          </a:bodyPr>
          <a:lstStyle/>
          <a:p>
            <a:pPr algn="ctr"/>
            <a:r>
              <a:rPr lang="en-US"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Collaboration</a:t>
            </a:r>
          </a:p>
        </p:txBody>
      </p:sp>
      <p:sp>
        <p:nvSpPr>
          <p:cNvPr id="13" name="TextBox 12">
            <a:extLst>
              <a:ext uri="{FF2B5EF4-FFF2-40B4-BE49-F238E27FC236}">
                <a16:creationId xmlns:a16="http://schemas.microsoft.com/office/drawing/2014/main" id="{9154D0F5-445F-44E6-A3A5-E50EAE1B730F}"/>
              </a:ext>
            </a:extLst>
          </p:cNvPr>
          <p:cNvSpPr txBox="1"/>
          <p:nvPr/>
        </p:nvSpPr>
        <p:spPr>
          <a:xfrm>
            <a:off x="7680855" y="3705807"/>
            <a:ext cx="1680584" cy="375552"/>
          </a:xfrm>
          <a:prstGeom prst="rect">
            <a:avLst/>
          </a:prstGeom>
          <a:noFill/>
        </p:spPr>
        <p:txBody>
          <a:bodyPr wrap="square" rtlCol="0">
            <a:spAutoFit/>
          </a:bodyPr>
          <a:lstStyle/>
          <a:p>
            <a:pPr marR="0" lvl="0">
              <a:lnSpc>
                <a:spcPct val="107000"/>
              </a:lnSpc>
              <a:spcBef>
                <a:spcPts val="0"/>
              </a:spcBef>
              <a:spcAft>
                <a:spcPts val="800"/>
              </a:spcAft>
            </a:pPr>
            <a:r>
              <a:rPr lang="en-US" sz="18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Action Planning</a:t>
            </a:r>
          </a:p>
        </p:txBody>
      </p:sp>
      <p:sp>
        <p:nvSpPr>
          <p:cNvPr id="14" name="TextBox 13">
            <a:extLst>
              <a:ext uri="{FF2B5EF4-FFF2-40B4-BE49-F238E27FC236}">
                <a16:creationId xmlns:a16="http://schemas.microsoft.com/office/drawing/2014/main" id="{CB7A1454-9A9A-43A6-B17D-9E498EFC232F}"/>
              </a:ext>
            </a:extLst>
          </p:cNvPr>
          <p:cNvSpPr txBox="1"/>
          <p:nvPr/>
        </p:nvSpPr>
        <p:spPr>
          <a:xfrm rot="20650945">
            <a:off x="6150184" y="3045863"/>
            <a:ext cx="1794865" cy="375552"/>
          </a:xfrm>
          <a:prstGeom prst="rect">
            <a:avLst/>
          </a:prstGeom>
          <a:noFill/>
        </p:spPr>
        <p:txBody>
          <a:bodyPr wrap="square">
            <a:spAutoFit/>
          </a:bodyPr>
          <a:lstStyle/>
          <a:p>
            <a:pPr marR="0" lvl="0">
              <a:lnSpc>
                <a:spcPct val="107000"/>
              </a:lnSpc>
              <a:spcBef>
                <a:spcPts val="0"/>
              </a:spcBef>
              <a:spcAft>
                <a:spcPts val="800"/>
              </a:spcAft>
            </a:pPr>
            <a:r>
              <a:rPr lang="en-US" sz="18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Grassroots Work</a:t>
            </a:r>
          </a:p>
        </p:txBody>
      </p:sp>
      <p:sp>
        <p:nvSpPr>
          <p:cNvPr id="15" name="TextBox 14">
            <a:extLst>
              <a:ext uri="{FF2B5EF4-FFF2-40B4-BE49-F238E27FC236}">
                <a16:creationId xmlns:a16="http://schemas.microsoft.com/office/drawing/2014/main" id="{87A67788-B8B9-45AB-BD67-560441D1DD19}"/>
              </a:ext>
            </a:extLst>
          </p:cNvPr>
          <p:cNvSpPr txBox="1"/>
          <p:nvPr/>
        </p:nvSpPr>
        <p:spPr>
          <a:xfrm>
            <a:off x="7652540" y="3116635"/>
            <a:ext cx="1680584" cy="646331"/>
          </a:xfrm>
          <a:prstGeom prst="rect">
            <a:avLst/>
          </a:prstGeom>
          <a:noFill/>
        </p:spPr>
        <p:txBody>
          <a:bodyPr wrap="square">
            <a:spAutoFit/>
          </a:bodyPr>
          <a:lstStyle/>
          <a:p>
            <a:pPr algn="ctr"/>
            <a:r>
              <a:rPr lang="en-US" b="1" dirty="0">
                <a:solidFill>
                  <a:schemeClr val="accent4"/>
                </a:solidFill>
              </a:rPr>
              <a:t>Listening to the community</a:t>
            </a:r>
          </a:p>
        </p:txBody>
      </p:sp>
      <p:sp>
        <p:nvSpPr>
          <p:cNvPr id="16" name="TextBox 15">
            <a:extLst>
              <a:ext uri="{FF2B5EF4-FFF2-40B4-BE49-F238E27FC236}">
                <a16:creationId xmlns:a16="http://schemas.microsoft.com/office/drawing/2014/main" id="{FECED68B-7C2C-42F8-9649-99E0B7C7413D}"/>
              </a:ext>
            </a:extLst>
          </p:cNvPr>
          <p:cNvSpPr txBox="1"/>
          <p:nvPr/>
        </p:nvSpPr>
        <p:spPr>
          <a:xfrm rot="1752200">
            <a:off x="8690830" y="5003447"/>
            <a:ext cx="1640883" cy="369332"/>
          </a:xfrm>
          <a:prstGeom prst="rect">
            <a:avLst/>
          </a:prstGeom>
          <a:noFill/>
        </p:spPr>
        <p:txBody>
          <a:bodyPr wrap="square">
            <a:spAutoFit/>
          </a:bodyPr>
          <a:lstStyle/>
          <a:p>
            <a:r>
              <a:rPr lang="en-US" b="1" dirty="0">
                <a:solidFill>
                  <a:schemeClr val="accent6"/>
                </a:solidFill>
              </a:rPr>
              <a:t>Partnerships</a:t>
            </a:r>
          </a:p>
        </p:txBody>
      </p:sp>
      <p:sp>
        <p:nvSpPr>
          <p:cNvPr id="17" name="TextBox 16">
            <a:extLst>
              <a:ext uri="{FF2B5EF4-FFF2-40B4-BE49-F238E27FC236}">
                <a16:creationId xmlns:a16="http://schemas.microsoft.com/office/drawing/2014/main" id="{3B5B216F-494F-4AC0-A690-ECA9913CE52A}"/>
              </a:ext>
            </a:extLst>
          </p:cNvPr>
          <p:cNvSpPr txBox="1"/>
          <p:nvPr/>
        </p:nvSpPr>
        <p:spPr>
          <a:xfrm>
            <a:off x="7652540" y="1487118"/>
            <a:ext cx="1902735" cy="369332"/>
          </a:xfrm>
          <a:prstGeom prst="rect">
            <a:avLst/>
          </a:prstGeom>
          <a:noFill/>
        </p:spPr>
        <p:txBody>
          <a:bodyPr wrap="square">
            <a:spAutoFit/>
          </a:bodyPr>
          <a:lstStyle/>
          <a:p>
            <a:r>
              <a:rPr lang="en-US" b="1" dirty="0">
                <a:solidFill>
                  <a:schemeClr val="accent5"/>
                </a:solidFill>
              </a:rPr>
              <a:t>Networking</a:t>
            </a:r>
          </a:p>
        </p:txBody>
      </p:sp>
      <p:sp>
        <p:nvSpPr>
          <p:cNvPr id="18" name="TextBox 17">
            <a:extLst>
              <a:ext uri="{FF2B5EF4-FFF2-40B4-BE49-F238E27FC236}">
                <a16:creationId xmlns:a16="http://schemas.microsoft.com/office/drawing/2014/main" id="{38F974C7-843E-4B58-BA5E-412B7B566C19}"/>
              </a:ext>
            </a:extLst>
          </p:cNvPr>
          <p:cNvSpPr txBox="1"/>
          <p:nvPr/>
        </p:nvSpPr>
        <p:spPr>
          <a:xfrm rot="961407">
            <a:off x="9048452" y="3015600"/>
            <a:ext cx="1798166" cy="369332"/>
          </a:xfrm>
          <a:prstGeom prst="rect">
            <a:avLst/>
          </a:prstGeom>
          <a:noFill/>
        </p:spPr>
        <p:txBody>
          <a:bodyPr wrap="square">
            <a:spAutoFit/>
          </a:bodyPr>
          <a:lstStyle/>
          <a:p>
            <a:r>
              <a:rPr lang="en-US" b="1" dirty="0">
                <a:solidFill>
                  <a:schemeClr val="tx2"/>
                </a:solidFill>
              </a:rPr>
              <a:t>Cultural Humility</a:t>
            </a:r>
          </a:p>
        </p:txBody>
      </p:sp>
      <p:sp>
        <p:nvSpPr>
          <p:cNvPr id="19" name="TextBox 18">
            <a:extLst>
              <a:ext uri="{FF2B5EF4-FFF2-40B4-BE49-F238E27FC236}">
                <a16:creationId xmlns:a16="http://schemas.microsoft.com/office/drawing/2014/main" id="{9FB82AB7-2969-4AA5-8B5E-E146FFA02E11}"/>
              </a:ext>
            </a:extLst>
          </p:cNvPr>
          <p:cNvSpPr txBox="1"/>
          <p:nvPr/>
        </p:nvSpPr>
        <p:spPr>
          <a:xfrm>
            <a:off x="7241337" y="2624811"/>
            <a:ext cx="2637132" cy="369332"/>
          </a:xfrm>
          <a:prstGeom prst="rect">
            <a:avLst/>
          </a:prstGeom>
          <a:noFill/>
        </p:spPr>
        <p:txBody>
          <a:bodyPr wrap="none" rtlCol="0">
            <a:spAutoFit/>
          </a:bodyPr>
          <a:lstStyle/>
          <a:p>
            <a:r>
              <a:rPr lang="en-US"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Culturally Congruent Care</a:t>
            </a:r>
            <a:endParaRPr lang="en-US" b="1" dirty="0">
              <a:solidFill>
                <a:srgbClr val="7030A0"/>
              </a:solidFill>
            </a:endParaRPr>
          </a:p>
        </p:txBody>
      </p:sp>
    </p:spTree>
    <p:extLst>
      <p:ext uri="{BB962C8B-B14F-4D97-AF65-F5344CB8AC3E}">
        <p14:creationId xmlns:p14="http://schemas.microsoft.com/office/powerpoint/2010/main" val="693234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DEA8CC7-DE14-42B1-AC88-2CA07FAE7D10}"/>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kern="1200">
                <a:solidFill>
                  <a:schemeClr val="bg1"/>
                </a:solidFill>
                <a:latin typeface="+mj-lt"/>
                <a:ea typeface="+mj-ea"/>
                <a:cs typeface="+mj-cs"/>
              </a:rPr>
              <a:t>Birth Equity Training Results</a:t>
            </a:r>
            <a:endParaRPr lang="en-US" sz="3600" kern="1200" dirty="0">
              <a:solidFill>
                <a:schemeClr val="bg1"/>
              </a:solidFill>
              <a:latin typeface="+mj-lt"/>
              <a:ea typeface="+mj-ea"/>
              <a:cs typeface="+mj-cs"/>
            </a:endParaRPr>
          </a:p>
        </p:txBody>
      </p:sp>
      <p:cxnSp>
        <p:nvCxnSpPr>
          <p:cNvPr id="35" name="Straight Connector 3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B8095B41-52D2-4697-935C-3C3F55B88F92}"/>
              </a:ext>
            </a:extLst>
          </p:cNvPr>
          <p:cNvSpPr txBox="1">
            <a:spLocks/>
          </p:cNvSpPr>
          <p:nvPr/>
        </p:nvSpPr>
        <p:spPr>
          <a:xfrm>
            <a:off x="704088" y="2730819"/>
            <a:ext cx="3685032" cy="24849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chemeClr val="bg1"/>
                </a:solidFill>
              </a:rPr>
              <a:t>What can you/your organization do to improve postpartum support for the families you take care of?</a:t>
            </a:r>
          </a:p>
        </p:txBody>
      </p:sp>
      <p:pic>
        <p:nvPicPr>
          <p:cNvPr id="6" name="Content Placeholder 5" descr="Stroller with solid fill">
            <a:extLst>
              <a:ext uri="{FF2B5EF4-FFF2-40B4-BE49-F238E27FC236}">
                <a16:creationId xmlns:a16="http://schemas.microsoft.com/office/drawing/2014/main" id="{947A5B13-9B0F-425D-9CB6-54D8E42F7B88}"/>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3358389" y="-1188724"/>
            <a:ext cx="9042715" cy="9042715"/>
          </a:xfrm>
        </p:spPr>
      </p:pic>
      <p:sp>
        <p:nvSpPr>
          <p:cNvPr id="7" name="TextBox 6">
            <a:extLst>
              <a:ext uri="{FF2B5EF4-FFF2-40B4-BE49-F238E27FC236}">
                <a16:creationId xmlns:a16="http://schemas.microsoft.com/office/drawing/2014/main" id="{17DBD5EF-C037-42EB-888C-BC0F16498617}"/>
              </a:ext>
            </a:extLst>
          </p:cNvPr>
          <p:cNvSpPr txBox="1"/>
          <p:nvPr/>
        </p:nvSpPr>
        <p:spPr>
          <a:xfrm>
            <a:off x="5638475" y="2801601"/>
            <a:ext cx="3765774" cy="369332"/>
          </a:xfrm>
          <a:prstGeom prst="rect">
            <a:avLst/>
          </a:prstGeom>
          <a:noFill/>
        </p:spPr>
        <p:txBody>
          <a:bodyPr wrap="none" rtlCol="0">
            <a:spAutoFit/>
          </a:bodyPr>
          <a:lstStyle/>
          <a:p>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Advocate for culturally congruent care</a:t>
            </a:r>
          </a:p>
        </p:txBody>
      </p:sp>
      <p:sp>
        <p:nvSpPr>
          <p:cNvPr id="12" name="TextBox 11">
            <a:extLst>
              <a:ext uri="{FF2B5EF4-FFF2-40B4-BE49-F238E27FC236}">
                <a16:creationId xmlns:a16="http://schemas.microsoft.com/office/drawing/2014/main" id="{AD5A01F8-E4FC-459E-AC09-5773E23C3B32}"/>
              </a:ext>
            </a:extLst>
          </p:cNvPr>
          <p:cNvSpPr txBox="1"/>
          <p:nvPr/>
        </p:nvSpPr>
        <p:spPr>
          <a:xfrm>
            <a:off x="5597673" y="3773259"/>
            <a:ext cx="3517822" cy="400110"/>
          </a:xfrm>
          <a:prstGeom prst="rect">
            <a:avLst/>
          </a:prstGeom>
          <a:noFill/>
        </p:spPr>
        <p:txBody>
          <a:bodyPr wrap="none" rtlCol="0">
            <a:spAutoFit/>
          </a:bodyPr>
          <a:lstStyle/>
          <a:p>
            <a:r>
              <a:rPr lang="en-US"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Include doulas in the care team</a:t>
            </a:r>
          </a:p>
        </p:txBody>
      </p:sp>
      <p:sp>
        <p:nvSpPr>
          <p:cNvPr id="13" name="TextBox 12">
            <a:extLst>
              <a:ext uri="{FF2B5EF4-FFF2-40B4-BE49-F238E27FC236}">
                <a16:creationId xmlns:a16="http://schemas.microsoft.com/office/drawing/2014/main" id="{99A18892-384B-473B-A564-A968005D54B8}"/>
              </a:ext>
            </a:extLst>
          </p:cNvPr>
          <p:cNvSpPr txBox="1"/>
          <p:nvPr/>
        </p:nvSpPr>
        <p:spPr>
          <a:xfrm>
            <a:off x="8258302" y="290711"/>
            <a:ext cx="1594825" cy="1264642"/>
          </a:xfrm>
          <a:prstGeom prst="rect">
            <a:avLst/>
          </a:prstGeom>
          <a:noFill/>
        </p:spPr>
        <p:txBody>
          <a:bodyPr wrap="square" rtlCol="0">
            <a:spAutoFit/>
          </a:bodyPr>
          <a:lstStyle/>
          <a:p>
            <a:pPr marR="0" lvl="0">
              <a:lnSpc>
                <a:spcPct val="107000"/>
              </a:lnSpc>
              <a:spcBef>
                <a:spcPts val="0"/>
              </a:spcBef>
              <a:spcAft>
                <a:spcPts val="800"/>
              </a:spcAft>
            </a:pPr>
            <a:r>
              <a:rPr lang="en-US" sz="18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rPr>
              <a:t>Use expertise from the communities we serve</a:t>
            </a:r>
          </a:p>
        </p:txBody>
      </p:sp>
      <p:sp>
        <p:nvSpPr>
          <p:cNvPr id="15" name="TextBox 14">
            <a:extLst>
              <a:ext uri="{FF2B5EF4-FFF2-40B4-BE49-F238E27FC236}">
                <a16:creationId xmlns:a16="http://schemas.microsoft.com/office/drawing/2014/main" id="{1D26FC36-1AA4-4B33-88C7-BDE30DEB9440}"/>
              </a:ext>
            </a:extLst>
          </p:cNvPr>
          <p:cNvSpPr txBox="1"/>
          <p:nvPr/>
        </p:nvSpPr>
        <p:spPr>
          <a:xfrm>
            <a:off x="5781890" y="4125302"/>
            <a:ext cx="3086100" cy="375552"/>
          </a:xfrm>
          <a:prstGeom prst="rect">
            <a:avLst/>
          </a:prstGeom>
          <a:noFill/>
        </p:spPr>
        <p:txBody>
          <a:bodyPr wrap="square">
            <a:spAutoFit/>
          </a:bodyPr>
          <a:lstStyle/>
          <a:p>
            <a:pPr marR="0" lvl="0">
              <a:lnSpc>
                <a:spcPct val="107000"/>
              </a:lnSpc>
              <a:spcBef>
                <a:spcPts val="0"/>
              </a:spcBef>
              <a:spcAft>
                <a:spcPts val="800"/>
              </a:spcAft>
            </a:pPr>
            <a:r>
              <a:rPr lang="en-US" sz="1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Advocate for paid family leave</a:t>
            </a:r>
          </a:p>
        </p:txBody>
      </p:sp>
      <p:sp>
        <p:nvSpPr>
          <p:cNvPr id="19" name="TextBox 18">
            <a:extLst>
              <a:ext uri="{FF2B5EF4-FFF2-40B4-BE49-F238E27FC236}">
                <a16:creationId xmlns:a16="http://schemas.microsoft.com/office/drawing/2014/main" id="{DA64CC05-8CC3-4A91-BFE2-A4538C1C901F}"/>
              </a:ext>
            </a:extLst>
          </p:cNvPr>
          <p:cNvSpPr txBox="1"/>
          <p:nvPr/>
        </p:nvSpPr>
        <p:spPr>
          <a:xfrm>
            <a:off x="5551782" y="3264218"/>
            <a:ext cx="2303520" cy="369332"/>
          </a:xfrm>
          <a:prstGeom prst="rect">
            <a:avLst/>
          </a:prstGeom>
          <a:noFill/>
        </p:spPr>
        <p:txBody>
          <a:bodyPr wrap="square">
            <a:spAutoFit/>
          </a:bodyPr>
          <a:lstStyle/>
          <a:p>
            <a:r>
              <a:rPr lang="en-US" dirty="0">
                <a:solidFill>
                  <a:schemeClr val="accent4"/>
                </a:solidFill>
              </a:rPr>
              <a:t>Make warm hand offs</a:t>
            </a:r>
          </a:p>
        </p:txBody>
      </p:sp>
      <p:sp>
        <p:nvSpPr>
          <p:cNvPr id="23" name="TextBox 22">
            <a:extLst>
              <a:ext uri="{FF2B5EF4-FFF2-40B4-BE49-F238E27FC236}">
                <a16:creationId xmlns:a16="http://schemas.microsoft.com/office/drawing/2014/main" id="{30BBC8F1-7C8A-4687-9D7D-E5426A2C0E6B}"/>
              </a:ext>
            </a:extLst>
          </p:cNvPr>
          <p:cNvSpPr txBox="1"/>
          <p:nvPr/>
        </p:nvSpPr>
        <p:spPr>
          <a:xfrm>
            <a:off x="8993663" y="3524251"/>
            <a:ext cx="1640883" cy="1200329"/>
          </a:xfrm>
          <a:prstGeom prst="rect">
            <a:avLst/>
          </a:prstGeom>
          <a:noFill/>
        </p:spPr>
        <p:txBody>
          <a:bodyPr wrap="square">
            <a:spAutoFit/>
          </a:bodyPr>
          <a:lstStyle/>
          <a:p>
            <a:r>
              <a:rPr lang="en-US" dirty="0">
                <a:solidFill>
                  <a:schemeClr val="accent6"/>
                </a:solidFill>
              </a:rPr>
              <a:t>Listen to the patient and family and follow through</a:t>
            </a:r>
          </a:p>
        </p:txBody>
      </p:sp>
      <p:sp>
        <p:nvSpPr>
          <p:cNvPr id="27" name="TextBox 26">
            <a:extLst>
              <a:ext uri="{FF2B5EF4-FFF2-40B4-BE49-F238E27FC236}">
                <a16:creationId xmlns:a16="http://schemas.microsoft.com/office/drawing/2014/main" id="{3190957F-D69E-4B26-9ECC-51F3ACBEF18E}"/>
              </a:ext>
            </a:extLst>
          </p:cNvPr>
          <p:cNvSpPr txBox="1"/>
          <p:nvPr/>
        </p:nvSpPr>
        <p:spPr>
          <a:xfrm>
            <a:off x="8258302" y="1727521"/>
            <a:ext cx="1902735" cy="646331"/>
          </a:xfrm>
          <a:prstGeom prst="rect">
            <a:avLst/>
          </a:prstGeom>
          <a:noFill/>
        </p:spPr>
        <p:txBody>
          <a:bodyPr wrap="square">
            <a:spAutoFit/>
          </a:bodyPr>
          <a:lstStyle/>
          <a:p>
            <a:r>
              <a:rPr lang="en-US" dirty="0">
                <a:solidFill>
                  <a:schemeClr val="accent5"/>
                </a:solidFill>
              </a:rPr>
              <a:t>Educate all health care workers</a:t>
            </a:r>
          </a:p>
        </p:txBody>
      </p:sp>
      <p:sp>
        <p:nvSpPr>
          <p:cNvPr id="31" name="TextBox 30">
            <a:extLst>
              <a:ext uri="{FF2B5EF4-FFF2-40B4-BE49-F238E27FC236}">
                <a16:creationId xmlns:a16="http://schemas.microsoft.com/office/drawing/2014/main" id="{670EE52E-83AC-468F-91B8-F0C0848320F7}"/>
              </a:ext>
            </a:extLst>
          </p:cNvPr>
          <p:cNvSpPr txBox="1"/>
          <p:nvPr/>
        </p:nvSpPr>
        <p:spPr>
          <a:xfrm rot="2666801">
            <a:off x="6033099" y="1337646"/>
            <a:ext cx="2294964" cy="923330"/>
          </a:xfrm>
          <a:prstGeom prst="rect">
            <a:avLst/>
          </a:prstGeom>
          <a:noFill/>
        </p:spPr>
        <p:txBody>
          <a:bodyPr wrap="square">
            <a:spAutoFit/>
          </a:bodyPr>
          <a:lstStyle/>
          <a:p>
            <a:r>
              <a:rPr lang="en-US" dirty="0">
                <a:solidFill>
                  <a:schemeClr val="tx2"/>
                </a:solidFill>
              </a:rPr>
              <a:t>Provide follow up care and resources after discharge</a:t>
            </a:r>
          </a:p>
        </p:txBody>
      </p:sp>
      <p:sp>
        <p:nvSpPr>
          <p:cNvPr id="26" name="TextBox 25">
            <a:extLst>
              <a:ext uri="{FF2B5EF4-FFF2-40B4-BE49-F238E27FC236}">
                <a16:creationId xmlns:a16="http://schemas.microsoft.com/office/drawing/2014/main" id="{4252A0BE-B882-4520-A49F-C3058C8EA121}"/>
              </a:ext>
            </a:extLst>
          </p:cNvPr>
          <p:cNvSpPr txBox="1"/>
          <p:nvPr/>
        </p:nvSpPr>
        <p:spPr>
          <a:xfrm>
            <a:off x="8048631" y="3154919"/>
            <a:ext cx="2007153" cy="369332"/>
          </a:xfrm>
          <a:prstGeom prst="rect">
            <a:avLst/>
          </a:prstGeom>
          <a:noFill/>
        </p:spPr>
        <p:txBody>
          <a:bodyPr wrap="none" rtlCol="0">
            <a:spAutoFit/>
          </a:bodyPr>
          <a:lstStyle/>
          <a:p>
            <a:r>
              <a:rPr lang="en-US"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Breastfeeding clinic</a:t>
            </a:r>
            <a:endParaRPr lang="en-US" dirty="0">
              <a:solidFill>
                <a:srgbClr val="7030A0"/>
              </a:solidFill>
            </a:endParaRPr>
          </a:p>
        </p:txBody>
      </p:sp>
    </p:spTree>
    <p:extLst>
      <p:ext uri="{BB962C8B-B14F-4D97-AF65-F5344CB8AC3E}">
        <p14:creationId xmlns:p14="http://schemas.microsoft.com/office/powerpoint/2010/main" val="196790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DEB5A0C-D6F1-4C43-972F-F258C69B2C07}"/>
              </a:ext>
            </a:extLst>
          </p:cNvPr>
          <p:cNvSpPr>
            <a:spLocks noGrp="1"/>
          </p:cNvSpPr>
          <p:nvPr>
            <p:ph type="title"/>
          </p:nvPr>
        </p:nvSpPr>
        <p:spPr>
          <a:xfrm>
            <a:off x="943276" y="712268"/>
            <a:ext cx="10410524" cy="1193533"/>
          </a:xfrm>
        </p:spPr>
        <p:txBody>
          <a:bodyPr>
            <a:normAutofit/>
          </a:bodyPr>
          <a:lstStyle/>
          <a:p>
            <a:r>
              <a:rPr lang="en-US">
                <a:solidFill>
                  <a:srgbClr val="FFFFFF"/>
                </a:solidFill>
                <a:latin typeface="Calisto MT" panose="02040603050505030304" pitchFamily="18" charset="0"/>
              </a:rPr>
              <a:t>Stand for me or raise your hand!</a:t>
            </a:r>
          </a:p>
        </p:txBody>
      </p:sp>
      <p:sp>
        <p:nvSpPr>
          <p:cNvPr id="16"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826324"/>
            <a:ext cx="27432"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Content Placeholder 4">
            <a:extLst>
              <a:ext uri="{FF2B5EF4-FFF2-40B4-BE49-F238E27FC236}">
                <a16:creationId xmlns:a16="http://schemas.microsoft.com/office/drawing/2014/main" id="{42A360EF-9260-9B48-96E9-3948BBCF759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875393234"/>
              </p:ext>
            </p:extLst>
          </p:nvPr>
        </p:nvGraphicFramePr>
        <p:xfrm>
          <a:off x="943276" y="2050181"/>
          <a:ext cx="10410524" cy="4126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4997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2A6C38-A2F5-4284-A565-E451BAA17474}"/>
              </a:ext>
            </a:extLst>
          </p:cNvPr>
          <p:cNvSpPr>
            <a:spLocks noGrp="1"/>
          </p:cNvSpPr>
          <p:nvPr>
            <p:ph type="title" idx="4294967295"/>
          </p:nvPr>
        </p:nvSpPr>
        <p:spPr>
          <a:xfrm>
            <a:off x="598488" y="1428750"/>
            <a:ext cx="5686425" cy="457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1" u="none" strike="noStrike" kern="1200" cap="none" spc="0" normalizeH="0" baseline="0" noProof="0" dirty="0">
                <a:ln>
                  <a:noFill/>
                </a:ln>
                <a:solidFill>
                  <a:schemeClr val="tx1">
                    <a:alpha val="55000"/>
                  </a:schemeClr>
                </a:solidFill>
                <a:effectLst/>
                <a:uLnTx/>
                <a:uFillTx/>
                <a:latin typeface="Calisto MT" panose="02040603050505030304" pitchFamily="18" charset="0"/>
                <a:ea typeface="+mn-ea"/>
                <a:cs typeface="+mn-cs"/>
              </a:rPr>
              <a:t>When Black Birthing Persons thrive, We all thrive! </a:t>
            </a:r>
          </a:p>
        </p:txBody>
      </p:sp>
      <p:pic>
        <p:nvPicPr>
          <p:cNvPr id="6" name="Picture 5" descr="graphic of top third of person, When Black Women Thrive">
            <a:extLst>
              <a:ext uri="{FF2B5EF4-FFF2-40B4-BE49-F238E27FC236}">
                <a16:creationId xmlns:a16="http://schemas.microsoft.com/office/drawing/2014/main" id="{89E1C675-09B0-4816-B168-A147297A922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19874" y="1100135"/>
            <a:ext cx="4657726" cy="4657726"/>
          </a:xfrm>
          <a:prstGeom prst="rect">
            <a:avLst/>
          </a:prstGeom>
        </p:spPr>
      </p:pic>
    </p:spTree>
    <p:extLst>
      <p:ext uri="{BB962C8B-B14F-4D97-AF65-F5344CB8AC3E}">
        <p14:creationId xmlns:p14="http://schemas.microsoft.com/office/powerpoint/2010/main" val="2527750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9F52E-2AFF-61AD-4EAF-700423E49276}"/>
              </a:ext>
            </a:extLst>
          </p:cNvPr>
          <p:cNvSpPr>
            <a:spLocks noGrp="1"/>
          </p:cNvSpPr>
          <p:nvPr>
            <p:ph type="title"/>
          </p:nvPr>
        </p:nvSpPr>
        <p:spPr>
          <a:solidFill>
            <a:schemeClr val="bg1"/>
          </a:solidFill>
        </p:spPr>
        <p:txBody>
          <a:bodyPr/>
          <a:lstStyle/>
          <a:p>
            <a:r>
              <a:rPr lang="en-US" dirty="0">
                <a:latin typeface="Calisto MT" panose="02040603050505030304" pitchFamily="18" charset="0"/>
              </a:rPr>
              <a:t>Congratulations!</a:t>
            </a:r>
          </a:p>
        </p:txBody>
      </p:sp>
      <p:sp>
        <p:nvSpPr>
          <p:cNvPr id="3" name="Content Placeholder 2">
            <a:extLst>
              <a:ext uri="{FF2B5EF4-FFF2-40B4-BE49-F238E27FC236}">
                <a16:creationId xmlns:a16="http://schemas.microsoft.com/office/drawing/2014/main" id="{388FA0BC-B9A8-F562-1493-E07BC89A9AE2}"/>
              </a:ext>
            </a:extLst>
          </p:cNvPr>
          <p:cNvSpPr>
            <a:spLocks noGrp="1"/>
          </p:cNvSpPr>
          <p:nvPr>
            <p:ph sz="half" idx="1"/>
          </p:nvPr>
        </p:nvSpPr>
        <p:spPr>
          <a:xfrm>
            <a:off x="2523745" y="2286000"/>
            <a:ext cx="4416552" cy="4389120"/>
          </a:xfrm>
        </p:spPr>
        <p:txBody>
          <a:bodyPr>
            <a:noAutofit/>
          </a:bodyPr>
          <a:lstStyle/>
          <a:p>
            <a:pPr marL="0" indent="0">
              <a:buNone/>
            </a:pPr>
            <a:r>
              <a:rPr lang="en-US" b="1" u="sng" dirty="0">
                <a:latin typeface="Calisto MT" panose="02040603050505030304" pitchFamily="18" charset="0"/>
              </a:rPr>
              <a:t>Curriculum Completions</a:t>
            </a:r>
            <a:endParaRPr lang="en-US">
              <a:latin typeface="Calisto MT" panose="02040603050505030304" pitchFamily="18" charset="0"/>
            </a:endParaRPr>
          </a:p>
          <a:p>
            <a:r>
              <a:rPr lang="en-US" dirty="0">
                <a:latin typeface="Calisto MT" panose="02040603050505030304" pitchFamily="18" charset="0"/>
              </a:rPr>
              <a:t>Kari Smith</a:t>
            </a:r>
            <a:endParaRPr lang="en-US">
              <a:latin typeface="Calisto MT" panose="02040603050505030304" pitchFamily="18" charset="0"/>
            </a:endParaRPr>
          </a:p>
          <a:p>
            <a:r>
              <a:rPr lang="en-US" dirty="0">
                <a:latin typeface="Calisto MT" panose="02040603050505030304" pitchFamily="18" charset="0"/>
              </a:rPr>
              <a:t>Katie </a:t>
            </a:r>
            <a:r>
              <a:rPr lang="en-US" dirty="0" err="1">
                <a:latin typeface="Calisto MT" panose="02040603050505030304" pitchFamily="18" charset="0"/>
              </a:rPr>
              <a:t>Kufahl</a:t>
            </a:r>
            <a:endParaRPr lang="en-US">
              <a:latin typeface="Calisto MT" panose="02040603050505030304" pitchFamily="18" charset="0"/>
            </a:endParaRPr>
          </a:p>
          <a:p>
            <a:r>
              <a:rPr lang="en-US" dirty="0">
                <a:latin typeface="Calisto MT" panose="02040603050505030304" pitchFamily="18" charset="0"/>
              </a:rPr>
              <a:t>Kayla Schroeder</a:t>
            </a:r>
            <a:endParaRPr lang="en-US">
              <a:latin typeface="Calisto MT" panose="02040603050505030304" pitchFamily="18" charset="0"/>
            </a:endParaRPr>
          </a:p>
          <a:p>
            <a:r>
              <a:rPr lang="en-US">
                <a:latin typeface="Calisto MT" panose="02040603050505030304" pitchFamily="18" charset="0"/>
              </a:rPr>
              <a:t>Chelsea James</a:t>
            </a:r>
          </a:p>
          <a:p>
            <a:r>
              <a:rPr lang="en-US">
                <a:latin typeface="Calisto MT" panose="02040603050505030304" pitchFamily="18" charset="0"/>
              </a:rPr>
              <a:t>Jessica </a:t>
            </a:r>
            <a:r>
              <a:rPr lang="en-US" err="1">
                <a:latin typeface="Calisto MT" panose="02040603050505030304" pitchFamily="18" charset="0"/>
              </a:rPr>
              <a:t>Seib</a:t>
            </a:r>
            <a:endParaRPr lang="en-US">
              <a:latin typeface="Calisto MT" panose="02040603050505030304" pitchFamily="18" charset="0"/>
            </a:endParaRPr>
          </a:p>
          <a:p>
            <a:r>
              <a:rPr lang="en-US">
                <a:latin typeface="Calisto MT" panose="02040603050505030304" pitchFamily="18" charset="0"/>
              </a:rPr>
              <a:t>Brenda Blankenship</a:t>
            </a:r>
          </a:p>
          <a:p>
            <a:r>
              <a:rPr lang="en-US">
                <a:latin typeface="Calisto MT" panose="02040603050505030304" pitchFamily="18" charset="0"/>
              </a:rPr>
              <a:t>Dana Deters</a:t>
            </a:r>
          </a:p>
          <a:p>
            <a:r>
              <a:rPr lang="en-US">
                <a:latin typeface="Calisto MT" panose="02040603050505030304" pitchFamily="18" charset="0"/>
              </a:rPr>
              <a:t>Melissa ”Missy” </a:t>
            </a:r>
            <a:r>
              <a:rPr lang="en-US" err="1">
                <a:latin typeface="Calisto MT" panose="02040603050505030304" pitchFamily="18" charset="0"/>
              </a:rPr>
              <a:t>Mourek</a:t>
            </a:r>
            <a:endParaRPr lang="en-US">
              <a:latin typeface="Calisto MT" panose="02040603050505030304" pitchFamily="18" charset="0"/>
            </a:endParaRPr>
          </a:p>
          <a:p>
            <a:r>
              <a:rPr lang="en-US">
                <a:latin typeface="Calisto MT" panose="02040603050505030304" pitchFamily="18" charset="0"/>
              </a:rPr>
              <a:t>Kimberley Brey</a:t>
            </a:r>
          </a:p>
          <a:p>
            <a:r>
              <a:rPr lang="en-US">
                <a:latin typeface="Calisto MT" panose="02040603050505030304" pitchFamily="18" charset="0"/>
              </a:rPr>
              <a:t>Kimberlee Dick</a:t>
            </a:r>
            <a:endParaRPr lang="en-US" dirty="0">
              <a:latin typeface="Calisto MT" panose="02040603050505030304" pitchFamily="18" charset="0"/>
            </a:endParaRPr>
          </a:p>
        </p:txBody>
      </p:sp>
      <p:sp>
        <p:nvSpPr>
          <p:cNvPr id="4" name="Content Placeholder 3">
            <a:extLst>
              <a:ext uri="{FF2B5EF4-FFF2-40B4-BE49-F238E27FC236}">
                <a16:creationId xmlns:a16="http://schemas.microsoft.com/office/drawing/2014/main" id="{06DB4E4D-942C-01C6-AB3B-394CFC669700}"/>
              </a:ext>
            </a:extLst>
          </p:cNvPr>
          <p:cNvSpPr>
            <a:spLocks noGrp="1"/>
          </p:cNvSpPr>
          <p:nvPr>
            <p:ph sz="half" idx="2"/>
          </p:nvPr>
        </p:nvSpPr>
        <p:spPr>
          <a:xfrm>
            <a:off x="7114033" y="2286000"/>
            <a:ext cx="2633471" cy="4389120"/>
          </a:xfrm>
        </p:spPr>
        <p:txBody>
          <a:bodyPr>
            <a:noAutofit/>
          </a:bodyPr>
          <a:lstStyle/>
          <a:p>
            <a:pPr marL="0" indent="0">
              <a:buNone/>
            </a:pPr>
            <a:r>
              <a:rPr lang="en-US" b="1" u="sng" dirty="0">
                <a:latin typeface="Calisto MT" panose="02040603050505030304" pitchFamily="18" charset="0"/>
              </a:rPr>
              <a:t>In-Progress</a:t>
            </a:r>
          </a:p>
          <a:p>
            <a:r>
              <a:rPr lang="en-US" dirty="0">
                <a:latin typeface="Calisto MT" panose="02040603050505030304" pitchFamily="18" charset="0"/>
              </a:rPr>
              <a:t>Jessica </a:t>
            </a:r>
            <a:r>
              <a:rPr lang="en-US" dirty="0" err="1">
                <a:latin typeface="Calisto MT" panose="02040603050505030304" pitchFamily="18" charset="0"/>
              </a:rPr>
              <a:t>Gier</a:t>
            </a:r>
            <a:endParaRPr lang="en-US" dirty="0">
              <a:latin typeface="Calisto MT" panose="02040603050505030304" pitchFamily="18" charset="0"/>
            </a:endParaRPr>
          </a:p>
          <a:p>
            <a:r>
              <a:rPr lang="en-US" dirty="0">
                <a:latin typeface="Calisto MT" panose="02040603050505030304" pitchFamily="18" charset="0"/>
              </a:rPr>
              <a:t>Taylor </a:t>
            </a:r>
            <a:r>
              <a:rPr lang="en-US" dirty="0" err="1">
                <a:latin typeface="Calisto MT" panose="02040603050505030304" pitchFamily="18" charset="0"/>
              </a:rPr>
              <a:t>Bertschy</a:t>
            </a:r>
          </a:p>
          <a:p>
            <a:r>
              <a:rPr lang="en-US">
                <a:latin typeface="Calisto MT" panose="02040603050505030304" pitchFamily="18" charset="0"/>
              </a:rPr>
              <a:t>Toni Carter</a:t>
            </a:r>
          </a:p>
          <a:p>
            <a:r>
              <a:rPr lang="en-US">
                <a:latin typeface="Calisto MT" panose="02040603050505030304" pitchFamily="18" charset="0"/>
              </a:rPr>
              <a:t>Emily Hester</a:t>
            </a:r>
          </a:p>
          <a:p>
            <a:r>
              <a:rPr lang="en-US">
                <a:latin typeface="Calisto MT" panose="02040603050505030304" pitchFamily="18" charset="0"/>
              </a:rPr>
              <a:t>Jessica Wasson</a:t>
            </a:r>
          </a:p>
          <a:p>
            <a:r>
              <a:rPr lang="en-US">
                <a:latin typeface="Calisto MT" panose="02040603050505030304" pitchFamily="18" charset="0"/>
              </a:rPr>
              <a:t>Kristin Perez</a:t>
            </a:r>
          </a:p>
          <a:p>
            <a:endParaRPr lang="en-US">
              <a:latin typeface="Calisto MT" panose="02040603050505030304" pitchFamily="18" charset="0"/>
            </a:endParaRPr>
          </a:p>
        </p:txBody>
      </p:sp>
      <p:pic>
        <p:nvPicPr>
          <p:cNvPr id="6" name="Graphic 5" descr="Fireworks with solid fill">
            <a:extLst>
              <a:ext uri="{FF2B5EF4-FFF2-40B4-BE49-F238E27FC236}">
                <a16:creationId xmlns:a16="http://schemas.microsoft.com/office/drawing/2014/main" id="{ACA6993E-BCD2-8999-5B69-915189D486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4572"/>
            <a:ext cx="1325880" cy="1325880"/>
          </a:xfrm>
          <a:prstGeom prst="rect">
            <a:avLst/>
          </a:prstGeom>
        </p:spPr>
      </p:pic>
      <p:pic>
        <p:nvPicPr>
          <p:cNvPr id="10" name="Graphic 9" descr="Fireworks with solid fill">
            <a:extLst>
              <a:ext uri="{FF2B5EF4-FFF2-40B4-BE49-F238E27FC236}">
                <a16:creationId xmlns:a16="http://schemas.microsoft.com/office/drawing/2014/main" id="{D5F78A63-C6F3-B03A-285D-0EE1A4CC89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66120" y="0"/>
            <a:ext cx="1325880" cy="1325880"/>
          </a:xfrm>
          <a:prstGeom prst="rect">
            <a:avLst/>
          </a:prstGeom>
        </p:spPr>
      </p:pic>
    </p:spTree>
    <p:extLst>
      <p:ext uri="{BB962C8B-B14F-4D97-AF65-F5344CB8AC3E}">
        <p14:creationId xmlns:p14="http://schemas.microsoft.com/office/powerpoint/2010/main" val="1576406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20512-FDDD-0D2A-11C8-DF3F9B4F41FC}"/>
              </a:ext>
            </a:extLst>
          </p:cNvPr>
          <p:cNvSpPr>
            <a:spLocks noGrp="1"/>
          </p:cNvSpPr>
          <p:nvPr>
            <p:ph idx="1"/>
          </p:nvPr>
        </p:nvSpPr>
        <p:spPr>
          <a:xfrm>
            <a:off x="2483358" y="5550408"/>
            <a:ext cx="7182612" cy="1188720"/>
          </a:xfrm>
        </p:spPr>
        <p:txBody>
          <a:bodyPr>
            <a:normAutofit/>
          </a:bodyPr>
          <a:lstStyle/>
          <a:p>
            <a:pPr marL="0" indent="0" algn="ctr">
              <a:buNone/>
            </a:pPr>
            <a:r>
              <a:rPr lang="en-US" b="1" dirty="0">
                <a:latin typeface="Calisto MT" panose="02040603050505030304" pitchFamily="18" charset="0"/>
              </a:rPr>
              <a:t>Developed with community members &amp; stakeholders in KBEN.</a:t>
            </a:r>
          </a:p>
          <a:p>
            <a:pPr marL="0" indent="0" algn="ctr">
              <a:buNone/>
            </a:pPr>
            <a:r>
              <a:rPr lang="en-US" dirty="0">
                <a:latin typeface="Calisto MT" panose="02040603050505030304" pitchFamily="18" charset="0"/>
              </a:rPr>
              <a:t>If this is helpful for your patient population, please let us know. We are happy to mail printed copies.</a:t>
            </a:r>
          </a:p>
        </p:txBody>
      </p:sp>
      <p:sp>
        <p:nvSpPr>
          <p:cNvPr id="4" name="Title 1">
            <a:extLst>
              <a:ext uri="{FF2B5EF4-FFF2-40B4-BE49-F238E27FC236}">
                <a16:creationId xmlns:a16="http://schemas.microsoft.com/office/drawing/2014/main" id="{06B06598-1238-3B3D-6331-21D43F3C7614}"/>
              </a:ext>
            </a:extLst>
          </p:cNvPr>
          <p:cNvSpPr txBox="1">
            <a:spLocks noGrp="1"/>
          </p:cNvSpPr>
          <p:nvPr>
            <p:ph type="title" idx="4294967295"/>
          </p:nvPr>
        </p:nvSpPr>
        <p:spPr bwMode="black">
          <a:xfrm>
            <a:off x="2209800" y="596467"/>
            <a:ext cx="7729728" cy="1188720"/>
          </a:xfrm>
          <a:prstGeom prst="rect">
            <a:avLst/>
          </a:prstGeom>
          <a:solidFill>
            <a:srgbClr val="FFFFFF"/>
          </a:solidFill>
          <a:ln w="31750" cap="sq">
            <a:solidFill>
              <a:srgbClr val="404040"/>
            </a:solidFill>
            <a:prstDash/>
            <a:miter lim="800000"/>
          </a:ln>
          <a:effectLst/>
        </p:spPr>
        <p:txBody>
          <a:bodyPr rot="0" spcFirstLastPara="0" vertOverflow="overflow" horzOverflow="overflow" vert="horz" wrap="square" lIns="182880" tIns="182880" rIns="182880" bIns="18288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all" spc="200" normalizeH="0" baseline="0" noProof="0" dirty="0">
                <a:ln>
                  <a:noFill/>
                </a:ln>
                <a:solidFill>
                  <a:srgbClr val="262626"/>
                </a:solidFill>
                <a:effectLst/>
                <a:uLnTx/>
                <a:uFillTx/>
                <a:latin typeface="+mj-lt"/>
                <a:ea typeface="+mj-ea"/>
                <a:cs typeface="+mj-cs"/>
              </a:rPr>
              <a:t>COVID-19 &amp; Pregnancy</a:t>
            </a:r>
          </a:p>
        </p:txBody>
      </p:sp>
      <p:pic>
        <p:nvPicPr>
          <p:cNvPr id="9" name="Picture 8" descr="COVID-19 Vaccination &amp; Pregnancy: protect your baby, protect your family, protect yourself">
            <a:extLst>
              <a:ext uri="{FF2B5EF4-FFF2-40B4-BE49-F238E27FC236}">
                <a16:creationId xmlns:a16="http://schemas.microsoft.com/office/drawing/2014/main" id="{15F43987-83E6-5B44-0E65-4EBDA582B43F}"/>
              </a:ext>
            </a:extLst>
          </p:cNvPr>
          <p:cNvPicPr>
            <a:picLocks noChangeAspect="1"/>
          </p:cNvPicPr>
          <p:nvPr/>
        </p:nvPicPr>
        <p:blipFill>
          <a:blip r:embed="rId3"/>
          <a:stretch>
            <a:fillRect/>
          </a:stretch>
        </p:blipFill>
        <p:spPr>
          <a:xfrm>
            <a:off x="658369" y="1945567"/>
            <a:ext cx="5207996" cy="3369880"/>
          </a:xfrm>
          <a:prstGeom prst="rect">
            <a:avLst/>
          </a:prstGeom>
          <a:ln>
            <a:solidFill>
              <a:schemeClr val="tx1"/>
            </a:solidFill>
          </a:ln>
        </p:spPr>
      </p:pic>
      <p:pic>
        <p:nvPicPr>
          <p:cNvPr id="11" name="Picture 10" descr="COVID-19 Vaccination &amp; Pregnancy statistics">
            <a:extLst>
              <a:ext uri="{FF2B5EF4-FFF2-40B4-BE49-F238E27FC236}">
                <a16:creationId xmlns:a16="http://schemas.microsoft.com/office/drawing/2014/main" id="{78D33A88-DC5E-6340-60D0-B56DED1BE5F0}"/>
              </a:ext>
            </a:extLst>
          </p:cNvPr>
          <p:cNvPicPr>
            <a:picLocks noChangeAspect="1"/>
          </p:cNvPicPr>
          <p:nvPr/>
        </p:nvPicPr>
        <p:blipFill>
          <a:blip r:embed="rId4"/>
          <a:stretch>
            <a:fillRect/>
          </a:stretch>
        </p:blipFill>
        <p:spPr>
          <a:xfrm>
            <a:off x="6247428" y="1945566"/>
            <a:ext cx="5207994" cy="3369879"/>
          </a:xfrm>
          <a:prstGeom prst="rect">
            <a:avLst/>
          </a:prstGeom>
          <a:ln>
            <a:solidFill>
              <a:schemeClr val="tx1"/>
            </a:solidFill>
          </a:ln>
        </p:spPr>
      </p:pic>
    </p:spTree>
    <p:extLst>
      <p:ext uri="{BB962C8B-B14F-4D97-AF65-F5344CB8AC3E}">
        <p14:creationId xmlns:p14="http://schemas.microsoft.com/office/powerpoint/2010/main" val="1677755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9657-0D6B-44EC-9C9A-99EB99594CEA}"/>
              </a:ext>
            </a:extLst>
          </p:cNvPr>
          <p:cNvSpPr>
            <a:spLocks noGrp="1"/>
          </p:cNvSpPr>
          <p:nvPr>
            <p:ph type="title"/>
          </p:nvPr>
        </p:nvSpPr>
        <p:spPr>
          <a:xfrm>
            <a:off x="73280" y="192007"/>
            <a:ext cx="4656375" cy="6665993"/>
          </a:xfrm>
        </p:spPr>
        <p:txBody>
          <a:bodyPr anchor="t">
            <a:normAutofit fontScale="90000"/>
          </a:bodyPr>
          <a:lstStyle/>
          <a:p>
            <a:r>
              <a:rPr lang="en-US" sz="4000" b="1" i="1" u="sng" dirty="0">
                <a:latin typeface="Calisto MT" panose="02040603050505030304" pitchFamily="18" charset="0"/>
              </a:rPr>
              <a:t>Learn More</a:t>
            </a:r>
            <a:br>
              <a:rPr lang="en-US" sz="4000" dirty="0">
                <a:latin typeface="Calisto MT" panose="02040603050505030304" pitchFamily="18" charset="0"/>
              </a:rPr>
            </a:br>
            <a:br>
              <a:rPr lang="en-US" sz="4000" dirty="0">
                <a:latin typeface="Calisto MT" panose="02040603050505030304" pitchFamily="18" charset="0"/>
              </a:rPr>
            </a:br>
            <a:r>
              <a:rPr lang="en-US" sz="2700" b="0" dirty="0">
                <a:latin typeface="Calisto MT" panose="02040603050505030304" pitchFamily="18" charset="0"/>
              </a:rPr>
              <a:t>Our Team:</a:t>
            </a:r>
            <a:br>
              <a:rPr lang="en-US" sz="2700" b="0" dirty="0">
                <a:latin typeface="Calisto MT" panose="02040603050505030304" pitchFamily="18" charset="0"/>
              </a:rPr>
            </a:br>
            <a:r>
              <a:rPr lang="en-US" sz="2700" b="0" dirty="0">
                <a:latin typeface="Calisto MT" panose="02040603050505030304" pitchFamily="18" charset="0"/>
              </a:rPr>
              <a:t>Sharla Smith, PhD, MPH &amp;</a:t>
            </a:r>
            <a:br>
              <a:rPr lang="en-US" sz="2700" b="0" dirty="0">
                <a:latin typeface="Calisto MT" panose="02040603050505030304" pitchFamily="18" charset="0"/>
              </a:rPr>
            </a:br>
            <a:br>
              <a:rPr lang="en-US" sz="2700" b="0" dirty="0">
                <a:latin typeface="Calisto MT" panose="02040603050505030304" pitchFamily="18" charset="0"/>
              </a:rPr>
            </a:br>
            <a:r>
              <a:rPr lang="en-US" sz="2700" b="0" dirty="0">
                <a:latin typeface="Calisto MT" panose="02040603050505030304" pitchFamily="18" charset="0"/>
              </a:rPr>
              <a:t>Michelle Redmond, PhD, MS</a:t>
            </a:r>
            <a:br>
              <a:rPr lang="en-US" sz="2700" b="0" dirty="0">
                <a:latin typeface="Calisto MT" panose="02040603050505030304" pitchFamily="18" charset="0"/>
              </a:rPr>
            </a:br>
            <a:r>
              <a:rPr lang="en-US" sz="2700" b="0" dirty="0" err="1">
                <a:latin typeface="Calisto MT" panose="02040603050505030304" pitchFamily="18" charset="0"/>
              </a:rPr>
              <a:t>Oluoma</a:t>
            </a:r>
            <a:r>
              <a:rPr lang="en-US" sz="2700" b="0" dirty="0">
                <a:latin typeface="Calisto MT" panose="02040603050505030304" pitchFamily="18" charset="0"/>
              </a:rPr>
              <a:t> Obi</a:t>
            </a:r>
            <a:br>
              <a:rPr lang="en-US" sz="2700" b="0" dirty="0">
                <a:latin typeface="Calisto MT" panose="02040603050505030304" pitchFamily="18" charset="0"/>
              </a:rPr>
            </a:br>
            <a:r>
              <a:rPr lang="en-US" sz="2700" b="0" dirty="0">
                <a:latin typeface="Calisto MT" panose="02040603050505030304" pitchFamily="18" charset="0"/>
              </a:rPr>
              <a:t>Bernard Schuster</a:t>
            </a:r>
            <a:br>
              <a:rPr lang="en-US" sz="2700" b="0" dirty="0">
                <a:latin typeface="Calisto MT" panose="02040603050505030304" pitchFamily="18" charset="0"/>
              </a:rPr>
            </a:br>
            <a:r>
              <a:rPr lang="en-US" sz="2700" b="0" dirty="0">
                <a:latin typeface="Calisto MT" panose="02040603050505030304" pitchFamily="18" charset="0"/>
              </a:rPr>
              <a:t>Sharon Wolff</a:t>
            </a:r>
            <a:br>
              <a:rPr lang="en-US" sz="2700" b="0" dirty="0">
                <a:latin typeface="Calisto MT" panose="02040603050505030304" pitchFamily="18" charset="0"/>
              </a:rPr>
            </a:br>
            <a:r>
              <a:rPr lang="en-US" sz="2700" b="0" dirty="0">
                <a:latin typeface="Calisto MT" panose="02040603050505030304" pitchFamily="18" charset="0"/>
              </a:rPr>
              <a:t>Erin </a:t>
            </a:r>
            <a:r>
              <a:rPr lang="en-US" sz="2700" b="0" dirty="0" err="1">
                <a:latin typeface="Calisto MT" panose="02040603050505030304" pitchFamily="18" charset="0"/>
              </a:rPr>
              <a:t>Attebery</a:t>
            </a:r>
            <a:br>
              <a:rPr lang="en-US" sz="2700" b="0" dirty="0">
                <a:latin typeface="Calisto MT" panose="02040603050505030304" pitchFamily="18" charset="0"/>
              </a:rPr>
            </a:br>
            <a:r>
              <a:rPr lang="en-US" sz="2700" b="0" dirty="0">
                <a:latin typeface="Calisto MT" panose="02040603050505030304" pitchFamily="18" charset="0"/>
              </a:rPr>
              <a:t>Joi Wickliffe</a:t>
            </a:r>
            <a:br>
              <a:rPr lang="en-US" sz="2700" b="0" dirty="0">
                <a:latin typeface="Calisto MT" panose="02040603050505030304" pitchFamily="18" charset="0"/>
              </a:rPr>
            </a:br>
            <a:br>
              <a:rPr lang="en-US" sz="2700" b="0" dirty="0">
                <a:latin typeface="Calisto MT" panose="02040603050505030304" pitchFamily="18" charset="0"/>
              </a:rPr>
            </a:br>
            <a:r>
              <a:rPr lang="en-US" sz="2700" b="0" dirty="0">
                <a:latin typeface="Calisto MT" panose="02040603050505030304" pitchFamily="18" charset="0"/>
              </a:rPr>
              <a:t>Community Leadership:</a:t>
            </a:r>
            <a:br>
              <a:rPr lang="en-US" sz="2700" b="0" dirty="0">
                <a:latin typeface="Calisto MT" panose="02040603050505030304" pitchFamily="18" charset="0"/>
              </a:rPr>
            </a:br>
            <a:r>
              <a:rPr lang="en-US" sz="2700" b="0" dirty="0">
                <a:latin typeface="Calisto MT" panose="02040603050505030304" pitchFamily="18" charset="0"/>
              </a:rPr>
              <a:t>CD366 Lead: Joy Barnes, Nicole Garner</a:t>
            </a:r>
            <a:br>
              <a:rPr lang="en-US" sz="2700" b="0" dirty="0">
                <a:latin typeface="Calisto MT" panose="02040603050505030304" pitchFamily="18" charset="0"/>
              </a:rPr>
            </a:br>
            <a:r>
              <a:rPr lang="en-US" sz="2700" b="0" dirty="0">
                <a:latin typeface="Calisto MT" panose="02040603050505030304" pitchFamily="18" charset="0"/>
              </a:rPr>
              <a:t>Father’s Engagement Lead: </a:t>
            </a:r>
            <a:br>
              <a:rPr lang="en-US" sz="2700" b="0" dirty="0">
                <a:latin typeface="Calisto MT" panose="02040603050505030304" pitchFamily="18" charset="0"/>
              </a:rPr>
            </a:br>
            <a:r>
              <a:rPr lang="en-US" sz="2700" b="0" dirty="0">
                <a:latin typeface="Calisto MT" panose="02040603050505030304" pitchFamily="18" charset="0"/>
              </a:rPr>
              <a:t>Kyle Ellison</a:t>
            </a:r>
            <a:br>
              <a:rPr lang="en-US" sz="4000" dirty="0">
                <a:latin typeface="Calisto MT" panose="02040603050505030304" pitchFamily="18" charset="0"/>
              </a:rPr>
            </a:br>
            <a:endParaRPr lang="en-US" sz="4000" dirty="0">
              <a:latin typeface="Calisto MT" panose="02040603050505030304" pitchFamily="18" charset="0"/>
            </a:endParaRPr>
          </a:p>
        </p:txBody>
      </p:sp>
      <p:graphicFrame>
        <p:nvGraphicFramePr>
          <p:cNvPr id="9" name="Content Placeholder 2">
            <a:extLst>
              <a:ext uri="{FF2B5EF4-FFF2-40B4-BE49-F238E27FC236}">
                <a16:creationId xmlns:a16="http://schemas.microsoft.com/office/drawing/2014/main" id="{E05DAAB8-DDE7-3746-2D96-268472E18393}"/>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3897887084"/>
              </p:ext>
            </p:extLst>
          </p:nvPr>
        </p:nvGraphicFramePr>
        <p:xfrm>
          <a:off x="4257675" y="488360"/>
          <a:ext cx="4114799" cy="5881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C76AF4EA-BB88-41F7-960E-E159BCE86688}"/>
              </a:ext>
            </a:extLst>
          </p:cNvPr>
          <p:cNvSpPr>
            <a:spLocks noGrp="1"/>
          </p:cNvSpPr>
          <p:nvPr>
            <p:ph sz="half" idx="2"/>
          </p:nvPr>
        </p:nvSpPr>
        <p:spPr>
          <a:xfrm>
            <a:off x="8421759" y="488360"/>
            <a:ext cx="3197701" cy="5316809"/>
          </a:xfrm>
        </p:spPr>
        <p:txBody>
          <a:bodyPr>
            <a:normAutofit/>
          </a:bodyPr>
          <a:lstStyle/>
          <a:p>
            <a:r>
              <a:rPr lang="en-US" b="1"/>
              <a:t>Follow us on Facebook </a:t>
            </a:r>
            <a:r>
              <a:rPr lang="en-US" b="1">
                <a:solidFill>
                  <a:srgbClr val="002060"/>
                </a:solidFill>
              </a:rPr>
              <a:t>@KSBHI</a:t>
            </a:r>
          </a:p>
          <a:p>
            <a:endParaRPr lang="en-US" b="1"/>
          </a:p>
          <a:p>
            <a:r>
              <a:rPr lang="en-US" b="1"/>
              <a:t>Contact us at: </a:t>
            </a:r>
            <a:r>
              <a:rPr lang="en-US" b="1">
                <a:solidFill>
                  <a:srgbClr val="002060"/>
                </a:solidFill>
              </a:rPr>
              <a:t>KBEN@KUMC.EDU</a:t>
            </a:r>
          </a:p>
        </p:txBody>
      </p:sp>
      <p:pic>
        <p:nvPicPr>
          <p:cNvPr id="5" name="Picture 4" descr="KBEN logo">
            <a:extLst>
              <a:ext uri="{FF2B5EF4-FFF2-40B4-BE49-F238E27FC236}">
                <a16:creationId xmlns:a16="http://schemas.microsoft.com/office/drawing/2014/main" id="{5B3DDB28-068A-4C4D-9C22-B7E2B92B1603}"/>
              </a:ext>
            </a:extLst>
          </p:cNvPr>
          <p:cNvPicPr>
            <a:picLocks noChangeAspect="1"/>
          </p:cNvPicPr>
          <p:nvPr/>
        </p:nvPicPr>
        <p:blipFill>
          <a:blip r:embed="rId7"/>
          <a:stretch>
            <a:fillRect/>
          </a:stretch>
        </p:blipFill>
        <p:spPr>
          <a:xfrm>
            <a:off x="8451605" y="4772025"/>
            <a:ext cx="3635016" cy="1473582"/>
          </a:xfrm>
          <a:prstGeom prst="rect">
            <a:avLst/>
          </a:prstGeom>
        </p:spPr>
      </p:pic>
      <p:pic>
        <p:nvPicPr>
          <p:cNvPr id="7" name="Picture 6" descr="QR code">
            <a:extLst>
              <a:ext uri="{FF2B5EF4-FFF2-40B4-BE49-F238E27FC236}">
                <a16:creationId xmlns:a16="http://schemas.microsoft.com/office/drawing/2014/main" id="{C02B4F75-67FD-496F-9734-BCB6F26FF9D7}"/>
              </a:ext>
            </a:extLst>
          </p:cNvPr>
          <p:cNvPicPr>
            <a:picLocks noChangeAspect="1"/>
          </p:cNvPicPr>
          <p:nvPr/>
        </p:nvPicPr>
        <p:blipFill>
          <a:blip r:embed="rId8"/>
          <a:stretch>
            <a:fillRect/>
          </a:stretch>
        </p:blipFill>
        <p:spPr>
          <a:xfrm>
            <a:off x="4565101" y="2362539"/>
            <a:ext cx="3499945" cy="1568450"/>
          </a:xfrm>
          <a:prstGeom prst="rect">
            <a:avLst/>
          </a:prstGeom>
        </p:spPr>
      </p:pic>
    </p:spTree>
    <p:extLst>
      <p:ext uri="{BB962C8B-B14F-4D97-AF65-F5344CB8AC3E}">
        <p14:creationId xmlns:p14="http://schemas.microsoft.com/office/powerpoint/2010/main" val="1897295504"/>
      </p:ext>
    </p:extLst>
  </p:cSld>
  <p:clrMapOvr>
    <a:masterClrMapping/>
  </p:clrMapOvr>
  <mc:AlternateContent xmlns:mc="http://schemas.openxmlformats.org/markup-compatibility/2006" xmlns:p14="http://schemas.microsoft.com/office/powerpoint/2010/main">
    <mc:Choice Requires="p14">
      <p:transition spd="slow" p14:dur="2000" advTm="78403"/>
    </mc:Choice>
    <mc:Fallback xmlns="">
      <p:transition spd="slow" advTm="7840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2A9291-55AD-4DDC-8735-1BA5A1C98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A510C4-31AE-2D5C-E0F8-27896728E5D7}"/>
              </a:ext>
            </a:extLst>
          </p:cNvPr>
          <p:cNvSpPr>
            <a:spLocks noGrp="1"/>
          </p:cNvSpPr>
          <p:nvPr>
            <p:ph type="title"/>
          </p:nvPr>
        </p:nvSpPr>
        <p:spPr>
          <a:xfrm>
            <a:off x="1752600" y="2542604"/>
            <a:ext cx="8686800" cy="1772793"/>
          </a:xfrm>
          <a:solidFill>
            <a:srgbClr val="FFFFFF"/>
          </a:solidFill>
          <a:ln>
            <a:solidFill>
              <a:srgbClr val="404040"/>
            </a:solidFill>
          </a:ln>
        </p:spPr>
        <p:txBody>
          <a:bodyPr vert="horz" wrap="square" lIns="182880" tIns="182880" rIns="182880" bIns="182880" rtlCol="0" anchor="ctr">
            <a:normAutofit/>
          </a:bodyPr>
          <a:lstStyle/>
          <a:p>
            <a:r>
              <a:rPr lang="en-US" sz="4400" kern="1200" cap="all" spc="200" baseline="0" dirty="0">
                <a:solidFill>
                  <a:srgbClr val="262626"/>
                </a:solidFill>
                <a:latin typeface="Calisto MT" panose="02040603050505030304" pitchFamily="18" charset="0"/>
              </a:rPr>
              <a:t>Questions/Comments</a:t>
            </a:r>
          </a:p>
        </p:txBody>
      </p:sp>
    </p:spTree>
    <p:extLst>
      <p:ext uri="{BB962C8B-B14F-4D97-AF65-F5344CB8AC3E}">
        <p14:creationId xmlns:p14="http://schemas.microsoft.com/office/powerpoint/2010/main" val="2169308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B5713-3816-4102-954E-01666DB8D153}"/>
              </a:ext>
            </a:extLst>
          </p:cNvPr>
          <p:cNvSpPr>
            <a:spLocks noGrp="1"/>
          </p:cNvSpPr>
          <p:nvPr>
            <p:ph type="title"/>
          </p:nvPr>
        </p:nvSpPr>
        <p:spPr/>
        <p:txBody>
          <a:bodyPr/>
          <a:lstStyle/>
          <a:p>
            <a:r>
              <a:rPr lang="en-US">
                <a:latin typeface="Calisto MT" panose="02040603050505030304" pitchFamily="18" charset="0"/>
              </a:rPr>
              <a:t>GROUP Activity</a:t>
            </a:r>
            <a:endParaRPr lang="en-US" dirty="0">
              <a:latin typeface="Calisto MT" panose="02040603050505030304" pitchFamily="18" charset="0"/>
            </a:endParaRPr>
          </a:p>
        </p:txBody>
      </p:sp>
      <p:sp>
        <p:nvSpPr>
          <p:cNvPr id="3" name="Content Placeholder 2">
            <a:extLst>
              <a:ext uri="{FF2B5EF4-FFF2-40B4-BE49-F238E27FC236}">
                <a16:creationId xmlns:a16="http://schemas.microsoft.com/office/drawing/2014/main" id="{41A3EFAB-8C0C-4C0A-AE12-1840901B0779}"/>
              </a:ext>
            </a:extLst>
          </p:cNvPr>
          <p:cNvSpPr>
            <a:spLocks noGrp="1"/>
          </p:cNvSpPr>
          <p:nvPr>
            <p:ph idx="1"/>
          </p:nvPr>
        </p:nvSpPr>
        <p:spPr/>
        <p:txBody>
          <a:bodyPr vert="horz" lIns="91440" tIns="45720" rIns="91440" bIns="45720" rtlCol="0" anchor="t">
            <a:normAutofit/>
          </a:bodyPr>
          <a:lstStyle/>
          <a:p>
            <a:r>
              <a:rPr lang="en-US" dirty="0"/>
              <a:t>Complete Puzzles</a:t>
            </a:r>
          </a:p>
          <a:p>
            <a:r>
              <a:rPr lang="en-US" dirty="0"/>
              <a:t>Create a Birth Equity Statement</a:t>
            </a:r>
          </a:p>
          <a:p>
            <a:endParaRPr lang="en-US" dirty="0"/>
          </a:p>
          <a:p>
            <a:endParaRPr lang="en-US" dirty="0"/>
          </a:p>
        </p:txBody>
      </p:sp>
    </p:spTree>
    <p:extLst>
      <p:ext uri="{BB962C8B-B14F-4D97-AF65-F5344CB8AC3E}">
        <p14:creationId xmlns:p14="http://schemas.microsoft.com/office/powerpoint/2010/main" val="1648964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66E0F8-00DA-4B82-8960-95E5CC43DB31}"/>
              </a:ext>
            </a:extLst>
          </p:cNvPr>
          <p:cNvSpPr>
            <a:spLocks noGrp="1"/>
          </p:cNvSpPr>
          <p:nvPr>
            <p:ph type="title"/>
          </p:nvPr>
        </p:nvSpPr>
        <p:spPr>
          <a:xfrm>
            <a:off x="992206" y="1608667"/>
            <a:ext cx="2823275" cy="4501127"/>
          </a:xfrm>
        </p:spPr>
        <p:txBody>
          <a:bodyPr anchor="t">
            <a:normAutofit/>
          </a:bodyPr>
          <a:lstStyle/>
          <a:p>
            <a:pPr algn="r"/>
            <a:r>
              <a:rPr lang="en-US" sz="4000" dirty="0">
                <a:solidFill>
                  <a:srgbClr val="FFFFFF"/>
                </a:solidFill>
                <a:latin typeface="Georgia" panose="02040502050405020303" pitchFamily="18" charset="0"/>
              </a:rPr>
              <a:t>Mission </a:t>
            </a:r>
            <a:r>
              <a:rPr lang="en-US" sz="4000" dirty="0">
                <a:solidFill>
                  <a:srgbClr val="FFFFFF"/>
                </a:solidFill>
                <a:latin typeface="Calisto MT" panose="02040603050505030304" pitchFamily="18" charset="0"/>
              </a:rPr>
              <a:t>and</a:t>
            </a:r>
            <a:r>
              <a:rPr lang="en-US" sz="4000" dirty="0">
                <a:solidFill>
                  <a:srgbClr val="FFFFFF"/>
                </a:solidFill>
                <a:latin typeface="Georgia" panose="02040502050405020303" pitchFamily="18" charset="0"/>
              </a:rPr>
              <a:t> </a:t>
            </a:r>
            <a:br>
              <a:rPr lang="en-US" sz="4000" dirty="0">
                <a:solidFill>
                  <a:srgbClr val="FFFFFF"/>
                </a:solidFill>
                <a:latin typeface="Georgia" panose="02040502050405020303" pitchFamily="18" charset="0"/>
              </a:rPr>
            </a:br>
            <a:r>
              <a:rPr lang="en-US" sz="4000" dirty="0">
                <a:solidFill>
                  <a:srgbClr val="FFFFFF"/>
                </a:solidFill>
                <a:latin typeface="Georgia" panose="02040502050405020303" pitchFamily="18" charset="0"/>
              </a:rPr>
              <a:t>Visions</a:t>
            </a:r>
          </a:p>
        </p:txBody>
      </p:sp>
      <p:sp>
        <p:nvSpPr>
          <p:cNvPr id="6" name="Content Placeholder 5">
            <a:extLst>
              <a:ext uri="{FF2B5EF4-FFF2-40B4-BE49-F238E27FC236}">
                <a16:creationId xmlns:a16="http://schemas.microsoft.com/office/drawing/2014/main" id="{289036F8-45C5-4C08-A90C-F7F902B26D2A}"/>
              </a:ext>
            </a:extLst>
          </p:cNvPr>
          <p:cNvSpPr>
            <a:spLocks noGrp="1"/>
          </p:cNvSpPr>
          <p:nvPr>
            <p:ph sz="half" idx="1"/>
          </p:nvPr>
        </p:nvSpPr>
        <p:spPr>
          <a:xfrm>
            <a:off x="4547698" y="1608667"/>
            <a:ext cx="3421958" cy="4501127"/>
          </a:xfrm>
        </p:spPr>
        <p:txBody>
          <a:bodyPr>
            <a:normAutofit/>
          </a:bodyPr>
          <a:lstStyle/>
          <a:p>
            <a:pPr marL="0" indent="0">
              <a:buNone/>
            </a:pPr>
            <a:r>
              <a:rPr lang="en-US" sz="2000" dirty="0">
                <a:latin typeface="Georgia" panose="02040502050405020303" pitchFamily="18" charset="0"/>
                <a:ea typeface="Times New Roman" panose="02020603050405020304" pitchFamily="18" charset="0"/>
                <a:cs typeface="Times New Roman" panose="02020603050405020304" pitchFamily="18" charset="0"/>
              </a:rPr>
              <a:t>Mission</a:t>
            </a:r>
          </a:p>
          <a:p>
            <a:pPr marL="0" indent="0">
              <a:buNone/>
            </a:pPr>
            <a:r>
              <a:rPr lang="en-US" sz="2000" dirty="0">
                <a:latin typeface="Georgia" panose="02040502050405020303" pitchFamily="18" charset="0"/>
                <a:ea typeface="Times New Roman" panose="02020603050405020304" pitchFamily="18" charset="0"/>
                <a:cs typeface="Times New Roman" panose="02020603050405020304" pitchFamily="18" charset="0"/>
              </a:rPr>
              <a:t>To use a community centered approach to create solutions that improve Black maternal, paternal, and infant health in Kansas through training, research, healthcare, and advocacy</a:t>
            </a:r>
            <a:endParaRPr lang="en-US" sz="2000" dirty="0"/>
          </a:p>
        </p:txBody>
      </p:sp>
      <p:sp>
        <p:nvSpPr>
          <p:cNvPr id="8" name="Content Placeholder 7">
            <a:extLst>
              <a:ext uri="{FF2B5EF4-FFF2-40B4-BE49-F238E27FC236}">
                <a16:creationId xmlns:a16="http://schemas.microsoft.com/office/drawing/2014/main" id="{D30059D9-2860-4992-8936-FDCD2C9A3424}"/>
              </a:ext>
            </a:extLst>
          </p:cNvPr>
          <p:cNvSpPr>
            <a:spLocks noGrp="1"/>
          </p:cNvSpPr>
          <p:nvPr>
            <p:ph sz="half" idx="2"/>
          </p:nvPr>
        </p:nvSpPr>
        <p:spPr>
          <a:xfrm>
            <a:off x="8289696" y="1608667"/>
            <a:ext cx="3421957" cy="4501127"/>
          </a:xfrm>
        </p:spPr>
        <p:txBody>
          <a:bodyPr>
            <a:normAutofit/>
          </a:bodyPr>
          <a:lstStyle/>
          <a:p>
            <a:pPr>
              <a:spcBef>
                <a:spcPts val="0"/>
              </a:spcBef>
              <a:spcAft>
                <a:spcPts val="0"/>
              </a:spcAft>
            </a:pPr>
            <a:r>
              <a:rPr lang="en-US" sz="1700">
                <a:latin typeface="Georgia" panose="02040502050405020303" pitchFamily="18" charset="0"/>
              </a:rPr>
              <a:t>Vision </a:t>
            </a:r>
          </a:p>
          <a:p>
            <a:pPr marL="0" indent="0">
              <a:spcBef>
                <a:spcPts val="0"/>
              </a:spcBef>
              <a:spcAft>
                <a:spcPts val="0"/>
              </a:spcAft>
              <a:buNone/>
            </a:pPr>
            <a:endParaRPr lang="en-US" sz="1700">
              <a:latin typeface="Georgia" panose="02040502050405020303" pitchFamily="18" charset="0"/>
            </a:endParaRPr>
          </a:p>
          <a:p>
            <a:pPr marL="742950" marR="0" lvl="1" indent="-285750" fontAlgn="base">
              <a:spcBef>
                <a:spcPts val="0"/>
              </a:spcBef>
              <a:spcAft>
                <a:spcPts val="0"/>
              </a:spcAft>
              <a:buSzPts val="1000"/>
              <a:buFont typeface="+mj-lt"/>
              <a:buAutoNum type="alphaLcPeriod"/>
            </a:pPr>
            <a:r>
              <a:rPr lang="en-US" sz="1700">
                <a:latin typeface="Georgia" panose="02040502050405020303" pitchFamily="18" charset="0"/>
                <a:ea typeface="Times New Roman" panose="02020603050405020304" pitchFamily="18" charset="0"/>
                <a:cs typeface="Times New Roman" panose="02020603050405020304" pitchFamily="18" charset="0"/>
              </a:rPr>
              <a:t>KBEN Vision : Every Black mom, dad, and infant receive quality and intentional prenatal, neonatal, and postpartum care in the state of Kansas</a:t>
            </a:r>
          </a:p>
          <a:p>
            <a:pPr marL="457200" marR="0" lvl="1" indent="0" fontAlgn="base">
              <a:spcBef>
                <a:spcPts val="0"/>
              </a:spcBef>
              <a:spcAft>
                <a:spcPts val="0"/>
              </a:spcAft>
              <a:buSzPts val="1000"/>
              <a:buNone/>
            </a:pPr>
            <a:endParaRPr lang="en-US" sz="1700">
              <a:latin typeface="Georgia" panose="02040502050405020303" pitchFamily="18" charset="0"/>
              <a:ea typeface="Calibri" panose="020F0502020204030204" pitchFamily="34" charset="0"/>
              <a:cs typeface="Times New Roman" panose="02020603050405020304" pitchFamily="18" charset="0"/>
            </a:endParaRPr>
          </a:p>
          <a:p>
            <a:pPr marL="742950" marR="0" lvl="1" indent="-285750" fontAlgn="base">
              <a:spcBef>
                <a:spcPts val="0"/>
              </a:spcBef>
              <a:spcAft>
                <a:spcPts val="0"/>
              </a:spcAft>
              <a:buSzPts val="1000"/>
              <a:buFont typeface="+mj-lt"/>
              <a:buAutoNum type="alphaLcPeriod"/>
            </a:pPr>
            <a:r>
              <a:rPr lang="en-US" sz="1700">
                <a:latin typeface="Georgia" panose="02040502050405020303" pitchFamily="18" charset="0"/>
                <a:ea typeface="Times New Roman" panose="02020603050405020304" pitchFamily="18" charset="0"/>
                <a:cs typeface="Times New Roman" panose="02020603050405020304" pitchFamily="18" charset="0"/>
              </a:rPr>
              <a:t>CD366 Vision: </a:t>
            </a:r>
            <a:r>
              <a:rPr lang="en-US" sz="1700" b="1" i="1">
                <a:latin typeface="Georgia" panose="02040502050405020303" pitchFamily="18" charset="0"/>
                <a:ea typeface="Times New Roman" panose="02020603050405020304" pitchFamily="18" charset="0"/>
                <a:cs typeface="Times New Roman" panose="02020603050405020304" pitchFamily="18" charset="0"/>
              </a:rPr>
              <a:t>Every Black birthing person, dad, partner, and baby celebrates the baby’s first birthday</a:t>
            </a:r>
            <a:endParaRPr lang="en-US" sz="1700" b="1" i="1">
              <a:latin typeface="Georgia" panose="02040502050405020303" pitchFamily="18" charset="0"/>
              <a:ea typeface="Calibri" panose="020F0502020204030204" pitchFamily="34" charset="0"/>
              <a:cs typeface="Times New Roman" panose="02020603050405020304" pitchFamily="18" charset="0"/>
            </a:endParaRPr>
          </a:p>
          <a:p>
            <a:endParaRPr lang="en-US" sz="1700">
              <a:latin typeface="Georgia" panose="02040502050405020303" pitchFamily="18" charset="0"/>
            </a:endParaRPr>
          </a:p>
        </p:txBody>
      </p:sp>
    </p:spTree>
    <p:extLst>
      <p:ext uri="{BB962C8B-B14F-4D97-AF65-F5344CB8AC3E}">
        <p14:creationId xmlns:p14="http://schemas.microsoft.com/office/powerpoint/2010/main" val="323132000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E337F-B5C6-4551-8077-3E8A1C9942C8}"/>
              </a:ext>
            </a:extLst>
          </p:cNvPr>
          <p:cNvSpPr>
            <a:spLocks noGrp="1"/>
          </p:cNvSpPr>
          <p:nvPr>
            <p:ph idx="1"/>
          </p:nvPr>
        </p:nvSpPr>
        <p:spPr>
          <a:xfrm>
            <a:off x="838200" y="508960"/>
            <a:ext cx="10515600" cy="5840079"/>
          </a:xfrm>
        </p:spPr>
        <p:txBody>
          <a:bodyPr>
            <a:normAutofit/>
          </a:bodyPr>
          <a:lstStyle/>
          <a:p>
            <a:pPr marL="0" marR="0" indent="0">
              <a:lnSpc>
                <a:spcPct val="107000"/>
              </a:lnSpc>
              <a:spcBef>
                <a:spcPts val="0"/>
              </a:spcBef>
              <a:spcAft>
                <a:spcPts val="800"/>
              </a:spcAft>
              <a:buNone/>
            </a:pPr>
            <a:r>
              <a:rPr lang="en-US" sz="2400">
                <a:effectLst/>
                <a:latin typeface="Calibri" panose="020F0502020204030204" pitchFamily="34" charset="0"/>
                <a:ea typeface="Calibri" panose="020F0502020204030204" pitchFamily="34" charset="0"/>
                <a:cs typeface="Times New Roman" panose="02020603050405020304" pitchFamily="18" charset="0"/>
              </a:rPr>
              <a:t>At the University of Kansas Health System, we are devoted to fostering a safe and respectful environment while providing intentional medical care to birthing people of all races, ethnicities, genders, and identities. We </a:t>
            </a:r>
            <a:r>
              <a:rPr lang="en-US" sz="2400" b="1">
                <a:effectLst/>
                <a:latin typeface="Calibri" panose="020F0502020204030204" pitchFamily="34" charset="0"/>
                <a:ea typeface="Calibri" panose="020F0502020204030204" pitchFamily="34" charset="0"/>
                <a:cs typeface="Times New Roman" panose="02020603050405020304" pitchFamily="18" charset="0"/>
              </a:rPr>
              <a:t>LIFT</a:t>
            </a:r>
            <a:r>
              <a:rPr lang="en-US" sz="2400">
                <a:effectLst/>
                <a:latin typeface="Calibri" panose="020F0502020204030204" pitchFamily="34" charset="0"/>
                <a:ea typeface="Calibri" panose="020F0502020204030204" pitchFamily="34" charset="0"/>
                <a:cs typeface="Times New Roman" panose="02020603050405020304" pitchFamily="18" charset="0"/>
              </a:rPr>
              <a:t> our patients up for the best possible experience.</a:t>
            </a:r>
          </a:p>
          <a:p>
            <a:pPr marL="0" marR="0" indent="0">
              <a:lnSpc>
                <a:spcPct val="107000"/>
              </a:lnSpc>
              <a:spcBef>
                <a:spcPts val="0"/>
              </a:spcBef>
              <a:spcAft>
                <a:spcPts val="800"/>
              </a:spcAft>
              <a:buNone/>
            </a:pPr>
            <a:r>
              <a:rPr lang="en-US" sz="2000">
                <a:latin typeface="Calibri" panose="020F0502020204030204" pitchFamily="34"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L</a:t>
            </a:r>
            <a:r>
              <a:rPr lang="en-US" sz="2000">
                <a:effectLst/>
                <a:latin typeface="Calibri" panose="020F0502020204030204" pitchFamily="34" charset="0"/>
                <a:ea typeface="Calibri" panose="020F0502020204030204" pitchFamily="34" charset="0"/>
                <a:cs typeface="Times New Roman" panose="02020603050405020304" pitchFamily="18" charset="0"/>
              </a:rPr>
              <a:t>  We </a:t>
            </a:r>
            <a:r>
              <a:rPr lang="en-US" sz="2000" b="1">
                <a:effectLst/>
                <a:latin typeface="Calibri" panose="020F0502020204030204" pitchFamily="34" charset="0"/>
                <a:ea typeface="Calibri" panose="020F0502020204030204" pitchFamily="34" charset="0"/>
                <a:cs typeface="Times New Roman" panose="02020603050405020304" pitchFamily="18" charset="0"/>
              </a:rPr>
              <a:t>Listen</a:t>
            </a:r>
            <a:r>
              <a:rPr lang="en-US" sz="2000">
                <a:effectLst/>
                <a:latin typeface="Calibri" panose="020F0502020204030204" pitchFamily="34" charset="0"/>
                <a:ea typeface="Calibri" panose="020F0502020204030204" pitchFamily="34" charset="0"/>
                <a:cs typeface="Times New Roman" panose="02020603050405020304" pitchFamily="18" charset="0"/>
              </a:rPr>
              <a:t> to our patients’ concerns with an open mind. </a:t>
            </a:r>
          </a:p>
          <a:p>
            <a:pPr marL="0" marR="0">
              <a:lnSpc>
                <a:spcPct val="107000"/>
              </a:lnSpc>
              <a:spcBef>
                <a:spcPts val="0"/>
              </a:spcBef>
              <a:spcAft>
                <a:spcPts val="8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I </a:t>
            </a:r>
            <a:r>
              <a:rPr lang="en-US" sz="2000" b="1">
                <a:effectLst/>
                <a:latin typeface="Calibri" panose="020F0502020204030204" pitchFamily="34" charset="0"/>
                <a:ea typeface="Calibri" panose="020F0502020204030204" pitchFamily="34" charset="0"/>
                <a:cs typeface="Times New Roman" panose="02020603050405020304" pitchFamily="18" charset="0"/>
              </a:rPr>
              <a:t> </a:t>
            </a:r>
            <a:r>
              <a:rPr lang="en-US" sz="2000">
                <a:effectLst/>
                <a:latin typeface="Calibri" panose="020F0502020204030204" pitchFamily="34" charset="0"/>
                <a:ea typeface="Calibri" panose="020F0502020204030204" pitchFamily="34" charset="0"/>
                <a:cs typeface="Times New Roman" panose="02020603050405020304" pitchFamily="18" charset="0"/>
              </a:rPr>
              <a:t>We provide </a:t>
            </a:r>
            <a:r>
              <a:rPr lang="en-US" sz="2000" b="1">
                <a:effectLst/>
                <a:latin typeface="Calibri" panose="020F0502020204030204" pitchFamily="34" charset="0"/>
                <a:ea typeface="Calibri" panose="020F0502020204030204" pitchFamily="34" charset="0"/>
                <a:cs typeface="Times New Roman" panose="02020603050405020304" pitchFamily="18" charset="0"/>
              </a:rPr>
              <a:t>Intentional</a:t>
            </a:r>
            <a:r>
              <a:rPr lang="en-US" sz="2000">
                <a:effectLst/>
                <a:latin typeface="Calibri" panose="020F0502020204030204" pitchFamily="34" charset="0"/>
                <a:ea typeface="Calibri" panose="020F0502020204030204" pitchFamily="34" charset="0"/>
                <a:cs typeface="Times New Roman" panose="02020603050405020304" pitchFamily="18" charset="0"/>
              </a:rPr>
              <a:t> care while addressing our own implicit bias.</a:t>
            </a:r>
          </a:p>
          <a:p>
            <a:pPr marL="0" marR="0">
              <a:lnSpc>
                <a:spcPct val="107000"/>
              </a:lnSpc>
              <a:spcBef>
                <a:spcPts val="0"/>
              </a:spcBef>
              <a:spcAft>
                <a:spcPts val="8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F </a:t>
            </a:r>
            <a:r>
              <a:rPr lang="en-US" sz="2000" b="1">
                <a:effectLst/>
                <a:latin typeface="Calibri" panose="020F0502020204030204" pitchFamily="34" charset="0"/>
                <a:ea typeface="Calibri" panose="020F0502020204030204" pitchFamily="34" charset="0"/>
                <a:cs typeface="Times New Roman" panose="02020603050405020304" pitchFamily="18" charset="0"/>
              </a:rPr>
              <a:t> </a:t>
            </a:r>
            <a:r>
              <a:rPr lang="en-US" sz="2000">
                <a:effectLst/>
                <a:latin typeface="Calibri" panose="020F0502020204030204" pitchFamily="34" charset="0"/>
                <a:ea typeface="Calibri" panose="020F0502020204030204" pitchFamily="34" charset="0"/>
                <a:cs typeface="Times New Roman" panose="02020603050405020304" pitchFamily="18" charset="0"/>
              </a:rPr>
              <a:t>Our team </a:t>
            </a:r>
            <a:r>
              <a:rPr lang="en-US" sz="2000" b="1">
                <a:effectLst/>
                <a:latin typeface="Calibri" panose="020F0502020204030204" pitchFamily="34" charset="0"/>
                <a:ea typeface="Calibri" panose="020F0502020204030204" pitchFamily="34" charset="0"/>
                <a:cs typeface="Times New Roman" panose="02020603050405020304" pitchFamily="18" charset="0"/>
              </a:rPr>
              <a:t>Fosters</a:t>
            </a:r>
            <a:r>
              <a:rPr lang="en-US" sz="2000">
                <a:effectLst/>
                <a:latin typeface="Calibri" panose="020F0502020204030204" pitchFamily="34" charset="0"/>
                <a:ea typeface="Calibri" panose="020F0502020204030204" pitchFamily="34" charset="0"/>
                <a:cs typeface="Times New Roman" panose="02020603050405020304" pitchFamily="18" charset="0"/>
              </a:rPr>
              <a:t> a safe and respectful environment by providing continuous support, maintaining patient dignity and privacy, ensuring patient freedom from mistreatment, and enabling informed choice.* </a:t>
            </a:r>
          </a:p>
          <a:p>
            <a:pPr marL="0" marR="0">
              <a:lnSpc>
                <a:spcPct val="107000"/>
              </a:lnSpc>
              <a:spcBef>
                <a:spcPts val="0"/>
              </a:spcBef>
              <a:spcAft>
                <a:spcPts val="8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T</a:t>
            </a:r>
            <a:r>
              <a:rPr lang="en-US" sz="2000" b="1">
                <a:effectLst/>
                <a:latin typeface="Calibri" panose="020F0502020204030204" pitchFamily="34" charset="0"/>
                <a:ea typeface="Calibri" panose="020F0502020204030204" pitchFamily="34" charset="0"/>
                <a:cs typeface="Times New Roman" panose="02020603050405020304" pitchFamily="18" charset="0"/>
              </a:rPr>
              <a:t>  </a:t>
            </a:r>
            <a:r>
              <a:rPr lang="en-US" sz="2000">
                <a:effectLst/>
                <a:latin typeface="Calibri" panose="020F0502020204030204" pitchFamily="34" charset="0"/>
                <a:ea typeface="Calibri" panose="020F0502020204030204" pitchFamily="34" charset="0"/>
                <a:cs typeface="Times New Roman" panose="02020603050405020304" pitchFamily="18" charset="0"/>
              </a:rPr>
              <a:t>We build </a:t>
            </a:r>
            <a:r>
              <a:rPr lang="en-US" sz="2000" b="1">
                <a:effectLst/>
                <a:latin typeface="Calibri" panose="020F0502020204030204" pitchFamily="34" charset="0"/>
                <a:ea typeface="Calibri" panose="020F0502020204030204" pitchFamily="34" charset="0"/>
                <a:cs typeface="Times New Roman" panose="02020603050405020304" pitchFamily="18" charset="0"/>
              </a:rPr>
              <a:t>Trust</a:t>
            </a:r>
            <a:r>
              <a:rPr lang="en-US" sz="2000">
                <a:effectLst/>
                <a:latin typeface="Calibri" panose="020F0502020204030204" pitchFamily="34" charset="0"/>
                <a:ea typeface="Calibri" panose="020F0502020204030204" pitchFamily="34" charset="0"/>
                <a:cs typeface="Times New Roman" panose="02020603050405020304" pitchFamily="18" charset="0"/>
              </a:rPr>
              <a:t> with our patients through transparency and shared decision making. </a:t>
            </a:r>
          </a:p>
          <a:p>
            <a:pPr marL="0" marR="0" indent="0">
              <a:lnSpc>
                <a:spcPct val="107000"/>
              </a:lnSpc>
              <a:spcBef>
                <a:spcPts val="0"/>
              </a:spcBef>
              <a:spcAft>
                <a:spcPts val="800"/>
              </a:spcAft>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200">
                <a:effectLst/>
                <a:latin typeface="Calibri" panose="020F0502020204030204" pitchFamily="34" charset="0"/>
                <a:ea typeface="Calibri" panose="020F0502020204030204" pitchFamily="34" charset="0"/>
                <a:cs typeface="Times New Roman" panose="02020603050405020304" pitchFamily="18" charset="0"/>
              </a:rPr>
              <a:t>*Adapted WHO recommendations: intrapartum care for a positive childbirth experience. Geneva: World Health Organization; 2018. </a:t>
            </a:r>
            <a:r>
              <a:rPr lang="en-US" sz="1200" err="1">
                <a:effectLst/>
                <a:latin typeface="Calibri" panose="020F0502020204030204" pitchFamily="34" charset="0"/>
                <a:ea typeface="Calibri" panose="020F0502020204030204" pitchFamily="34" charset="0"/>
                <a:cs typeface="Times New Roman" panose="02020603050405020304" pitchFamily="18" charset="0"/>
              </a:rPr>
              <a:t>Licence</a:t>
            </a:r>
            <a:r>
              <a:rPr lang="en-US" sz="1200">
                <a:effectLst/>
                <a:latin typeface="Calibri" panose="020F0502020204030204" pitchFamily="34" charset="0"/>
                <a:ea typeface="Calibri" panose="020F0502020204030204" pitchFamily="34" charset="0"/>
                <a:cs typeface="Times New Roman" panose="02020603050405020304" pitchFamily="18" charset="0"/>
              </a:rPr>
              <a:t>: CC BY-NC-SA 3.0 IGO.</a:t>
            </a:r>
          </a:p>
          <a:p>
            <a:pPr marL="0" indent="0">
              <a:buNone/>
            </a:pPr>
            <a:endParaRPr lang="en-US"/>
          </a:p>
        </p:txBody>
      </p:sp>
      <p:sp>
        <p:nvSpPr>
          <p:cNvPr id="2" name="Title 1">
            <a:extLst>
              <a:ext uri="{FF2B5EF4-FFF2-40B4-BE49-F238E27FC236}">
                <a16:creationId xmlns:a16="http://schemas.microsoft.com/office/drawing/2014/main" id="{841A4557-A6A4-43E8-A2F5-4070E04FD9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LIFT</a:t>
            </a:r>
          </a:p>
        </p:txBody>
      </p:sp>
    </p:spTree>
    <p:extLst>
      <p:ext uri="{BB962C8B-B14F-4D97-AF65-F5344CB8AC3E}">
        <p14:creationId xmlns:p14="http://schemas.microsoft.com/office/powerpoint/2010/main" val="870010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EF1F5-EFE9-46A3-BBE0-44AC8C519A01}"/>
              </a:ext>
            </a:extLst>
          </p:cNvPr>
          <p:cNvSpPr>
            <a:spLocks noGrp="1"/>
          </p:cNvSpPr>
          <p:nvPr>
            <p:ph type="title"/>
          </p:nvPr>
        </p:nvSpPr>
        <p:spPr/>
        <p:txBody>
          <a:bodyPr/>
          <a:lstStyle/>
          <a:p>
            <a:r>
              <a:rPr lang="en-US" dirty="0">
                <a:latin typeface="Calisto MT" panose="02040603050505030304" pitchFamily="18" charset="0"/>
              </a:rPr>
              <a:t>Significance: The story the data doesn’t tell</a:t>
            </a:r>
          </a:p>
        </p:txBody>
      </p:sp>
      <p:graphicFrame>
        <p:nvGraphicFramePr>
          <p:cNvPr id="8" name="Content Placeholder 5">
            <a:extLst>
              <a:ext uri="{FF2B5EF4-FFF2-40B4-BE49-F238E27FC236}">
                <a16:creationId xmlns:a16="http://schemas.microsoft.com/office/drawing/2014/main" id="{B724E873-F64F-34D8-E1FD-F80BEAAB2CEE}"/>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04525170"/>
              </p:ext>
            </p:extLst>
          </p:nvPr>
        </p:nvGraphicFramePr>
        <p:xfrm>
          <a:off x="838200" y="1690688"/>
          <a:ext cx="10515600" cy="46994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4851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293210-0D4E-41B2-A278-CFF1007C9FB3}"/>
              </a:ext>
            </a:extLst>
          </p:cNvPr>
          <p:cNvSpPr>
            <a:spLocks noGrp="1"/>
          </p:cNvSpPr>
          <p:nvPr>
            <p:ph type="title"/>
          </p:nvPr>
        </p:nvSpPr>
        <p:spPr/>
        <p:txBody>
          <a:bodyPr/>
          <a:lstStyle/>
          <a:p>
            <a:r>
              <a:rPr lang="en-US" dirty="0">
                <a:latin typeface="Calisto MT" panose="02040603050505030304" pitchFamily="18" charset="0"/>
              </a:rPr>
              <a:t>The Disparities in Kansas </a:t>
            </a:r>
          </a:p>
        </p:txBody>
      </p:sp>
      <p:pic>
        <p:nvPicPr>
          <p:cNvPr id="11" name="Content Placeholder 10" descr="Chart of Kansas Infant Mortality Disparities between Black infants (10.7), White infants (4.1), Kansas infants (5.3)">
            <a:extLst>
              <a:ext uri="{FF2B5EF4-FFF2-40B4-BE49-F238E27FC236}">
                <a16:creationId xmlns:a16="http://schemas.microsoft.com/office/drawing/2014/main" id="{51D91F17-D760-4541-8D9E-A4216ABC5464}"/>
              </a:ext>
            </a:extLst>
          </p:cNvPr>
          <p:cNvPicPr>
            <a:picLocks noGrp="1" noChangeAspect="1"/>
          </p:cNvPicPr>
          <p:nvPr>
            <p:ph sz="half" idx="1"/>
          </p:nvPr>
        </p:nvPicPr>
        <p:blipFill>
          <a:blip r:embed="rId2"/>
          <a:stretch>
            <a:fillRect/>
          </a:stretch>
        </p:blipFill>
        <p:spPr>
          <a:xfrm>
            <a:off x="365495" y="1625586"/>
            <a:ext cx="5295566" cy="4867289"/>
          </a:xfrm>
          <a:prstGeom prst="rect">
            <a:avLst/>
          </a:prstGeom>
        </p:spPr>
      </p:pic>
      <p:graphicFrame>
        <p:nvGraphicFramePr>
          <p:cNvPr id="9" name="Chart 8" descr="Kansas Maternal Mortality disparities: Black 69.8 deaths per 100,000 live births; White 22.4 deaths per 100,000 live births">
            <a:extLst>
              <a:ext uri="{FF2B5EF4-FFF2-40B4-BE49-F238E27FC236}">
                <a16:creationId xmlns:a16="http://schemas.microsoft.com/office/drawing/2014/main" id="{D2AA3E19-9EB1-4BE2-A431-D7D11E25A8AD}"/>
              </a:ext>
            </a:extLst>
          </p:cNvPr>
          <p:cNvGraphicFramePr/>
          <p:nvPr>
            <p:extLst>
              <p:ext uri="{D42A27DB-BD31-4B8C-83A1-F6EECF244321}">
                <p14:modId xmlns:p14="http://schemas.microsoft.com/office/powerpoint/2010/main" val="2330474582"/>
              </p:ext>
            </p:extLst>
          </p:nvPr>
        </p:nvGraphicFramePr>
        <p:xfrm>
          <a:off x="5876817" y="1828800"/>
          <a:ext cx="5681609" cy="466407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10F3C0B-C275-46ED-9F77-B2A1EF584268}"/>
              </a:ext>
            </a:extLst>
          </p:cNvPr>
          <p:cNvSpPr txBox="1"/>
          <p:nvPr/>
        </p:nvSpPr>
        <p:spPr>
          <a:xfrm>
            <a:off x="10249786" y="6294474"/>
            <a:ext cx="14247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AHR, 2019</a:t>
            </a:r>
          </a:p>
        </p:txBody>
      </p:sp>
    </p:spTree>
    <p:extLst>
      <p:ext uri="{BB962C8B-B14F-4D97-AF65-F5344CB8AC3E}">
        <p14:creationId xmlns:p14="http://schemas.microsoft.com/office/powerpoint/2010/main" val="2148729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8E69-9FFE-45C5-9391-DADDDFA55E21}"/>
              </a:ext>
            </a:extLst>
          </p:cNvPr>
          <p:cNvSpPr>
            <a:spLocks noGrp="1"/>
          </p:cNvSpPr>
          <p:nvPr>
            <p:ph type="title"/>
          </p:nvPr>
        </p:nvSpPr>
        <p:spPr>
          <a:xfrm>
            <a:off x="838200" y="365126"/>
            <a:ext cx="10515600" cy="643868"/>
          </a:xfrm>
        </p:spPr>
        <p:txBody>
          <a:bodyPr vert="horz" lIns="91440" tIns="45720" rIns="91440" bIns="45720" rtlCol="0" anchor="b">
            <a:normAutofit fontScale="90000"/>
          </a:bodyPr>
          <a:lstStyle/>
          <a:p>
            <a:pPr algn="ctr"/>
            <a:r>
              <a:rPr lang="en-US" sz="4800" kern="1200" dirty="0">
                <a:latin typeface="Calisto MT" panose="02040603050505030304" pitchFamily="18" charset="0"/>
              </a:rPr>
              <a:t>Severe Maternal Morbidity</a:t>
            </a:r>
          </a:p>
        </p:txBody>
      </p:sp>
      <p:sp>
        <p:nvSpPr>
          <p:cNvPr id="3" name="Content Placeholder 2">
            <a:extLst>
              <a:ext uri="{FF2B5EF4-FFF2-40B4-BE49-F238E27FC236}">
                <a16:creationId xmlns:a16="http://schemas.microsoft.com/office/drawing/2014/main" id="{63259E61-C5C4-4359-8EEC-680EBF6C142D}"/>
              </a:ext>
            </a:extLst>
          </p:cNvPr>
          <p:cNvSpPr>
            <a:spLocks noGrp="1"/>
          </p:cNvSpPr>
          <p:nvPr>
            <p:ph sz="half" idx="1"/>
          </p:nvPr>
        </p:nvSpPr>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Severe maternal morbidity (SMM) occurs nearly 100 times more frequently than maternal death.</a:t>
            </a:r>
          </a:p>
        </p:txBody>
      </p:sp>
      <p:pic>
        <p:nvPicPr>
          <p:cNvPr id="6" name="Content Placeholder 5" descr="Severe Maternal Morbidity in Kansas, KDHE 2021">
            <a:extLst>
              <a:ext uri="{FF2B5EF4-FFF2-40B4-BE49-F238E27FC236}">
                <a16:creationId xmlns:a16="http://schemas.microsoft.com/office/drawing/2014/main" id="{CA7480D1-A73A-4CAD-BEAE-C9E3E0240F2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8467" b="21243"/>
          <a:stretch/>
        </p:blipFill>
        <p:spPr>
          <a:xfrm>
            <a:off x="336331" y="2060027"/>
            <a:ext cx="5181600" cy="2682566"/>
          </a:xfrm>
          <a:prstGeom prst="rect">
            <a:avLst/>
          </a:prstGeom>
        </p:spPr>
      </p:pic>
      <p:sp>
        <p:nvSpPr>
          <p:cNvPr id="7" name="TextBox 6">
            <a:extLst>
              <a:ext uri="{FF2B5EF4-FFF2-40B4-BE49-F238E27FC236}">
                <a16:creationId xmlns:a16="http://schemas.microsoft.com/office/drawing/2014/main" id="{0A12ECEA-471D-4919-9295-0929C18E9C5A}"/>
              </a:ext>
            </a:extLst>
          </p:cNvPr>
          <p:cNvSpPr txBox="1"/>
          <p:nvPr/>
        </p:nvSpPr>
        <p:spPr>
          <a:xfrm>
            <a:off x="336332" y="4742593"/>
            <a:ext cx="5339254" cy="428497"/>
          </a:xfrm>
          <a:prstGeom prst="rect">
            <a:avLst/>
          </a:prstGeom>
          <a:solidFill>
            <a:srgbClr val="000000">
              <a:alpha val="50000"/>
            </a:srgbClr>
          </a:solidFill>
          <a:ln>
            <a:noFill/>
          </a:ln>
        </p:spPr>
        <p:txBody>
          <a:bodyPr wrap="square" rtlCol="0">
            <a:no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Calisto MT" panose="02040603050505030304" pitchFamily="18" charset="0"/>
                <a:ea typeface="+mn-ea"/>
                <a:cs typeface="+mn-cs"/>
              </a:rPr>
              <a:t>SMM in Kansas KDHE, 2021</a:t>
            </a:r>
          </a:p>
        </p:txBody>
      </p:sp>
      <p:graphicFrame>
        <p:nvGraphicFramePr>
          <p:cNvPr id="10" name="Chart 9" descr="Severe maternal morbidity in Missouri, Black, White and Overall">
            <a:extLst>
              <a:ext uri="{FF2B5EF4-FFF2-40B4-BE49-F238E27FC236}">
                <a16:creationId xmlns:a16="http://schemas.microsoft.com/office/drawing/2014/main" id="{2D44302C-40D6-4146-BE53-9E4A1E4483D3}"/>
              </a:ext>
            </a:extLst>
          </p:cNvPr>
          <p:cNvGraphicFramePr/>
          <p:nvPr>
            <p:extLst>
              <p:ext uri="{D42A27DB-BD31-4B8C-83A1-F6EECF244321}">
                <p14:modId xmlns:p14="http://schemas.microsoft.com/office/powerpoint/2010/main" val="3565222487"/>
              </p:ext>
            </p:extLst>
          </p:nvPr>
        </p:nvGraphicFramePr>
        <p:xfrm>
          <a:off x="5791199" y="1481363"/>
          <a:ext cx="5938346" cy="46569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9922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C76BEFF-8C3A-41DB-BEBB-FC97D9AE82AA}"/>
              </a:ext>
            </a:extLst>
          </p:cNvPr>
          <p:cNvSpPr>
            <a:spLocks noGrp="1"/>
          </p:cNvSpPr>
          <p:nvPr>
            <p:ph type="title"/>
          </p:nvPr>
        </p:nvSpPr>
        <p:spPr>
          <a:xfrm>
            <a:off x="263871" y="989833"/>
            <a:ext cx="3770011" cy="1471959"/>
          </a:xfrm>
        </p:spPr>
        <p:txBody>
          <a:bodyPr vert="horz" lIns="91440" tIns="45720" rIns="91440" bIns="45720" rtlCol="0" anchor="ctr">
            <a:normAutofit/>
          </a:bodyPr>
          <a:lstStyle/>
          <a:p>
            <a:r>
              <a:rPr lang="en-US" sz="3600" kern="1200" dirty="0">
                <a:solidFill>
                  <a:srgbClr val="FFFFFF"/>
                </a:solidFill>
                <a:latin typeface="Calisto MT" panose="02040603050505030304" pitchFamily="18" charset="0"/>
              </a:rPr>
              <a:t>National Outlook </a:t>
            </a:r>
          </a:p>
        </p:txBody>
      </p:sp>
      <p:sp>
        <p:nvSpPr>
          <p:cNvPr id="3" name="Content Placeholder 2">
            <a:extLst>
              <a:ext uri="{FF2B5EF4-FFF2-40B4-BE49-F238E27FC236}">
                <a16:creationId xmlns:a16="http://schemas.microsoft.com/office/drawing/2014/main" id="{15A3570F-6228-4180-A516-452C381D10B9}"/>
              </a:ext>
            </a:extLst>
          </p:cNvPr>
          <p:cNvSpPr>
            <a:spLocks noGrp="1"/>
          </p:cNvSpPr>
          <p:nvPr>
            <p:ph sz="half" idx="1"/>
          </p:nvPr>
        </p:nvSpPr>
        <p:spPr>
          <a:xfrm>
            <a:off x="833431" y="2540508"/>
            <a:ext cx="3200451" cy="2985929"/>
          </a:xfrm>
        </p:spPr>
        <p:txBody>
          <a:bodyPr vert="horz" lIns="91440" tIns="45720" rIns="91440" bIns="45720" rtlCol="0" anchor="t">
            <a:normAutofit/>
          </a:bodyPr>
          <a:lstStyle/>
          <a:p>
            <a:r>
              <a:rPr lang="en-US" sz="2200" dirty="0">
                <a:solidFill>
                  <a:srgbClr val="FEFFFF"/>
                </a:solidFill>
                <a:latin typeface="Calisto MT" panose="02040603050505030304" pitchFamily="18" charset="0"/>
              </a:rPr>
              <a:t>In 2016-2020, maternal mortality was 3.9 times higher among Black mothers compared with Hispanic mothers.</a:t>
            </a:r>
          </a:p>
        </p:txBody>
      </p:sp>
      <p:pic>
        <p:nvPicPr>
          <p:cNvPr id="6" name="Content Placeholder 5" descr="Mortality Rate, Maternal Mortality and Morbidity Rising Among Women, with Impact Varying by Race/Ethnicity">
            <a:extLst>
              <a:ext uri="{FF2B5EF4-FFF2-40B4-BE49-F238E27FC236}">
                <a16:creationId xmlns:a16="http://schemas.microsoft.com/office/drawing/2014/main" id="{18973700-E45B-474D-B61D-1173D4878CCD}"/>
              </a:ext>
            </a:extLst>
          </p:cNvPr>
          <p:cNvPicPr>
            <a:picLocks noGrp="1" noChangeAspect="1"/>
          </p:cNvPicPr>
          <p:nvPr>
            <p:ph sz="half" idx="2"/>
          </p:nvPr>
        </p:nvPicPr>
        <p:blipFill>
          <a:blip r:embed="rId2"/>
          <a:stretch>
            <a:fillRect/>
          </a:stretch>
        </p:blipFill>
        <p:spPr>
          <a:xfrm>
            <a:off x="4340086" y="0"/>
            <a:ext cx="7848865" cy="6751673"/>
          </a:xfrm>
          <a:prstGeom prst="rect">
            <a:avLst/>
          </a:prstGeom>
        </p:spPr>
      </p:pic>
    </p:spTree>
    <p:extLst>
      <p:ext uri="{BB962C8B-B14F-4D97-AF65-F5344CB8AC3E}">
        <p14:creationId xmlns:p14="http://schemas.microsoft.com/office/powerpoint/2010/main" val="3610253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59C0-037A-4729-AC09-3674CEA80DF1}"/>
              </a:ext>
            </a:extLst>
          </p:cNvPr>
          <p:cNvSpPr>
            <a:spLocks noGrp="1"/>
          </p:cNvSpPr>
          <p:nvPr>
            <p:ph type="title"/>
          </p:nvPr>
        </p:nvSpPr>
        <p:spPr>
          <a:xfrm>
            <a:off x="437811" y="2834640"/>
            <a:ext cx="5374494" cy="1188720"/>
          </a:xfrm>
        </p:spPr>
        <p:txBody>
          <a:bodyPr anchor="ctr">
            <a:noAutofit/>
          </a:bodyPr>
          <a:lstStyle/>
          <a:p>
            <a:pPr marL="285750" indent="-285750">
              <a:buClr>
                <a:schemeClr val="bg1"/>
              </a:buClr>
              <a:buFont typeface="Arial" panose="020B0604020202020204" pitchFamily="34" charset="0"/>
              <a:buChar char="•"/>
            </a:pP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effectLst>
                  <a:outerShdw blurRad="38100" dist="38100" dir="2700000" algn="tl">
                    <a:srgbClr val="000000">
                      <a:alpha val="43137"/>
                    </a:srgbClr>
                  </a:outerShdw>
                </a:effectLst>
                <a:latin typeface="Calisto MT" panose="02040603050505030304" pitchFamily="18" charset="0"/>
              </a:rPr>
            </a:br>
            <a:r>
              <a:rPr lang="en-US" sz="1800" b="1" u="sng">
                <a:solidFill>
                  <a:schemeClr val="bg1"/>
                </a:solidFill>
                <a:effectLst>
                  <a:outerShdw blurRad="38100" dist="38100" dir="2700000" algn="tl">
                    <a:srgbClr val="000000">
                      <a:alpha val="43137"/>
                    </a:srgbClr>
                  </a:outerShdw>
                </a:effectLst>
                <a:latin typeface="Calisto MT" panose="02040603050505030304" pitchFamily="18" charset="0"/>
              </a:rPr>
              <a:t>Infant Health </a:t>
            </a: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r>
              <a:rPr lang="en-US" sz="1800">
                <a:solidFill>
                  <a:schemeClr val="bg1"/>
                </a:solidFill>
                <a:latin typeface="Calisto MT" panose="02040603050505030304" pitchFamily="18" charset="0"/>
              </a:rPr>
              <a:t>There were 189 infant deaths to Kansas residents in 2019</a:t>
            </a:r>
            <a:br>
              <a:rPr lang="en-US" sz="1800">
                <a:solidFill>
                  <a:schemeClr val="bg1"/>
                </a:solidFill>
                <a:latin typeface="Calisto MT" panose="02040603050505030304" pitchFamily="18" charset="0"/>
              </a:rPr>
            </a:br>
            <a:br>
              <a:rPr lang="en-US" sz="1800">
                <a:solidFill>
                  <a:schemeClr val="bg1"/>
                </a:solidFill>
                <a:latin typeface="Calisto MT" panose="02040603050505030304" pitchFamily="18" charset="0"/>
              </a:rPr>
            </a:br>
            <a:r>
              <a:rPr lang="en-US" sz="1800">
                <a:solidFill>
                  <a:schemeClr val="bg1"/>
                </a:solidFill>
                <a:latin typeface="Calisto MT" panose="02040603050505030304" pitchFamily="18" charset="0"/>
              </a:rPr>
              <a:t>The infant mortality rate for Kansas residents in 2019 was 5.3 infant deaths per 1,000 live births</a:t>
            </a:r>
            <a:br>
              <a:rPr lang="en-US" sz="1800">
                <a:solidFill>
                  <a:schemeClr val="bg1"/>
                </a:solidFill>
                <a:latin typeface="Calisto MT" panose="02040603050505030304" pitchFamily="18" charset="0"/>
              </a:rPr>
            </a:br>
            <a:br>
              <a:rPr lang="en-US" sz="1800">
                <a:solidFill>
                  <a:schemeClr val="bg1"/>
                </a:solidFill>
                <a:latin typeface="Calisto MT" panose="02040603050505030304" pitchFamily="18" charset="0"/>
              </a:rPr>
            </a:br>
            <a:r>
              <a:rPr lang="en-US" sz="1800">
                <a:solidFill>
                  <a:schemeClr val="bg1"/>
                </a:solidFill>
                <a:latin typeface="Calisto MT" panose="02040603050505030304" pitchFamily="18" charset="0"/>
              </a:rPr>
              <a:t>The rate for White non-Hispanic mothers in 2019 decreased 14.6% yet the Black non-Hispanic mothers increased 7.0% from the in 2018.</a:t>
            </a: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br>
              <a:rPr lang="en-US" sz="1800" b="1">
                <a:solidFill>
                  <a:schemeClr val="bg1"/>
                </a:solidFill>
                <a:latin typeface="Calisto MT" panose="02040603050505030304" pitchFamily="18" charset="0"/>
              </a:rPr>
            </a:br>
            <a:endParaRPr lang="en-US" sz="1800" b="1">
              <a:solidFill>
                <a:schemeClr val="bg1"/>
              </a:solidFill>
              <a:latin typeface="Calisto MT" panose="02040603050505030304" pitchFamily="18" charset="0"/>
            </a:endParaRPr>
          </a:p>
        </p:txBody>
      </p:sp>
      <p:sp>
        <p:nvSpPr>
          <p:cNvPr id="3" name="Content Placeholder 2">
            <a:extLst>
              <a:ext uri="{FF2B5EF4-FFF2-40B4-BE49-F238E27FC236}">
                <a16:creationId xmlns:a16="http://schemas.microsoft.com/office/drawing/2014/main" id="{E1B9D85B-1FF2-444D-ACDF-9ED1A3A99707}"/>
              </a:ext>
            </a:extLst>
          </p:cNvPr>
          <p:cNvSpPr>
            <a:spLocks noGrp="1"/>
          </p:cNvSpPr>
          <p:nvPr>
            <p:ph idx="1"/>
          </p:nvPr>
        </p:nvSpPr>
        <p:spPr>
          <a:xfrm>
            <a:off x="667216" y="3429000"/>
            <a:ext cx="6010764" cy="3303270"/>
          </a:xfrm>
        </p:spPr>
        <p:txBody>
          <a:bodyPr>
            <a:normAutofit/>
          </a:bodyPr>
          <a:lstStyle/>
          <a:p>
            <a:pPr marL="0" indent="0">
              <a:buNone/>
            </a:pPr>
            <a:r>
              <a:rPr lang="en-US" sz="1800" b="1" u="sng">
                <a:solidFill>
                  <a:schemeClr val="bg1"/>
                </a:solidFill>
                <a:latin typeface="Calisto MT" panose="02040603050505030304" pitchFamily="18" charset="0"/>
              </a:rPr>
              <a:t>Maternal Health</a:t>
            </a:r>
          </a:p>
          <a:p>
            <a:pPr marL="0" indent="0">
              <a:buNone/>
            </a:pPr>
            <a:r>
              <a:rPr lang="en-US" sz="1800">
                <a:solidFill>
                  <a:schemeClr val="bg1"/>
                </a:solidFill>
                <a:latin typeface="Calisto MT" panose="02040603050505030304" pitchFamily="18" charset="0"/>
              </a:rPr>
              <a:t>Kansas maternal mortality rate of 14.8 (2014-2018) is 29.8% higher than the Healthy People 2020</a:t>
            </a:r>
          </a:p>
          <a:p>
            <a:pPr marL="0" indent="0">
              <a:buNone/>
            </a:pPr>
            <a:r>
              <a:rPr lang="en-US" sz="1800">
                <a:solidFill>
                  <a:schemeClr val="bg1"/>
                </a:solidFill>
                <a:latin typeface="Calisto MT" panose="02040603050505030304" pitchFamily="18" charset="0"/>
              </a:rPr>
              <a:t>The proportion of deaths that occurred among non-Hispanic Black women (23.1%), Hispanic women (23.1%), non-Hispanic women of other races (15.4%) far exceeded their representation among the population of women giving birth (7.1%, 16.2%, 6.8%, respectively) in Kansas</a:t>
            </a:r>
          </a:p>
          <a:p>
            <a:pPr lvl="8"/>
            <a:r>
              <a:rPr lang="en-US" sz="1200">
                <a:solidFill>
                  <a:srgbClr val="002060"/>
                </a:solidFill>
                <a:latin typeface="Calisto MT" panose="02040603050505030304" pitchFamily="18" charset="0"/>
              </a:rPr>
              <a:t>Source: American Health Rankings, 2018 and KDHE, 2019</a:t>
            </a:r>
          </a:p>
          <a:p>
            <a:endParaRPr lang="en-US" sz="1800">
              <a:solidFill>
                <a:schemeClr val="bg1"/>
              </a:solidFill>
              <a:latin typeface="Calisto MT" panose="02040603050505030304" pitchFamily="18" charset="0"/>
            </a:endParaRPr>
          </a:p>
        </p:txBody>
      </p:sp>
      <p:sp>
        <p:nvSpPr>
          <p:cNvPr id="13" name="TextBox 12">
            <a:extLst>
              <a:ext uri="{FF2B5EF4-FFF2-40B4-BE49-F238E27FC236}">
                <a16:creationId xmlns:a16="http://schemas.microsoft.com/office/drawing/2014/main" id="{E7D1B776-1FD6-43FD-8D08-A13FD21DABCB}"/>
              </a:ext>
            </a:extLst>
          </p:cNvPr>
          <p:cNvSpPr txBox="1"/>
          <p:nvPr/>
        </p:nvSpPr>
        <p:spPr>
          <a:xfrm>
            <a:off x="8345988" y="6115094"/>
            <a:ext cx="31043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(per 100,000 births)</a:t>
            </a:r>
          </a:p>
        </p:txBody>
      </p:sp>
      <p:graphicFrame>
        <p:nvGraphicFramePr>
          <p:cNvPr id="14" name="Chart 13">
            <a:extLst>
              <a:ext uri="{FF2B5EF4-FFF2-40B4-BE49-F238E27FC236}">
                <a16:creationId xmlns:a16="http://schemas.microsoft.com/office/drawing/2014/main" id="{8AFAECF8-7A0D-417E-8B8D-CE6AF800E1D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7416379"/>
              </p:ext>
            </p:extLst>
          </p:nvPr>
        </p:nvGraphicFramePr>
        <p:xfrm>
          <a:off x="6801692" y="3087514"/>
          <a:ext cx="4981005" cy="30641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1CA72680-A6AD-4597-9635-CD35A50E01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3892783"/>
              </p:ext>
            </p:extLst>
          </p:nvPr>
        </p:nvGraphicFramePr>
        <p:xfrm>
          <a:off x="6783673" y="89391"/>
          <a:ext cx="4981005" cy="2870760"/>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A86939B2-3CD5-4FC0-ABD8-9F9238D60FA0}"/>
              </a:ext>
            </a:extLst>
          </p:cNvPr>
          <p:cNvSpPr txBox="1"/>
          <p:nvPr/>
        </p:nvSpPr>
        <p:spPr>
          <a:xfrm>
            <a:off x="8651077" y="2834640"/>
            <a:ext cx="23017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(per 1,000 births)</a:t>
            </a:r>
          </a:p>
        </p:txBody>
      </p:sp>
      <p:pic>
        <p:nvPicPr>
          <p:cNvPr id="9" name="Picture 8" descr="Impact of SDOH on individual's health">
            <a:extLst>
              <a:ext uri="{FF2B5EF4-FFF2-40B4-BE49-F238E27FC236}">
                <a16:creationId xmlns:a16="http://schemas.microsoft.com/office/drawing/2014/main" id="{D6FE2BCD-6113-43C4-AC3F-E264CA0D7A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3412129"/>
      </p:ext>
    </p:extLst>
  </p:cSld>
  <p:clrMapOvr>
    <a:masterClrMapping/>
  </p:clrMapOvr>
  <mc:AlternateContent xmlns:mc="http://schemas.openxmlformats.org/markup-compatibility/2006" xmlns:p14="http://schemas.microsoft.com/office/powerpoint/2010/main">
    <mc:Choice Requires="p14">
      <p:transition spd="slow" p14:dur="2000" advTm="85207"/>
    </mc:Choice>
    <mc:Fallback xmlns="">
      <p:transition spd="slow" advTm="8520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057" name="Straight Connector 2056">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59D42F9-8DAB-49C0-A7C1-0330163ADC66}"/>
              </a:ext>
            </a:extLst>
          </p:cNvPr>
          <p:cNvSpPr>
            <a:spLocks noGrp="1"/>
          </p:cNvSpPr>
          <p:nvPr>
            <p:ph type="title" idx="4294967295"/>
          </p:nvPr>
        </p:nvSpPr>
        <p:spPr>
          <a:xfrm>
            <a:off x="593725" y="2122488"/>
            <a:ext cx="3822700" cy="37719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800" b="1" i="1" u="none" strike="noStrike" kern="1200" cap="none" spc="0" normalizeH="0" baseline="0" noProof="0" dirty="0">
                <a:ln>
                  <a:noFill/>
                </a:ln>
                <a:solidFill>
                  <a:schemeClr val="bg1"/>
                </a:solidFill>
                <a:effectLst/>
                <a:uLnTx/>
                <a:uFillTx/>
                <a:latin typeface="Calisto MT" panose="02040603050505030304" pitchFamily="18" charset="0"/>
                <a:ea typeface="+mn-ea"/>
                <a:cs typeface="+mn-cs"/>
              </a:rPr>
              <a:t>No progress has been made in reducing income and wealth inequalities between black and white households over the past 70 years,”</a:t>
            </a:r>
          </a:p>
        </p:txBody>
      </p:sp>
      <p:pic>
        <p:nvPicPr>
          <p:cNvPr id="2050" name="Picture 2" descr="Distribution of Family Wealth by Race and Ethnicity">
            <a:extLst>
              <a:ext uri="{FF2B5EF4-FFF2-40B4-BE49-F238E27FC236}">
                <a16:creationId xmlns:a16="http://schemas.microsoft.com/office/drawing/2014/main" id="{7DEF622D-1ACC-415B-813F-A02B8E6D6CF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10716" y="959083"/>
            <a:ext cx="6596652" cy="4784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28494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F7901E"/>
      </a:accent1>
      <a:accent2>
        <a:srgbClr val="474C55"/>
      </a:accent2>
      <a:accent3>
        <a:srgbClr val="008FB4"/>
      </a:accent3>
      <a:accent4>
        <a:srgbClr val="F2BA7F"/>
      </a:accent4>
      <a:accent5>
        <a:srgbClr val="82858C"/>
      </a:accent5>
      <a:accent6>
        <a:srgbClr val="65B0CA"/>
      </a:accent6>
      <a:hlink>
        <a:srgbClr val="F6CFA4"/>
      </a:hlink>
      <a:folHlink>
        <a:srgbClr val="A4A6A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lassification xmlns="9fb34574-7a7f-44af-8789-ae1dbb934c8d" xsi:nil="true"/>
    <SharedWithUsers xmlns="c3d76635-3f8c-469b-9065-0a6cf3203d0f">
      <UserInfo>
        <DisplayName>Everyone</DisplayName>
        <AccountId>8</AccountId>
        <AccountType/>
      </UserInfo>
      <UserInfo>
        <DisplayName>KUMC Kansas Birth Equity Network - KBEN Team Data Members</DisplayName>
        <AccountId>6</AccountId>
        <AccountType/>
      </UserInfo>
      <UserInfo>
        <DisplayName>Sharla Smith</DisplayName>
        <AccountId>10</AccountId>
        <AccountType/>
      </UserInfo>
      <UserInfo>
        <DisplayName>Oluoma Obi</DisplayName>
        <AccountId>16</AccountId>
        <AccountType/>
      </UserInfo>
    </SharedWithUsers>
    <TaxCatchAll xmlns="c3d76635-3f8c-469b-9065-0a6cf3203d0f" xsi:nil="true"/>
    <lcf76f155ced4ddcb4097134ff3c332f xmlns="9fb34574-7a7f-44af-8789-ae1dbb934c8d">
      <Terms xmlns="http://schemas.microsoft.com/office/infopath/2007/PartnerControls"/>
    </lcf76f155ced4ddcb4097134ff3c332f>
    <MediaLengthInSeconds xmlns="9fb34574-7a7f-44af-8789-ae1dbb934c8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5C425CC74725408B80FF89BA0096F0" ma:contentTypeVersion="16" ma:contentTypeDescription="Create a new document." ma:contentTypeScope="" ma:versionID="a748b6349c489dc80725f15c6806888f">
  <xsd:schema xmlns:xsd="http://www.w3.org/2001/XMLSchema" xmlns:xs="http://www.w3.org/2001/XMLSchema" xmlns:p="http://schemas.microsoft.com/office/2006/metadata/properties" xmlns:ns2="9fb34574-7a7f-44af-8789-ae1dbb934c8d" xmlns:ns3="c3d76635-3f8c-469b-9065-0a6cf3203d0f" targetNamespace="http://schemas.microsoft.com/office/2006/metadata/properties" ma:root="true" ma:fieldsID="a873e01b82438793f24dbbba73fcac1d" ns2:_="" ns3:_="">
    <xsd:import namespace="9fb34574-7a7f-44af-8789-ae1dbb934c8d"/>
    <xsd:import namespace="c3d76635-3f8c-469b-9065-0a6cf3203d0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Classifi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b34574-7a7f-44af-8789-ae1dbb934c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Classification" ma:index="20" nillable="true" ma:displayName="Classification" ma:internalName="Classification">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59f85e2-7a09-45ed-ae36-f6f783af5b4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d76635-3f8c-469b-9065-0a6cf3203d0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3917148-b092-4aad-8066-6a072eb29e91}" ma:internalName="TaxCatchAll" ma:showField="CatchAllData" ma:web="c3d76635-3f8c-469b-9065-0a6cf3203d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F17A55-1B85-438D-A40B-5D3A9DF0DCD7}">
  <ds:schemaRefs>
    <ds:schemaRef ds:uri="http://schemas.microsoft.com/office/2006/documentManagement/types"/>
    <ds:schemaRef ds:uri="http://schemas.microsoft.com/office/2006/metadata/properties"/>
    <ds:schemaRef ds:uri="9fb34574-7a7f-44af-8789-ae1dbb934c8d"/>
    <ds:schemaRef ds:uri="http://purl.org/dc/elements/1.1/"/>
    <ds:schemaRef ds:uri="http://schemas.microsoft.com/office/infopath/2007/PartnerControls"/>
    <ds:schemaRef ds:uri="http://purl.org/dc/terms/"/>
    <ds:schemaRef ds:uri="c3d76635-3f8c-469b-9065-0a6cf3203d0f"/>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BE20686A-F851-4C67-877B-F4139D8CCB35}">
  <ds:schemaRefs>
    <ds:schemaRef ds:uri="9fb34574-7a7f-44af-8789-ae1dbb934c8d"/>
    <ds:schemaRef ds:uri="c3d76635-3f8c-469b-9065-0a6cf3203d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A17E124-8EE0-4F31-8EE6-5DC3E0835F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2655</TotalTime>
  <Words>1990</Words>
  <Application>Microsoft Office PowerPoint</Application>
  <PresentationFormat>Widescreen</PresentationFormat>
  <Paragraphs>210</Paragraphs>
  <Slides>30</Slides>
  <Notes>13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30</vt:i4>
      </vt:variant>
    </vt:vector>
  </HeadingPairs>
  <TitlesOfParts>
    <vt:vector size="44" baseType="lpstr">
      <vt:lpstr>Arial</vt:lpstr>
      <vt:lpstr>Calibri</vt:lpstr>
      <vt:lpstr>Calibri Light</vt:lpstr>
      <vt:lpstr>Calisto MT</vt:lpstr>
      <vt:lpstr>Georgia</vt:lpstr>
      <vt:lpstr>Gill Sans MT</vt:lpstr>
      <vt:lpstr>Times New Roman</vt:lpstr>
      <vt:lpstr>Wingdings</vt:lpstr>
      <vt:lpstr>Parcel</vt:lpstr>
      <vt:lpstr>Office Theme</vt:lpstr>
      <vt:lpstr>5_Office Theme</vt:lpstr>
      <vt:lpstr>3_Office Theme</vt:lpstr>
      <vt:lpstr>2_Office Theme</vt:lpstr>
      <vt:lpstr>Office Theme</vt:lpstr>
      <vt:lpstr>Kansas birth equity Training: education to create birth equity in Kansas</vt:lpstr>
      <vt:lpstr>Parent Experience</vt:lpstr>
      <vt:lpstr>Mission and  Visions</vt:lpstr>
      <vt:lpstr>Significance: The story the data doesn’t tell</vt:lpstr>
      <vt:lpstr>The Disparities in Kansas </vt:lpstr>
      <vt:lpstr>Severe Maternal Morbidity</vt:lpstr>
      <vt:lpstr>National Outlook </vt:lpstr>
      <vt:lpstr>   Infant Health   There were 189 infant deaths to Kansas residents in 2019  The infant mortality rate for Kansas residents in 2019 was 5.3 infant deaths per 1,000 live births  The rate for White non-Hispanic mothers in 2019 decreased 14.6% yet the Black non-Hispanic mothers increased 7.0% from the in 2018.               </vt:lpstr>
      <vt:lpstr>No progress has been made in reducing income and wealth inequalities between black and white households over the past 70 years,”</vt:lpstr>
      <vt:lpstr>Finding the Root of Inequities</vt:lpstr>
      <vt:lpstr>Racial Differences in Telomere Length</vt:lpstr>
      <vt:lpstr>The Training</vt:lpstr>
      <vt:lpstr>Birth equity training</vt:lpstr>
      <vt:lpstr>Outline</vt:lpstr>
      <vt:lpstr>Why Birth Equity?</vt:lpstr>
      <vt:lpstr>Community Engagement</vt:lpstr>
      <vt:lpstr>The Uncomfortable Truth of Bias</vt:lpstr>
      <vt:lpstr>The Black Postpartum Experience</vt:lpstr>
      <vt:lpstr>Respectful Maternal Care</vt:lpstr>
      <vt:lpstr>Birth Equity Training Results</vt:lpstr>
      <vt:lpstr>Birth Equity Training Results</vt:lpstr>
      <vt:lpstr>Birth Equity Training Results</vt:lpstr>
      <vt:lpstr>Stand for me or raise your hand!</vt:lpstr>
      <vt:lpstr>When Black Birthing Persons thrive, We all thrive! </vt:lpstr>
      <vt:lpstr>Congratulations!</vt:lpstr>
      <vt:lpstr>COVID-19 &amp; Pregnancy</vt:lpstr>
      <vt:lpstr>Learn More  Our Team: Sharla Smith, PhD, MPH &amp;  Michelle Redmond, PhD, MS Oluoma Obi Bernard Schuster Sharon Wolff Erin Attebery Joi Wickliffe  Community Leadership: CD366 Lead: Joy Barnes, Nicole Garner Father’s Engagement Lead:  Kyle Ellison </vt:lpstr>
      <vt:lpstr>Questions/Comments</vt:lpstr>
      <vt:lpstr>GROUP Activity</vt:lpstr>
      <vt:lpstr>LIFT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Kansas Birth equity network birth equity curriculum</dc:title>
  <dc:creator>Oluoma Obi</dc:creator>
  <cp:lastModifiedBy>Beckie</cp:lastModifiedBy>
  <cp:revision>13</cp:revision>
  <dcterms:created xsi:type="dcterms:W3CDTF">2022-04-15T17:50:42Z</dcterms:created>
  <dcterms:modified xsi:type="dcterms:W3CDTF">2022-11-18T19:14:49Z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0x010100645C425CC74725408B80FF89BA0096F0</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